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charts/chart2.xml" ContentType="application/vnd.openxmlformats-officedocument.drawingml.chart+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comments/comment1.xml" ContentType="application/vnd.openxmlformats-officedocument.presentationml.comments+xml"/>
  <Override PartName="/ppt/slides/slide17.xml" ContentType="application/vnd.openxmlformats-officedocument.presentationml.slide+xml"/>
  <Override PartName="/ppt/slides/slide8.xml" ContentType="application/vnd.openxmlformats-officedocument.presentationml.slide+xml"/>
  <Override PartName="/ppt/embeddings/oleObject3.bin" ContentType="application/vnd.openxmlformats-officedocument.oleObject"/>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0"/>
  </p:notesMasterIdLst>
  <p:sldIdLst>
    <p:sldId id="568" r:id="rId2"/>
    <p:sldId id="569" r:id="rId3"/>
    <p:sldId id="567" r:id="rId4"/>
    <p:sldId id="570" r:id="rId5"/>
    <p:sldId id="554" r:id="rId6"/>
    <p:sldId id="531" r:id="rId7"/>
    <p:sldId id="515" r:id="rId8"/>
    <p:sldId id="640" r:id="rId9"/>
    <p:sldId id="593" r:id="rId10"/>
    <p:sldId id="595" r:id="rId11"/>
    <p:sldId id="667" r:id="rId12"/>
    <p:sldId id="629" r:id="rId13"/>
    <p:sldId id="669" r:id="rId14"/>
    <p:sldId id="576" r:id="rId15"/>
    <p:sldId id="580" r:id="rId16"/>
    <p:sldId id="666" r:id="rId17"/>
    <p:sldId id="670" r:id="rId18"/>
    <p:sldId id="672" r:id="rId19"/>
    <p:sldId id="674" r:id="rId20"/>
    <p:sldId id="675" r:id="rId21"/>
    <p:sldId id="676" r:id="rId22"/>
    <p:sldId id="584" r:id="rId23"/>
    <p:sldId id="587" r:id="rId24"/>
    <p:sldId id="645" r:id="rId25"/>
    <p:sldId id="646" r:id="rId26"/>
    <p:sldId id="647" r:id="rId27"/>
    <p:sldId id="677" r:id="rId28"/>
    <p:sldId id="65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moaddelru" initials="m" lastIdx="1" clrIdx="0"/>
  <p:cmAuthor id="1" name="Moaddel, Ruin (NIH/NIA/IRP) [E]" initials="RM" lastIdx="36"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777" autoAdjust="0"/>
    <p:restoredTop sz="94660"/>
  </p:normalViewPr>
  <p:slideViewPr>
    <p:cSldViewPr>
      <p:cViewPr varScale="1">
        <p:scale>
          <a:sx n="119" d="100"/>
          <a:sy n="119" d="100"/>
        </p:scale>
        <p:origin x="-2144" y="-10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0790904552628449"/>
          <c:y val="0.036732254469069"/>
          <c:w val="0.773394680951847"/>
          <c:h val="0.785363997710347"/>
        </c:manualLayout>
      </c:layout>
      <c:lineChart>
        <c:grouping val="standard"/>
        <c:ser>
          <c:idx val="0"/>
          <c:order val="0"/>
          <c:tx>
            <c:strRef>
              <c:f>'D Serine levels'!$AD$67</c:f>
              <c:strCache>
                <c:ptCount val="1"/>
                <c:pt idx="0">
                  <c:v>Resp</c:v>
                </c:pt>
              </c:strCache>
            </c:strRef>
          </c:tx>
          <c:errBars>
            <c:errDir val="y"/>
            <c:errBarType val="both"/>
            <c:errValType val="cust"/>
            <c:plus>
              <c:numRef>
                <c:f>'D Serine levels'!$AG$68:$AG$77</c:f>
                <c:numCache>
                  <c:formatCode>General</c:formatCode>
                  <c:ptCount val="10"/>
                  <c:pt idx="0">
                    <c:v>0.299127299606248</c:v>
                  </c:pt>
                  <c:pt idx="1">
                    <c:v>0.281353399345261</c:v>
                  </c:pt>
                  <c:pt idx="2">
                    <c:v>0.315179038711209</c:v>
                  </c:pt>
                  <c:pt idx="3">
                    <c:v>0.483877607116175</c:v>
                  </c:pt>
                  <c:pt idx="4">
                    <c:v>0.395405408955012</c:v>
                  </c:pt>
                  <c:pt idx="5">
                    <c:v>0.34036835355826</c:v>
                  </c:pt>
                  <c:pt idx="6">
                    <c:v>0.397809802648726</c:v>
                  </c:pt>
                  <c:pt idx="7">
                    <c:v>0.349289536506478</c:v>
                  </c:pt>
                  <c:pt idx="8">
                    <c:v>0.284578525374379</c:v>
                  </c:pt>
                  <c:pt idx="9">
                    <c:v>0.278599240248021</c:v>
                  </c:pt>
                </c:numCache>
              </c:numRef>
            </c:plus>
            <c:minus>
              <c:numRef>
                <c:f>'D Serine levels'!$AG$68:$AG$77</c:f>
                <c:numCache>
                  <c:formatCode>General</c:formatCode>
                  <c:ptCount val="10"/>
                  <c:pt idx="0">
                    <c:v>0.299127299606248</c:v>
                  </c:pt>
                  <c:pt idx="1">
                    <c:v>0.281353399345261</c:v>
                  </c:pt>
                  <c:pt idx="2">
                    <c:v>0.315179038711209</c:v>
                  </c:pt>
                  <c:pt idx="3">
                    <c:v>0.483877607116175</c:v>
                  </c:pt>
                  <c:pt idx="4">
                    <c:v>0.395405408955012</c:v>
                  </c:pt>
                  <c:pt idx="5">
                    <c:v>0.34036835355826</c:v>
                  </c:pt>
                  <c:pt idx="6">
                    <c:v>0.397809802648726</c:v>
                  </c:pt>
                  <c:pt idx="7">
                    <c:v>0.349289536506478</c:v>
                  </c:pt>
                  <c:pt idx="8">
                    <c:v>0.284578525374379</c:v>
                  </c:pt>
                  <c:pt idx="9">
                    <c:v>0.278599240248021</c:v>
                  </c:pt>
                </c:numCache>
              </c:numRef>
            </c:minus>
          </c:errBars>
          <c:cat>
            <c:strRef>
              <c:f>'D Serine levels'!$AC$68:$AC$77</c:f>
              <c:strCache>
                <c:ptCount val="10"/>
                <c:pt idx="0">
                  <c:v>0</c:v>
                </c:pt>
                <c:pt idx="1">
                  <c:v>40 min</c:v>
                </c:pt>
                <c:pt idx="2">
                  <c:v>80 min</c:v>
                </c:pt>
                <c:pt idx="3">
                  <c:v>120 min</c:v>
                </c:pt>
                <c:pt idx="4">
                  <c:v>240 min</c:v>
                </c:pt>
                <c:pt idx="5">
                  <c:v>day 1 </c:v>
                </c:pt>
                <c:pt idx="6">
                  <c:v>day 7</c:v>
                </c:pt>
                <c:pt idx="7">
                  <c:v>day 14</c:v>
                </c:pt>
                <c:pt idx="8">
                  <c:v>day 21</c:v>
                </c:pt>
                <c:pt idx="9">
                  <c:v>day 28</c:v>
                </c:pt>
              </c:strCache>
            </c:strRef>
          </c:cat>
          <c:val>
            <c:numRef>
              <c:f>'D Serine levels'!$AD$68:$AD$77</c:f>
              <c:numCache>
                <c:formatCode>General</c:formatCode>
                <c:ptCount val="10"/>
                <c:pt idx="0">
                  <c:v>3.017055551716469</c:v>
                </c:pt>
                <c:pt idx="1">
                  <c:v>2.241577390699522</c:v>
                </c:pt>
                <c:pt idx="2">
                  <c:v>2.559513035623798</c:v>
                </c:pt>
                <c:pt idx="3">
                  <c:v>2.616556088840943</c:v>
                </c:pt>
                <c:pt idx="4">
                  <c:v>2.274895207082417</c:v>
                </c:pt>
                <c:pt idx="5">
                  <c:v>2.013037897651961</c:v>
                </c:pt>
                <c:pt idx="6">
                  <c:v>1.894810670733594</c:v>
                </c:pt>
                <c:pt idx="7">
                  <c:v>1.912131947519326</c:v>
                </c:pt>
                <c:pt idx="8">
                  <c:v>1.895606929989136</c:v>
                </c:pt>
                <c:pt idx="9">
                  <c:v>2.051861136621608</c:v>
                </c:pt>
              </c:numCache>
            </c:numRef>
          </c:val>
        </c:ser>
        <c:ser>
          <c:idx val="1"/>
          <c:order val="1"/>
          <c:tx>
            <c:strRef>
              <c:f>'D Serine levels'!$AE$67</c:f>
              <c:strCache>
                <c:ptCount val="1"/>
                <c:pt idx="0">
                  <c:v>Non-Resp</c:v>
                </c:pt>
              </c:strCache>
            </c:strRef>
          </c:tx>
          <c:errBars>
            <c:errDir val="y"/>
            <c:errBarType val="both"/>
            <c:errValType val="cust"/>
            <c:plus>
              <c:numRef>
                <c:f>'D Serine levels'!$AH$68:$AH$77</c:f>
                <c:numCache>
                  <c:formatCode>General</c:formatCode>
                  <c:ptCount val="10"/>
                  <c:pt idx="0">
                    <c:v>0.808850111094497</c:v>
                  </c:pt>
                  <c:pt idx="1">
                    <c:v>0.658711733374363</c:v>
                  </c:pt>
                  <c:pt idx="2">
                    <c:v>0.634871869180762</c:v>
                  </c:pt>
                  <c:pt idx="3">
                    <c:v>0.726314049973083</c:v>
                  </c:pt>
                  <c:pt idx="4">
                    <c:v>0.668373829515687</c:v>
                  </c:pt>
                  <c:pt idx="5">
                    <c:v>0.58308906091783</c:v>
                  </c:pt>
                  <c:pt idx="6">
                    <c:v>0.500493819257539</c:v>
                  </c:pt>
                  <c:pt idx="7">
                    <c:v>0.537458073860833</c:v>
                  </c:pt>
                  <c:pt idx="8">
                    <c:v>0.551933551759871</c:v>
                  </c:pt>
                  <c:pt idx="9">
                    <c:v>0.608056378316188</c:v>
                  </c:pt>
                </c:numCache>
              </c:numRef>
            </c:plus>
            <c:minus>
              <c:numRef>
                <c:f>'D Serine levels'!$AH$68:$AH$77</c:f>
                <c:numCache>
                  <c:formatCode>General</c:formatCode>
                  <c:ptCount val="10"/>
                  <c:pt idx="0">
                    <c:v>0.808850111094497</c:v>
                  </c:pt>
                  <c:pt idx="1">
                    <c:v>0.658711733374363</c:v>
                  </c:pt>
                  <c:pt idx="2">
                    <c:v>0.634871869180762</c:v>
                  </c:pt>
                  <c:pt idx="3">
                    <c:v>0.726314049973083</c:v>
                  </c:pt>
                  <c:pt idx="4">
                    <c:v>0.668373829515687</c:v>
                  </c:pt>
                  <c:pt idx="5">
                    <c:v>0.58308906091783</c:v>
                  </c:pt>
                  <c:pt idx="6">
                    <c:v>0.500493819257539</c:v>
                  </c:pt>
                  <c:pt idx="7">
                    <c:v>0.537458073860833</c:v>
                  </c:pt>
                  <c:pt idx="8">
                    <c:v>0.551933551759871</c:v>
                  </c:pt>
                  <c:pt idx="9">
                    <c:v>0.608056378316188</c:v>
                  </c:pt>
                </c:numCache>
              </c:numRef>
            </c:minus>
          </c:errBars>
          <c:cat>
            <c:strRef>
              <c:f>'D Serine levels'!$AC$68:$AC$77</c:f>
              <c:strCache>
                <c:ptCount val="10"/>
                <c:pt idx="0">
                  <c:v>0</c:v>
                </c:pt>
                <c:pt idx="1">
                  <c:v>40 min</c:v>
                </c:pt>
                <c:pt idx="2">
                  <c:v>80 min</c:v>
                </c:pt>
                <c:pt idx="3">
                  <c:v>120 min</c:v>
                </c:pt>
                <c:pt idx="4">
                  <c:v>240 min</c:v>
                </c:pt>
                <c:pt idx="5">
                  <c:v>day 1 </c:v>
                </c:pt>
                <c:pt idx="6">
                  <c:v>day 7</c:v>
                </c:pt>
                <c:pt idx="7">
                  <c:v>day 14</c:v>
                </c:pt>
                <c:pt idx="8">
                  <c:v>day 21</c:v>
                </c:pt>
                <c:pt idx="9">
                  <c:v>day 28</c:v>
                </c:pt>
              </c:strCache>
            </c:strRef>
          </c:cat>
          <c:val>
            <c:numRef>
              <c:f>'D Serine levels'!$AE$68:$AE$77</c:f>
              <c:numCache>
                <c:formatCode>General</c:formatCode>
                <c:ptCount val="10"/>
                <c:pt idx="0">
                  <c:v>4.6780437645856</c:v>
                </c:pt>
                <c:pt idx="1">
                  <c:v>3.789329858061007</c:v>
                </c:pt>
                <c:pt idx="2">
                  <c:v>4.090123957550698</c:v>
                </c:pt>
                <c:pt idx="3">
                  <c:v>4.498597676324618</c:v>
                </c:pt>
                <c:pt idx="4">
                  <c:v>4.04552340026306</c:v>
                </c:pt>
                <c:pt idx="5">
                  <c:v>3.674667711379976</c:v>
                </c:pt>
                <c:pt idx="6">
                  <c:v>3.355498986484652</c:v>
                </c:pt>
                <c:pt idx="7">
                  <c:v>3.418836102982509</c:v>
                </c:pt>
                <c:pt idx="8">
                  <c:v>3.563135398262637</c:v>
                </c:pt>
                <c:pt idx="9">
                  <c:v>3.927323954112033</c:v>
                </c:pt>
              </c:numCache>
            </c:numRef>
          </c:val>
        </c:ser>
        <c:marker val="1"/>
        <c:axId val="451836184"/>
        <c:axId val="486627784"/>
      </c:lineChart>
      <c:catAx>
        <c:axId val="451836184"/>
        <c:scaling>
          <c:orientation val="minMax"/>
        </c:scaling>
        <c:axPos val="b"/>
        <c:title>
          <c:tx>
            <c:rich>
              <a:bodyPr/>
              <a:lstStyle/>
              <a:p>
                <a:pPr>
                  <a:defRPr/>
                </a:pPr>
                <a:r>
                  <a:rPr lang="en-US"/>
                  <a:t>days</a:t>
                </a:r>
              </a:p>
            </c:rich>
          </c:tx>
          <c:layout/>
        </c:title>
        <c:majorTickMark val="none"/>
        <c:tickLblPos val="nextTo"/>
        <c:crossAx val="486627784"/>
        <c:crosses val="autoZero"/>
        <c:auto val="1"/>
        <c:lblAlgn val="ctr"/>
        <c:lblOffset val="100"/>
      </c:catAx>
      <c:valAx>
        <c:axId val="486627784"/>
        <c:scaling>
          <c:orientation val="minMax"/>
        </c:scaling>
        <c:axPos val="l"/>
        <c:majorGridlines/>
        <c:title>
          <c:tx>
            <c:rich>
              <a:bodyPr/>
              <a:lstStyle/>
              <a:p>
                <a:pPr>
                  <a:defRPr/>
                </a:pPr>
                <a:r>
                  <a:rPr lang="en-US"/>
                  <a:t>D-Ser (</a:t>
                </a:r>
                <a:r>
                  <a:rPr lang="en-US">
                    <a:latin typeface="Symbol" panose="05050102010706020507" pitchFamily="18" charset="2"/>
                  </a:rPr>
                  <a:t>m</a:t>
                </a:r>
                <a:r>
                  <a:rPr lang="en-US"/>
                  <a:t>M)</a:t>
                </a:r>
              </a:p>
            </c:rich>
          </c:tx>
          <c:layout/>
        </c:title>
        <c:numFmt formatCode="General" sourceLinked="1"/>
        <c:tickLblPos val="nextTo"/>
        <c:crossAx val="451836184"/>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view3D>
      <c:perspective val="30"/>
    </c:view3D>
    <c:plotArea>
      <c:layout/>
      <c:bar3DChart>
        <c:barDir val="col"/>
        <c:grouping val="clustered"/>
        <c:ser>
          <c:idx val="0"/>
          <c:order val="0"/>
          <c:tx>
            <c:strRef>
              <c:f>Sheet1!$B$1</c:f>
              <c:strCache>
                <c:ptCount val="1"/>
                <c:pt idx="0">
                  <c:v>CRPS patient</c:v>
                </c:pt>
              </c:strCache>
            </c:strRef>
          </c:tx>
          <c:cat>
            <c:strRef>
              <c:f>Sheet1!$A$2:$A$5</c:f>
              <c:strCache>
                <c:ptCount val="4"/>
                <c:pt idx="0">
                  <c:v>norketamine</c:v>
                </c:pt>
                <c:pt idx="1">
                  <c:v>DHNK</c:v>
                </c:pt>
                <c:pt idx="2">
                  <c:v>(2S,6S;2R,6R)-HNK</c:v>
                </c:pt>
                <c:pt idx="3">
                  <c:v>(2S,6R;2R,6S)-HNK</c:v>
                </c:pt>
              </c:strCache>
            </c:strRef>
          </c:cat>
          <c:val>
            <c:numRef>
              <c:f>Sheet1!$B$2:$B$5</c:f>
              <c:numCache>
                <c:formatCode>General</c:formatCode>
                <c:ptCount val="4"/>
                <c:pt idx="0">
                  <c:v>65.0</c:v>
                </c:pt>
                <c:pt idx="1">
                  <c:v>262.0</c:v>
                </c:pt>
                <c:pt idx="2">
                  <c:v>656.0</c:v>
                </c:pt>
                <c:pt idx="3">
                  <c:v>881.0</c:v>
                </c:pt>
              </c:numCache>
            </c:numRef>
          </c:val>
        </c:ser>
        <c:ser>
          <c:idx val="1"/>
          <c:order val="1"/>
          <c:tx>
            <c:strRef>
              <c:f>Sheet1!$C$1</c:f>
              <c:strCache>
                <c:ptCount val="1"/>
                <c:pt idx="0">
                  <c:v>Column2</c:v>
                </c:pt>
              </c:strCache>
            </c:strRef>
          </c:tx>
          <c:cat>
            <c:strRef>
              <c:f>Sheet1!$A$2:$A$5</c:f>
              <c:strCache>
                <c:ptCount val="4"/>
                <c:pt idx="0">
                  <c:v>norketamine</c:v>
                </c:pt>
                <c:pt idx="1">
                  <c:v>DHNK</c:v>
                </c:pt>
                <c:pt idx="2">
                  <c:v>(2S,6S;2R,6R)-HNK</c:v>
                </c:pt>
                <c:pt idx="3">
                  <c:v>(2S,6R;2R,6S)-HNK</c:v>
                </c:pt>
              </c:strCache>
            </c:strRef>
          </c:cat>
          <c:val>
            <c:numRef>
              <c:f>Sheet1!$C$2:$C$5</c:f>
              <c:numCache>
                <c:formatCode>General</c:formatCode>
                <c:ptCount val="4"/>
              </c:numCache>
            </c:numRef>
          </c:val>
        </c:ser>
        <c:ser>
          <c:idx val="2"/>
          <c:order val="2"/>
          <c:tx>
            <c:strRef>
              <c:f>Sheet1!$D$1</c:f>
              <c:strCache>
                <c:ptCount val="1"/>
                <c:pt idx="0">
                  <c:v>Column1</c:v>
                </c:pt>
              </c:strCache>
            </c:strRef>
          </c:tx>
          <c:cat>
            <c:strRef>
              <c:f>Sheet1!$A$2:$A$5</c:f>
              <c:strCache>
                <c:ptCount val="4"/>
                <c:pt idx="0">
                  <c:v>norketamine</c:v>
                </c:pt>
                <c:pt idx="1">
                  <c:v>DHNK</c:v>
                </c:pt>
                <c:pt idx="2">
                  <c:v>(2S,6S;2R,6R)-HNK</c:v>
                </c:pt>
                <c:pt idx="3">
                  <c:v>(2S,6R;2R,6S)-HNK</c:v>
                </c:pt>
              </c:strCache>
            </c:strRef>
          </c:cat>
          <c:val>
            <c:numRef>
              <c:f>Sheet1!$D$2:$D$5</c:f>
              <c:numCache>
                <c:formatCode>General</c:formatCode>
                <c:ptCount val="4"/>
              </c:numCache>
            </c:numRef>
          </c:val>
        </c:ser>
        <c:shape val="box"/>
        <c:axId val="643156232"/>
        <c:axId val="679149976"/>
        <c:axId val="0"/>
      </c:bar3DChart>
      <c:catAx>
        <c:axId val="643156232"/>
        <c:scaling>
          <c:orientation val="minMax"/>
        </c:scaling>
        <c:axPos val="b"/>
        <c:tickLblPos val="nextTo"/>
        <c:txPr>
          <a:bodyPr/>
          <a:lstStyle/>
          <a:p>
            <a:pPr>
              <a:defRPr b="1" i="0"/>
            </a:pPr>
            <a:endParaRPr lang="en-US"/>
          </a:p>
        </c:txPr>
        <c:crossAx val="679149976"/>
        <c:crosses val="autoZero"/>
        <c:auto val="1"/>
        <c:lblAlgn val="ctr"/>
        <c:lblOffset val="100"/>
      </c:catAx>
      <c:valAx>
        <c:axId val="679149976"/>
        <c:scaling>
          <c:orientation val="minMax"/>
        </c:scaling>
        <c:axPos val="l"/>
        <c:majorGridlines/>
        <c:numFmt formatCode="General" sourceLinked="1"/>
        <c:tickLblPos val="nextTo"/>
        <c:crossAx val="643156232"/>
        <c:crosses val="autoZero"/>
        <c:crossBetween val="between"/>
      </c:valAx>
    </c:plotArea>
    <c:plotVisOnly val="1"/>
  </c:chart>
  <c:txPr>
    <a:bodyPr/>
    <a:lstStyle/>
    <a:p>
      <a:pPr>
        <a:defRPr sz="1800"/>
      </a:pPr>
      <a:endParaRPr lang="en-US"/>
    </a:p>
  </c:txPr>
  <c:externalData r:id="rId1"/>
</c:chartSpac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1" dt="2014-10-02T11:03:35.225" idx="16">
    <p:pos x="226" y="256"/>
    <p:text>we only did 24 hours, 
the effect of 24 hours typically predict what happends in 7 days.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CD21D2-D3AC-4F1E-B262-2A7A2110FF1B}" type="datetimeFigureOut">
              <a:rPr lang="en-US" smtClean="0"/>
              <a:pPr/>
              <a:t>10/18/16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199681-1EE1-43E3-983C-DB6D75E2BAB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819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B0CB6A-B03B-4BA3-BB71-687AF98F62E2}" type="datetimeFigureOut">
              <a:rPr lang="en-US" smtClean="0"/>
              <a:pPr/>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4A777-FF9D-4B6C-8B05-1D8737045D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405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B0CB6A-B03B-4BA3-BB71-687AF98F62E2}" type="datetimeFigureOut">
              <a:rPr lang="en-US" smtClean="0"/>
              <a:pPr/>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4A777-FF9D-4B6C-8B05-1D8737045D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1002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B0CB6A-B03B-4BA3-BB71-687AF98F62E2}" type="datetimeFigureOut">
              <a:rPr lang="en-US" smtClean="0"/>
              <a:pPr/>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4A777-FF9D-4B6C-8B05-1D8737045D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9603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B0CB6A-B03B-4BA3-BB71-687AF98F62E2}" type="datetimeFigureOut">
              <a:rPr lang="en-US" smtClean="0"/>
              <a:pPr/>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4A777-FF9D-4B6C-8B05-1D8737045D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1496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B0CB6A-B03B-4BA3-BB71-687AF98F62E2}" type="datetimeFigureOut">
              <a:rPr lang="en-US" smtClean="0"/>
              <a:pPr/>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4A777-FF9D-4B6C-8B05-1D8737045D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6615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B0CB6A-B03B-4BA3-BB71-687AF98F62E2}" type="datetimeFigureOut">
              <a:rPr lang="en-US" smtClean="0"/>
              <a:pPr/>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4A777-FF9D-4B6C-8B05-1D8737045D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383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B0CB6A-B03B-4BA3-BB71-687AF98F62E2}" type="datetimeFigureOut">
              <a:rPr lang="en-US" smtClean="0"/>
              <a:pPr/>
              <a:t>10/18/16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14A777-FF9D-4B6C-8B05-1D8737045D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0544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B0CB6A-B03B-4BA3-BB71-687AF98F62E2}" type="datetimeFigureOut">
              <a:rPr lang="en-US" smtClean="0"/>
              <a:pPr/>
              <a:t>10/18/16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14A777-FF9D-4B6C-8B05-1D8737045D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5777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0CB6A-B03B-4BA3-BB71-687AF98F62E2}" type="datetimeFigureOut">
              <a:rPr lang="en-US" smtClean="0"/>
              <a:pPr/>
              <a:t>10/18/16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14A777-FF9D-4B6C-8B05-1D8737045D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7619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B0CB6A-B03B-4BA3-BB71-687AF98F62E2}" type="datetimeFigureOut">
              <a:rPr lang="en-US" smtClean="0"/>
              <a:pPr/>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4A777-FF9D-4B6C-8B05-1D8737045D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7336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B0CB6A-B03B-4BA3-BB71-687AF98F62E2}" type="datetimeFigureOut">
              <a:rPr lang="en-US" smtClean="0"/>
              <a:pPr/>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4A777-FF9D-4B6C-8B05-1D8737045D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334720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0CB6A-B03B-4BA3-BB71-687AF98F62E2}" type="datetimeFigureOut">
              <a:rPr lang="en-US" smtClean="0"/>
              <a:pPr/>
              <a:t>10/18/16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4A777-FF9D-4B6C-8B05-1D8737045DB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3879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oleObject" Target="Document3!OLE_LINK1" TargetMode="External"/><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498725" y="344488"/>
            <a:ext cx="4359275" cy="457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en-US"/>
          </a:p>
        </p:txBody>
      </p:sp>
      <p:sp>
        <p:nvSpPr>
          <p:cNvPr id="14339" name="Text Box 3"/>
          <p:cNvSpPr txBox="1">
            <a:spLocks noChangeArrowheads="1"/>
          </p:cNvSpPr>
          <p:nvPr/>
        </p:nvSpPr>
        <p:spPr bwMode="auto">
          <a:xfrm>
            <a:off x="5334000" y="762000"/>
            <a:ext cx="184150" cy="457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en-US"/>
          </a:p>
        </p:txBody>
      </p:sp>
      <p:sp>
        <p:nvSpPr>
          <p:cNvPr id="14340" name="Text Box 4"/>
          <p:cNvSpPr txBox="1">
            <a:spLocks noChangeArrowheads="1"/>
          </p:cNvSpPr>
          <p:nvPr/>
        </p:nvSpPr>
        <p:spPr bwMode="auto">
          <a:xfrm>
            <a:off x="533400" y="4366736"/>
            <a:ext cx="7696200" cy="73866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dirty="0">
                <a:latin typeface="+mj-lt"/>
              </a:rPr>
              <a:t>Ketamine</a:t>
            </a:r>
          </a:p>
          <a:p>
            <a:pPr eaLnBrk="1" hangingPunct="1">
              <a:defRPr/>
            </a:pPr>
            <a:endParaRPr lang="en-US" dirty="0"/>
          </a:p>
        </p:txBody>
      </p:sp>
      <p:sp>
        <p:nvSpPr>
          <p:cNvPr id="14342" name="Text Box 6"/>
          <p:cNvSpPr txBox="1">
            <a:spLocks noChangeArrowheads="1"/>
          </p:cNvSpPr>
          <p:nvPr/>
        </p:nvSpPr>
        <p:spPr bwMode="auto">
          <a:xfrm>
            <a:off x="457200" y="5029200"/>
            <a:ext cx="8305800"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dirty="0">
                <a:latin typeface="+mj-lt"/>
              </a:rPr>
              <a:t>A </a:t>
            </a:r>
            <a:r>
              <a:rPr lang="en-US" dirty="0" err="1">
                <a:latin typeface="+mj-lt"/>
              </a:rPr>
              <a:t>chiral</a:t>
            </a:r>
            <a:r>
              <a:rPr lang="en-US" dirty="0">
                <a:latin typeface="+mj-lt"/>
              </a:rPr>
              <a:t> phencyclidine derivative introduced in the 1960’</a:t>
            </a:r>
            <a:r>
              <a:rPr lang="en-US" altLang="ja-JP" dirty="0">
                <a:latin typeface="+mj-lt"/>
              </a:rPr>
              <a:t>s as an intravenous anesthetic</a:t>
            </a:r>
            <a:endParaRPr lang="en-US" dirty="0">
              <a:latin typeface="+mj-lt"/>
            </a:endParaRPr>
          </a:p>
        </p:txBody>
      </p:sp>
      <p:sp>
        <p:nvSpPr>
          <p:cNvPr id="10" name="TextBox 9"/>
          <p:cNvSpPr txBox="1"/>
          <p:nvPr/>
        </p:nvSpPr>
        <p:spPr>
          <a:xfrm>
            <a:off x="685800" y="5816024"/>
            <a:ext cx="7543800" cy="584776"/>
          </a:xfrm>
          <a:prstGeom prst="rect">
            <a:avLst/>
          </a:prstGeom>
          <a:noFill/>
        </p:spPr>
        <p:txBody>
          <a:bodyPr wrap="square" rtlCol="0">
            <a:spAutoFit/>
          </a:bodyPr>
          <a:lstStyle/>
          <a:p>
            <a:pPr algn="ctr"/>
            <a:r>
              <a:rPr lang="en-US" sz="1600" dirty="0"/>
              <a:t>Domino</a:t>
            </a:r>
            <a:r>
              <a:rPr lang="en-US" sz="1600" dirty="0" smtClean="0"/>
              <a:t> et al. (</a:t>
            </a:r>
            <a:r>
              <a:rPr lang="en-US" sz="1600" dirty="0"/>
              <a:t>1965) </a:t>
            </a:r>
            <a:r>
              <a:rPr lang="en-US" sz="1600" dirty="0" err="1"/>
              <a:t>Clin</a:t>
            </a:r>
            <a:r>
              <a:rPr lang="en-US" sz="1600" dirty="0"/>
              <a:t> </a:t>
            </a:r>
            <a:r>
              <a:rPr lang="en-US" sz="1600" dirty="0" err="1"/>
              <a:t>Pharmacol</a:t>
            </a:r>
            <a:r>
              <a:rPr lang="en-US" sz="1600" dirty="0"/>
              <a:t> </a:t>
            </a:r>
            <a:r>
              <a:rPr lang="en-US" sz="1600" dirty="0" err="1"/>
              <a:t>Ther</a:t>
            </a:r>
            <a:r>
              <a:rPr lang="en-US" sz="1600" dirty="0" smtClean="0"/>
              <a:t> </a:t>
            </a:r>
          </a:p>
          <a:p>
            <a:pPr algn="ctr"/>
            <a:r>
              <a:rPr lang="en-US" sz="1600" dirty="0"/>
              <a:t>Domino</a:t>
            </a:r>
            <a:r>
              <a:rPr lang="en-US" sz="1600" dirty="0" smtClean="0"/>
              <a:t> (</a:t>
            </a:r>
            <a:r>
              <a:rPr lang="en-US" sz="1600" dirty="0"/>
              <a:t>2010) </a:t>
            </a:r>
            <a:r>
              <a:rPr lang="en-US" sz="1600" dirty="0" smtClean="0"/>
              <a:t>Anesthesiology</a:t>
            </a:r>
            <a:endParaRPr lang="en-US" sz="1400" dirty="0"/>
          </a:p>
        </p:txBody>
      </p:sp>
      <p:graphicFrame>
        <p:nvGraphicFramePr>
          <p:cNvPr id="187397" name="Object 5"/>
          <p:cNvGraphicFramePr>
            <a:graphicFrameLocks noChangeAspect="1"/>
          </p:cNvGraphicFramePr>
          <p:nvPr/>
        </p:nvGraphicFramePr>
        <p:xfrm>
          <a:off x="3048000" y="1981200"/>
          <a:ext cx="2590800" cy="2400300"/>
        </p:xfrm>
        <a:graphic>
          <a:graphicData uri="http://schemas.openxmlformats.org/presentationml/2006/ole">
            <p:oleObj spid="_x0000_s187412" r:id="rId3" imgW="1143000" imgH="1057275" progId="">
              <p:embed/>
            </p:oleObj>
          </a:graphicData>
        </a:graphic>
      </p:graphicFrame>
      <p:sp>
        <p:nvSpPr>
          <p:cNvPr id="8" name="Rectangle 7"/>
          <p:cNvSpPr/>
          <p:nvPr/>
        </p:nvSpPr>
        <p:spPr>
          <a:xfrm>
            <a:off x="762000" y="457200"/>
            <a:ext cx="7772400" cy="1292662"/>
          </a:xfrm>
          <a:prstGeom prst="rect">
            <a:avLst/>
          </a:prstGeom>
        </p:spPr>
        <p:txBody>
          <a:bodyPr wrap="square">
            <a:spAutoFit/>
          </a:bodyPr>
          <a:lstStyle/>
          <a:p>
            <a:pPr algn="ctr"/>
            <a:r>
              <a:rPr lang="en-US" sz="2000" b="1" dirty="0" err="1" smtClean="0"/>
              <a:t>Ketamine</a:t>
            </a:r>
            <a:r>
              <a:rPr lang="en-US" sz="2000" b="1" dirty="0" smtClean="0"/>
              <a:t>  and its metabolites and their potential use for the treatment of depression </a:t>
            </a:r>
          </a:p>
          <a:p>
            <a:pPr algn="ctr"/>
            <a:endParaRPr lang="en-US" sz="2000" b="1" dirty="0" smtClean="0"/>
          </a:p>
          <a:p>
            <a:pPr algn="ctr"/>
            <a:r>
              <a:rPr lang="en-US" dirty="0" smtClean="0"/>
              <a:t> Irving W. </a:t>
            </a:r>
            <a:r>
              <a:rPr lang="en-US" dirty="0" err="1" smtClean="0"/>
              <a:t>Wainer</a:t>
            </a:r>
            <a:r>
              <a:rPr lang="en-US" dirty="0" smtClean="0"/>
              <a:t>, PhD, DHC</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12659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759766" y="342900"/>
            <a:ext cx="6827510" cy="769441"/>
          </a:xfrm>
          <a:prstGeom prst="rect">
            <a:avLst/>
          </a:prstGeom>
          <a:noFill/>
          <a:ln w="9525">
            <a:noFill/>
            <a:miter lim="800000"/>
            <a:headEnd/>
            <a:tailEnd/>
          </a:ln>
        </p:spPr>
        <p:txBody>
          <a:bodyPr wrap="none">
            <a:prstTxWarp prst="textNoShape">
              <a:avLst/>
            </a:prstTxWarp>
            <a:spAutoFit/>
          </a:bodyPr>
          <a:lstStyle/>
          <a:p>
            <a:pPr algn="ctr"/>
            <a:r>
              <a:rPr lang="en-GB" sz="2400" dirty="0"/>
              <a:t>(</a:t>
            </a:r>
            <a:r>
              <a:rPr lang="en-GB" sz="2000" dirty="0"/>
              <a:t>2S,6S)-HNK and (2R,6R)-HNK decrease depressive-like </a:t>
            </a:r>
            <a:r>
              <a:rPr lang="en-GB" sz="2000" dirty="0" err="1"/>
              <a:t>behavior</a:t>
            </a:r>
            <a:endParaRPr lang="en-GB" sz="2000" dirty="0"/>
          </a:p>
          <a:p>
            <a:pPr algn="ctr"/>
            <a:r>
              <a:rPr lang="en-GB" sz="2000" dirty="0"/>
              <a:t>Learned Helplessness</a:t>
            </a:r>
          </a:p>
        </p:txBody>
      </p:sp>
      <p:pic>
        <p:nvPicPr>
          <p:cNvPr id="55299" name="Picture 2"/>
          <p:cNvPicPr>
            <a:picLocks noChangeAspect="1" noChangeArrowheads="1"/>
          </p:cNvPicPr>
          <p:nvPr/>
        </p:nvPicPr>
        <p:blipFill>
          <a:blip r:embed="rId2"/>
          <a:srcRect/>
          <a:stretch>
            <a:fillRect/>
          </a:stretch>
        </p:blipFill>
        <p:spPr bwMode="auto">
          <a:xfrm>
            <a:off x="371475" y="1893887"/>
            <a:ext cx="3886200" cy="3059113"/>
          </a:xfrm>
          <a:prstGeom prst="rect">
            <a:avLst/>
          </a:prstGeom>
          <a:noFill/>
          <a:ln w="9525">
            <a:noFill/>
            <a:miter lim="800000"/>
            <a:headEnd/>
            <a:tailEnd/>
          </a:ln>
        </p:spPr>
      </p:pic>
      <p:pic>
        <p:nvPicPr>
          <p:cNvPr id="55300" name="Picture 3"/>
          <p:cNvPicPr>
            <a:picLocks noChangeAspect="1" noChangeArrowheads="1"/>
          </p:cNvPicPr>
          <p:nvPr/>
        </p:nvPicPr>
        <p:blipFill>
          <a:blip r:embed="rId3"/>
          <a:srcRect/>
          <a:stretch>
            <a:fillRect/>
          </a:stretch>
        </p:blipFill>
        <p:spPr bwMode="auto">
          <a:xfrm>
            <a:off x="4618038" y="1970087"/>
            <a:ext cx="4003675" cy="3059113"/>
          </a:xfrm>
          <a:prstGeom prst="rect">
            <a:avLst/>
          </a:prstGeom>
          <a:noFill/>
          <a:ln w="9525">
            <a:noFill/>
            <a:miter lim="800000"/>
            <a:headEnd/>
            <a:tailEnd/>
          </a:ln>
        </p:spPr>
      </p:pic>
      <p:sp>
        <p:nvSpPr>
          <p:cNvPr id="5" name="Rectangle 4"/>
          <p:cNvSpPr/>
          <p:nvPr/>
        </p:nvSpPr>
        <p:spPr>
          <a:xfrm>
            <a:off x="5181600" y="5562600"/>
            <a:ext cx="2514600" cy="307777"/>
          </a:xfrm>
          <a:prstGeom prst="rect">
            <a:avLst/>
          </a:prstGeom>
        </p:spPr>
        <p:txBody>
          <a:bodyPr wrap="square">
            <a:spAutoFit/>
          </a:bodyPr>
          <a:lstStyle/>
          <a:p>
            <a:r>
              <a:rPr lang="en-US" sz="1400" dirty="0" err="1"/>
              <a:t>Panos</a:t>
            </a:r>
            <a:r>
              <a:rPr lang="en-US" sz="1400" dirty="0"/>
              <a:t> Z, et al. (2106)</a:t>
            </a:r>
            <a:r>
              <a:rPr lang="en-US" sz="1400" dirty="0" smtClean="0"/>
              <a:t> Nature </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9200" y="2057403"/>
          <a:ext cx="6629401" cy="3581397"/>
        </p:xfrm>
        <a:graphic>
          <a:graphicData uri="http://schemas.openxmlformats.org/drawingml/2006/table">
            <a:tbl>
              <a:tblPr firstRow="1" bandRow="1">
                <a:tableStyleId>{5C22544A-7EE6-4342-B048-85BDC9FD1C3A}</a:tableStyleId>
              </a:tblPr>
              <a:tblGrid>
                <a:gridCol w="3314700"/>
                <a:gridCol w="1574483"/>
                <a:gridCol w="1740218"/>
              </a:tblGrid>
              <a:tr h="397933">
                <a:tc>
                  <a:txBody>
                    <a:bodyPr/>
                    <a:lstStyle/>
                    <a:p>
                      <a:pPr algn="ctr"/>
                      <a:r>
                        <a:rPr lang="en-US" dirty="0" smtClean="0"/>
                        <a:t>Compound</a:t>
                      </a:r>
                      <a:endParaRPr lang="en-US" dirty="0"/>
                    </a:p>
                  </a:txBody>
                  <a:tcPr/>
                </a:tc>
                <a:tc>
                  <a:txBody>
                    <a:bodyPr/>
                    <a:lstStyle/>
                    <a:p>
                      <a:pPr algn="ctr"/>
                      <a:r>
                        <a:rPr lang="en-US" dirty="0" err="1" smtClean="0"/>
                        <a:t>K</a:t>
                      </a:r>
                      <a:r>
                        <a:rPr lang="en-US" baseline="-25000" dirty="0" err="1" smtClean="0"/>
                        <a:t>i</a:t>
                      </a:r>
                      <a:r>
                        <a:rPr lang="en-US" baseline="0" dirty="0" smtClean="0"/>
                        <a:t> (</a:t>
                      </a:r>
                      <a:r>
                        <a:rPr lang="en-US" baseline="0" dirty="0" err="1" smtClean="0">
                          <a:latin typeface="Symbol"/>
                        </a:rPr>
                        <a:t>m</a:t>
                      </a:r>
                      <a:r>
                        <a:rPr lang="en-US" baseline="0" dirty="0" err="1" smtClean="0"/>
                        <a:t>M</a:t>
                      </a:r>
                      <a:r>
                        <a:rPr lang="en-US" baseline="0" dirty="0" smtClean="0"/>
                        <a:t>)</a:t>
                      </a:r>
                      <a:endParaRPr lang="en-US" dirty="0"/>
                    </a:p>
                  </a:txBody>
                  <a:tcPr/>
                </a:tc>
                <a:tc>
                  <a:txBody>
                    <a:bodyPr/>
                    <a:lstStyle/>
                    <a:p>
                      <a:pPr algn="ctr"/>
                      <a:r>
                        <a:rPr lang="en-US" dirty="0" smtClean="0">
                          <a:latin typeface="Symbol"/>
                        </a:rPr>
                        <a:t>a</a:t>
                      </a:r>
                      <a:endParaRPr lang="en-US" dirty="0">
                        <a:latin typeface="Symbol"/>
                      </a:endParaRPr>
                    </a:p>
                  </a:txBody>
                  <a:tcPr/>
                </a:tc>
              </a:tr>
              <a:tr h="397933">
                <a:tc>
                  <a:txBody>
                    <a:bodyPr/>
                    <a:lstStyle/>
                    <a:p>
                      <a:pPr algn="ctr"/>
                      <a:r>
                        <a:rPr lang="en-US" dirty="0" smtClean="0"/>
                        <a:t>(R</a:t>
                      </a:r>
                      <a:r>
                        <a:rPr lang="en-US" baseline="0" dirty="0" smtClean="0"/>
                        <a:t> )-</a:t>
                      </a:r>
                      <a:r>
                        <a:rPr lang="en-US" baseline="0" dirty="0" err="1" smtClean="0"/>
                        <a:t>Ketamine</a:t>
                      </a:r>
                      <a:endParaRPr lang="en-US" dirty="0"/>
                    </a:p>
                  </a:txBody>
                  <a:tcPr/>
                </a:tc>
                <a:tc>
                  <a:txBody>
                    <a:bodyPr/>
                    <a:lstStyle/>
                    <a:p>
                      <a:pPr algn="ctr"/>
                      <a:r>
                        <a:rPr lang="en-US" dirty="0" smtClean="0"/>
                        <a:t>2.6</a:t>
                      </a:r>
                      <a:endParaRPr lang="en-US" dirty="0"/>
                    </a:p>
                  </a:txBody>
                  <a:tcPr/>
                </a:tc>
                <a:tc>
                  <a:txBody>
                    <a:bodyPr/>
                    <a:lstStyle/>
                    <a:p>
                      <a:pPr algn="ctr"/>
                      <a:endParaRPr lang="en-US" dirty="0"/>
                    </a:p>
                  </a:txBody>
                  <a:tcPr/>
                </a:tc>
              </a:tr>
              <a:tr h="397933">
                <a:tc>
                  <a:txBody>
                    <a:bodyPr/>
                    <a:lstStyle/>
                    <a:p>
                      <a:pPr algn="ctr"/>
                      <a:r>
                        <a:rPr lang="en-US" dirty="0" smtClean="0"/>
                        <a:t>(S)-</a:t>
                      </a:r>
                      <a:r>
                        <a:rPr lang="en-US" dirty="0" err="1" smtClean="0"/>
                        <a:t>Ketamine</a:t>
                      </a:r>
                      <a:endParaRPr lang="en-US" dirty="0"/>
                    </a:p>
                  </a:txBody>
                  <a:tcPr/>
                </a:tc>
                <a:tc>
                  <a:txBody>
                    <a:bodyPr/>
                    <a:lstStyle/>
                    <a:p>
                      <a:pPr algn="ctr"/>
                      <a:r>
                        <a:rPr lang="en-US" dirty="0" smtClean="0"/>
                        <a:t>0.7</a:t>
                      </a:r>
                      <a:endParaRPr lang="en-US" dirty="0"/>
                    </a:p>
                  </a:txBody>
                  <a:tcPr/>
                </a:tc>
                <a:tc>
                  <a:txBody>
                    <a:bodyPr/>
                    <a:lstStyle/>
                    <a:p>
                      <a:pPr algn="ctr"/>
                      <a:r>
                        <a:rPr lang="en-US" dirty="0" smtClean="0"/>
                        <a:t>3.7</a:t>
                      </a:r>
                      <a:endParaRPr lang="en-US" dirty="0"/>
                    </a:p>
                  </a:txBody>
                  <a:tcPr/>
                </a:tc>
              </a:tr>
              <a:tr h="397933">
                <a:tc>
                  <a:txBody>
                    <a:bodyPr/>
                    <a:lstStyle/>
                    <a:p>
                      <a:pPr algn="ctr"/>
                      <a:r>
                        <a:rPr lang="en-US" dirty="0" smtClean="0"/>
                        <a:t>(R )-</a:t>
                      </a:r>
                      <a:r>
                        <a:rPr lang="en-US" dirty="0" err="1" smtClean="0"/>
                        <a:t>Norketamne</a:t>
                      </a:r>
                      <a:endParaRPr lang="en-US" dirty="0"/>
                    </a:p>
                  </a:txBody>
                  <a:tcPr/>
                </a:tc>
                <a:tc>
                  <a:txBody>
                    <a:bodyPr/>
                    <a:lstStyle/>
                    <a:p>
                      <a:pPr algn="ctr"/>
                      <a:r>
                        <a:rPr lang="en-US" dirty="0" smtClean="0"/>
                        <a:t>26.5</a:t>
                      </a:r>
                      <a:endParaRPr lang="en-US" dirty="0"/>
                    </a:p>
                  </a:txBody>
                  <a:tcPr/>
                </a:tc>
                <a:tc>
                  <a:txBody>
                    <a:bodyPr/>
                    <a:lstStyle/>
                    <a:p>
                      <a:pPr algn="ctr"/>
                      <a:endParaRPr lang="en-US" dirty="0"/>
                    </a:p>
                  </a:txBody>
                  <a:tcPr/>
                </a:tc>
              </a:tr>
              <a:tr h="397933">
                <a:tc>
                  <a:txBody>
                    <a:bodyPr/>
                    <a:lstStyle/>
                    <a:p>
                      <a:pPr algn="ctr"/>
                      <a:r>
                        <a:rPr lang="en-US" dirty="0" smtClean="0"/>
                        <a:t>(S)-</a:t>
                      </a:r>
                      <a:r>
                        <a:rPr lang="en-US" dirty="0" err="1" smtClean="0"/>
                        <a:t>Norketamine</a:t>
                      </a:r>
                      <a:endParaRPr lang="en-US" dirty="0"/>
                    </a:p>
                  </a:txBody>
                  <a:tcPr/>
                </a:tc>
                <a:tc>
                  <a:txBody>
                    <a:bodyPr/>
                    <a:lstStyle/>
                    <a:p>
                      <a:pPr algn="ctr"/>
                      <a:r>
                        <a:rPr lang="en-US" dirty="0" smtClean="0"/>
                        <a:t>2.3</a:t>
                      </a:r>
                      <a:endParaRPr lang="en-US" dirty="0"/>
                    </a:p>
                  </a:txBody>
                  <a:tcPr/>
                </a:tc>
                <a:tc>
                  <a:txBody>
                    <a:bodyPr/>
                    <a:lstStyle/>
                    <a:p>
                      <a:pPr algn="ctr"/>
                      <a:r>
                        <a:rPr lang="en-US" dirty="0" smtClean="0"/>
                        <a:t>11.5</a:t>
                      </a:r>
                      <a:endParaRPr lang="en-US" dirty="0"/>
                    </a:p>
                  </a:txBody>
                  <a:tcPr/>
                </a:tc>
              </a:tr>
              <a:tr h="397933">
                <a:tc>
                  <a:txBody>
                    <a:bodyPr/>
                    <a:lstStyle/>
                    <a:p>
                      <a:pPr algn="ctr"/>
                      <a:r>
                        <a:rPr lang="en-US" dirty="0" smtClean="0"/>
                        <a:t>(R )-</a:t>
                      </a:r>
                      <a:r>
                        <a:rPr lang="en-US" dirty="0" err="1" smtClean="0"/>
                        <a:t>Dehydronorketamine</a:t>
                      </a:r>
                      <a:endParaRPr lang="en-US" dirty="0"/>
                    </a:p>
                  </a:txBody>
                  <a:tcPr/>
                </a:tc>
                <a:tc>
                  <a:txBody>
                    <a:bodyPr/>
                    <a:lstStyle/>
                    <a:p>
                      <a:pPr algn="ctr"/>
                      <a:r>
                        <a:rPr lang="en-US" dirty="0" smtClean="0"/>
                        <a:t>74.6</a:t>
                      </a:r>
                      <a:endParaRPr lang="en-US" dirty="0"/>
                    </a:p>
                  </a:txBody>
                  <a:tcPr/>
                </a:tc>
                <a:tc>
                  <a:txBody>
                    <a:bodyPr/>
                    <a:lstStyle/>
                    <a:p>
                      <a:pPr algn="ctr"/>
                      <a:endParaRPr lang="en-US" dirty="0"/>
                    </a:p>
                  </a:txBody>
                  <a:tcPr/>
                </a:tc>
              </a:tr>
              <a:tr h="397933">
                <a:tc>
                  <a:txBody>
                    <a:bodyPr/>
                    <a:lstStyle/>
                    <a:p>
                      <a:pPr algn="ctr"/>
                      <a:r>
                        <a:rPr lang="en-US" dirty="0" smtClean="0"/>
                        <a:t>(S)-</a:t>
                      </a:r>
                      <a:r>
                        <a:rPr lang="en-US" dirty="0" err="1" smtClean="0"/>
                        <a:t>Dehydronorketamine</a:t>
                      </a:r>
                      <a:endParaRPr lang="en-US" dirty="0"/>
                    </a:p>
                  </a:txBody>
                  <a:tcPr/>
                </a:tc>
                <a:tc>
                  <a:txBody>
                    <a:bodyPr/>
                    <a:lstStyle/>
                    <a:p>
                      <a:pPr algn="ctr"/>
                      <a:r>
                        <a:rPr lang="en-US" dirty="0" smtClean="0"/>
                        <a:t>38.9</a:t>
                      </a:r>
                      <a:endParaRPr lang="en-US" dirty="0"/>
                    </a:p>
                  </a:txBody>
                  <a:tcPr/>
                </a:tc>
                <a:tc>
                  <a:txBody>
                    <a:bodyPr/>
                    <a:lstStyle/>
                    <a:p>
                      <a:pPr algn="ctr"/>
                      <a:r>
                        <a:rPr lang="en-US" dirty="0" smtClean="0"/>
                        <a:t>1.9</a:t>
                      </a:r>
                      <a:endParaRPr lang="en-US" dirty="0"/>
                    </a:p>
                  </a:txBody>
                  <a:tcPr/>
                </a:tc>
              </a:tr>
              <a:tr h="397933">
                <a:tc>
                  <a:txBody>
                    <a:bodyPr/>
                    <a:lstStyle/>
                    <a:p>
                      <a:pPr algn="ctr"/>
                      <a:r>
                        <a:rPr lang="en-US" dirty="0" smtClean="0"/>
                        <a:t>(2R,6R)-Hydroxynorketamine</a:t>
                      </a:r>
                      <a:endParaRPr lang="en-US" dirty="0"/>
                    </a:p>
                  </a:txBody>
                  <a:tcPr/>
                </a:tc>
                <a:tc>
                  <a:txBody>
                    <a:bodyPr/>
                    <a:lstStyle/>
                    <a:p>
                      <a:pPr algn="ctr"/>
                      <a:r>
                        <a:rPr lang="en-US" dirty="0" smtClean="0"/>
                        <a:t>&gt;100</a:t>
                      </a:r>
                      <a:endParaRPr lang="en-US" dirty="0"/>
                    </a:p>
                  </a:txBody>
                  <a:tcPr/>
                </a:tc>
                <a:tc>
                  <a:txBody>
                    <a:bodyPr/>
                    <a:lstStyle/>
                    <a:p>
                      <a:pPr algn="ctr"/>
                      <a:endParaRPr lang="en-US" dirty="0"/>
                    </a:p>
                  </a:txBody>
                  <a:tcPr/>
                </a:tc>
              </a:tr>
              <a:tr h="397933">
                <a:tc>
                  <a:txBody>
                    <a:bodyPr/>
                    <a:lstStyle/>
                    <a:p>
                      <a:pPr algn="ctr"/>
                      <a:r>
                        <a:rPr lang="en-US" dirty="0" smtClean="0"/>
                        <a:t>(2S,6S)-Hydroxynorketamine</a:t>
                      </a:r>
                      <a:endParaRPr lang="en-US" dirty="0"/>
                    </a:p>
                  </a:txBody>
                  <a:tcPr/>
                </a:tc>
                <a:tc>
                  <a:txBody>
                    <a:bodyPr/>
                    <a:lstStyle/>
                    <a:p>
                      <a:pPr algn="ctr"/>
                      <a:r>
                        <a:rPr lang="en-US" dirty="0" smtClean="0"/>
                        <a:t>21.2</a:t>
                      </a:r>
                      <a:endParaRPr lang="en-US" dirty="0"/>
                    </a:p>
                  </a:txBody>
                  <a:tcPr/>
                </a:tc>
                <a:tc>
                  <a:txBody>
                    <a:bodyPr/>
                    <a:lstStyle/>
                    <a:p>
                      <a:pPr algn="ctr"/>
                      <a:r>
                        <a:rPr lang="en-US" dirty="0" smtClean="0"/>
                        <a:t>&gt;5</a:t>
                      </a:r>
                      <a:endParaRPr lang="en-US" dirty="0"/>
                    </a:p>
                  </a:txBody>
                  <a:tcPr/>
                </a:tc>
              </a:tr>
            </a:tbl>
          </a:graphicData>
        </a:graphic>
      </p:graphicFrame>
      <p:sp>
        <p:nvSpPr>
          <p:cNvPr id="3" name="TextBox 2"/>
          <p:cNvSpPr txBox="1"/>
          <p:nvPr/>
        </p:nvSpPr>
        <p:spPr>
          <a:xfrm>
            <a:off x="914400" y="660737"/>
            <a:ext cx="7620000" cy="1015663"/>
          </a:xfrm>
          <a:prstGeom prst="rect">
            <a:avLst/>
          </a:prstGeom>
          <a:noFill/>
        </p:spPr>
        <p:txBody>
          <a:bodyPr wrap="square" rtlCol="0">
            <a:spAutoFit/>
          </a:bodyPr>
          <a:lstStyle/>
          <a:p>
            <a:pPr algn="just"/>
            <a:r>
              <a:rPr lang="en-US" sz="2000" b="1" dirty="0" smtClean="0"/>
              <a:t>	Are the antidepressant effects due to NMDAR inhibition?</a:t>
            </a:r>
          </a:p>
          <a:p>
            <a:pPr algn="just"/>
            <a:r>
              <a:rPr lang="en-US" sz="2000" dirty="0" smtClean="0"/>
              <a:t>The binding affinities (</a:t>
            </a:r>
            <a:r>
              <a:rPr lang="en-US" sz="2000" dirty="0" err="1" smtClean="0"/>
              <a:t>K</a:t>
            </a:r>
            <a:r>
              <a:rPr lang="en-US" sz="2000" baseline="-25000" dirty="0" err="1" smtClean="0"/>
              <a:t>i</a:t>
            </a:r>
            <a:r>
              <a:rPr lang="en-US" sz="2000" dirty="0" smtClean="0"/>
              <a:t> values) to the NMDAR determined using displacement binding studies with [</a:t>
            </a:r>
            <a:r>
              <a:rPr lang="en-US" sz="2000" baseline="30000" dirty="0" smtClean="0"/>
              <a:t>3</a:t>
            </a:r>
            <a:r>
              <a:rPr lang="en-US" sz="2000" dirty="0" smtClean="0"/>
              <a:t>H]-MK801 as the marker </a:t>
            </a:r>
            <a:r>
              <a:rPr lang="en-US" sz="2000" dirty="0" err="1" smtClean="0"/>
              <a:t>ligand</a:t>
            </a:r>
            <a:r>
              <a:rPr lang="en-US" sz="2000" dirty="0" smtClean="0"/>
              <a:t> </a:t>
            </a:r>
            <a:endParaRPr lang="en-US" sz="2000" dirty="0"/>
          </a:p>
        </p:txBody>
      </p:sp>
      <p:sp>
        <p:nvSpPr>
          <p:cNvPr id="5" name="Rectangle 4"/>
          <p:cNvSpPr/>
          <p:nvPr/>
        </p:nvSpPr>
        <p:spPr>
          <a:xfrm>
            <a:off x="4495800" y="5943600"/>
            <a:ext cx="2997460" cy="307777"/>
          </a:xfrm>
          <a:prstGeom prst="rect">
            <a:avLst/>
          </a:prstGeom>
        </p:spPr>
        <p:txBody>
          <a:bodyPr wrap="none">
            <a:spAutoFit/>
          </a:bodyPr>
          <a:lstStyle/>
          <a:p>
            <a:r>
              <a:rPr lang="en-US" sz="1400" dirty="0" err="1" smtClean="0"/>
              <a:t>Moaddel</a:t>
            </a:r>
            <a:r>
              <a:rPr lang="en-US" sz="1400" dirty="0" smtClean="0"/>
              <a:t>, et al. (2013) </a:t>
            </a:r>
            <a:r>
              <a:rPr lang="en-US" sz="1400" dirty="0" err="1" smtClean="0"/>
              <a:t>Eur</a:t>
            </a:r>
            <a:r>
              <a:rPr lang="en-US" sz="1400" dirty="0" smtClean="0"/>
              <a:t> J </a:t>
            </a:r>
            <a:r>
              <a:rPr lang="en-US" sz="1400" dirty="0" err="1" smtClean="0"/>
              <a:t>Pharmacol</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52400"/>
            <a:ext cx="8839200" cy="2057400"/>
          </a:xfrm>
        </p:spPr>
        <p:txBody>
          <a:bodyPr>
            <a:normAutofit fontScale="90000"/>
          </a:bodyPr>
          <a:lstStyle/>
          <a:p>
            <a:pPr algn="l"/>
            <a:r>
              <a:rPr lang="en-US" sz="1600" b="1" dirty="0"/>
              <a:t>		</a:t>
            </a:r>
            <a:r>
              <a:rPr lang="en-US" sz="1600" b="1" dirty="0" smtClean="0"/>
              <a:t>	   </a:t>
            </a:r>
            <a:r>
              <a:rPr lang="en-US" sz="2222" b="1" dirty="0" smtClean="0"/>
              <a:t>How </a:t>
            </a:r>
            <a:r>
              <a:rPr lang="en-US" sz="2222" b="1" dirty="0"/>
              <a:t>does HNK work? </a:t>
            </a:r>
            <a:r>
              <a:rPr lang="en-US" sz="1800" b="1" dirty="0"/>
              <a:t/>
            </a:r>
            <a:br>
              <a:rPr lang="en-US" sz="1800" b="1" dirty="0"/>
            </a:br>
            <a:r>
              <a:rPr lang="en-US" sz="1800" b="1" dirty="0"/>
              <a:t>	Non-targeted metabolomics study of (R,S)-</a:t>
            </a:r>
            <a:r>
              <a:rPr lang="en-US" sz="1800" b="1" dirty="0" err="1"/>
              <a:t>Ket</a:t>
            </a:r>
            <a:r>
              <a:rPr lang="en-US" sz="1800" b="1" dirty="0"/>
              <a:t> responders and non-responders </a:t>
            </a:r>
            <a:br>
              <a:rPr lang="en-US" sz="1800" b="1" dirty="0"/>
            </a:br>
            <a:r>
              <a:rPr lang="en-US" sz="1600" dirty="0"/>
              <a:t>18 biomarkers identified, 4 were </a:t>
            </a:r>
            <a:r>
              <a:rPr lang="en-US" sz="1600" dirty="0" err="1"/>
              <a:t>lysophosphatidylethanolamines</a:t>
            </a:r>
            <a:r>
              <a:rPr lang="en-US" sz="1600" dirty="0"/>
              <a:t> and 9 </a:t>
            </a:r>
            <a:r>
              <a:rPr lang="en-US" sz="1600" dirty="0" err="1"/>
              <a:t>lysophosphatidylcholines</a:t>
            </a:r>
            <a:r>
              <a:rPr lang="en-US" sz="1600" dirty="0"/>
              <a:t> which were increased in responders relative to non-responders. The results indicate that the differences between patients who respond to (R,S)-</a:t>
            </a:r>
            <a:r>
              <a:rPr lang="en-US" sz="1600" dirty="0" err="1"/>
              <a:t>Ket</a:t>
            </a:r>
            <a:r>
              <a:rPr lang="en-US" sz="1600" dirty="0"/>
              <a:t> and those who do not are due to alterations in </a:t>
            </a:r>
            <a:r>
              <a:rPr lang="en-US" sz="1600" dirty="0" smtClean="0"/>
              <a:t>the mitochondrial </a:t>
            </a:r>
            <a:r>
              <a:rPr lang="en-US" sz="1600" dirty="0">
                <a:latin typeface="Symbol"/>
              </a:rPr>
              <a:t>b</a:t>
            </a:r>
            <a:r>
              <a:rPr lang="en-US" sz="1600" dirty="0"/>
              <a:t>-oxidation of fatty acids.</a:t>
            </a:r>
            <a:r>
              <a:rPr lang="en-US" sz="1600" dirty="0" smtClean="0"/>
              <a:t/>
            </a:r>
            <a:br>
              <a:rPr lang="en-US" sz="1600" dirty="0" smtClean="0"/>
            </a:br>
            <a:r>
              <a:rPr lang="en-US" sz="1600" dirty="0" smtClean="0"/>
              <a:t/>
            </a:r>
            <a:br>
              <a:rPr lang="en-US" sz="1600" dirty="0" smtClean="0"/>
            </a:br>
            <a:endParaRPr lang="en-US" sz="1600" dirty="0"/>
          </a:p>
        </p:txBody>
      </p:sp>
      <p:pic>
        <p:nvPicPr>
          <p:cNvPr id="4" name="Picture 3"/>
          <p:cNvPicPr>
            <a:picLocks noChangeAspect="1"/>
          </p:cNvPicPr>
          <p:nvPr/>
        </p:nvPicPr>
        <p:blipFill>
          <a:blip r:embed="rId2"/>
          <a:stretch>
            <a:fillRect/>
          </a:stretch>
        </p:blipFill>
        <p:spPr>
          <a:xfrm>
            <a:off x="2057400" y="1754532"/>
            <a:ext cx="4884624" cy="4822730"/>
          </a:xfrm>
          <a:prstGeom prst="rect">
            <a:avLst/>
          </a:prstGeom>
        </p:spPr>
      </p:pic>
      <p:sp>
        <p:nvSpPr>
          <p:cNvPr id="5" name="TextBox 4"/>
          <p:cNvSpPr txBox="1"/>
          <p:nvPr/>
        </p:nvSpPr>
        <p:spPr>
          <a:xfrm>
            <a:off x="6934200" y="6115596"/>
            <a:ext cx="1981200" cy="461665"/>
          </a:xfrm>
          <a:prstGeom prst="rect">
            <a:avLst/>
          </a:prstGeom>
          <a:noFill/>
        </p:spPr>
        <p:txBody>
          <a:bodyPr wrap="square" rtlCol="0">
            <a:spAutoFit/>
          </a:bodyPr>
          <a:lstStyle/>
          <a:p>
            <a:r>
              <a:rPr lang="es-ES" sz="1200" b="1" dirty="0"/>
              <a:t>Villaseñor</a:t>
            </a:r>
            <a:r>
              <a:rPr lang="es-ES" sz="1200" b="1" dirty="0" smtClean="0"/>
              <a:t> et </a:t>
            </a:r>
            <a:r>
              <a:rPr lang="es-ES" sz="1200" b="1" dirty="0"/>
              <a:t>al. (2014) </a:t>
            </a:r>
            <a:r>
              <a:rPr lang="en-US" sz="1200" b="1" dirty="0"/>
              <a:t>Br J </a:t>
            </a:r>
            <a:r>
              <a:rPr lang="en-US" sz="1200" b="1" dirty="0" err="1"/>
              <a:t>Pharmacol</a:t>
            </a:r>
            <a:endParaRPr lang="en-US" sz="1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4"/>
          <p:cNvGrpSpPr/>
          <p:nvPr/>
        </p:nvGrpSpPr>
        <p:grpSpPr>
          <a:xfrm>
            <a:off x="864055" y="2140403"/>
            <a:ext cx="7441745" cy="3803197"/>
            <a:chOff x="483054" y="1032101"/>
            <a:chExt cx="8177892" cy="4793797"/>
          </a:xfrm>
        </p:grpSpPr>
        <p:graphicFrame>
          <p:nvGraphicFramePr>
            <p:cNvPr id="4" name="Chart 3"/>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0128782"/>
                </p:ext>
              </p:extLst>
            </p:nvPr>
          </p:nvGraphicFramePr>
          <p:xfrm>
            <a:off x="483054" y="1032101"/>
            <a:ext cx="8177892" cy="479379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547610" y="1862479"/>
              <a:ext cx="261310" cy="581913"/>
            </a:xfrm>
            <a:prstGeom prst="rect">
              <a:avLst/>
            </a:prstGeom>
            <a:noFill/>
          </p:spPr>
          <p:txBody>
            <a:bodyPr wrap="square" rtlCol="0">
              <a:spAutoFit/>
            </a:bodyPr>
            <a:lstStyle/>
            <a:p>
              <a:r>
                <a:rPr lang="en-US" sz="1200" dirty="0" smtClean="0"/>
                <a:t>*</a:t>
              </a:r>
              <a:endParaRPr lang="en-US" sz="1200" dirty="0"/>
            </a:p>
          </p:txBody>
        </p:sp>
        <p:sp>
          <p:nvSpPr>
            <p:cNvPr id="8" name="TextBox 7"/>
            <p:cNvSpPr txBox="1"/>
            <p:nvPr/>
          </p:nvSpPr>
          <p:spPr>
            <a:xfrm>
              <a:off x="3809257" y="1862478"/>
              <a:ext cx="337953" cy="349148"/>
            </a:xfrm>
            <a:prstGeom prst="rect">
              <a:avLst/>
            </a:prstGeom>
            <a:noFill/>
          </p:spPr>
          <p:txBody>
            <a:bodyPr wrap="square" rtlCol="0">
              <a:spAutoFit/>
            </a:bodyPr>
            <a:lstStyle/>
            <a:p>
              <a:endParaRPr lang="en-US" sz="1200" dirty="0"/>
            </a:p>
          </p:txBody>
        </p:sp>
        <p:sp>
          <p:nvSpPr>
            <p:cNvPr id="11" name="TextBox 10"/>
            <p:cNvSpPr txBox="1"/>
            <p:nvPr/>
          </p:nvSpPr>
          <p:spPr>
            <a:xfrm>
              <a:off x="4385569" y="2139478"/>
              <a:ext cx="414597" cy="349148"/>
            </a:xfrm>
            <a:prstGeom prst="rect">
              <a:avLst/>
            </a:prstGeom>
            <a:noFill/>
          </p:spPr>
          <p:txBody>
            <a:bodyPr wrap="square" rtlCol="0">
              <a:spAutoFit/>
            </a:bodyPr>
            <a:lstStyle/>
            <a:p>
              <a:endParaRPr lang="en-US" sz="1200" dirty="0"/>
            </a:p>
          </p:txBody>
        </p:sp>
        <p:sp>
          <p:nvSpPr>
            <p:cNvPr id="12" name="TextBox 11"/>
            <p:cNvSpPr txBox="1"/>
            <p:nvPr/>
          </p:nvSpPr>
          <p:spPr>
            <a:xfrm>
              <a:off x="3809257" y="3276599"/>
              <a:ext cx="414597" cy="349148"/>
            </a:xfrm>
            <a:prstGeom prst="rect">
              <a:avLst/>
            </a:prstGeom>
            <a:noFill/>
          </p:spPr>
          <p:txBody>
            <a:bodyPr wrap="square" rtlCol="0">
              <a:spAutoFit/>
            </a:bodyPr>
            <a:lstStyle/>
            <a:p>
              <a:endParaRPr lang="en-US" sz="1200" dirty="0"/>
            </a:p>
          </p:txBody>
        </p:sp>
        <p:sp>
          <p:nvSpPr>
            <p:cNvPr id="14" name="TextBox 13"/>
            <p:cNvSpPr txBox="1"/>
            <p:nvPr/>
          </p:nvSpPr>
          <p:spPr>
            <a:xfrm>
              <a:off x="4419601" y="3394383"/>
              <a:ext cx="414597" cy="349148"/>
            </a:xfrm>
            <a:prstGeom prst="rect">
              <a:avLst/>
            </a:prstGeom>
            <a:noFill/>
          </p:spPr>
          <p:txBody>
            <a:bodyPr wrap="square" rtlCol="0">
              <a:spAutoFit/>
            </a:bodyPr>
            <a:lstStyle/>
            <a:p>
              <a:endParaRPr lang="en-US" sz="1200" dirty="0"/>
            </a:p>
          </p:txBody>
        </p:sp>
      </p:grpSp>
      <p:sp>
        <p:nvSpPr>
          <p:cNvPr id="16" name="TextBox 15"/>
          <p:cNvSpPr txBox="1"/>
          <p:nvPr/>
        </p:nvSpPr>
        <p:spPr>
          <a:xfrm>
            <a:off x="4951134" y="6019802"/>
            <a:ext cx="3070071" cy="276999"/>
          </a:xfrm>
          <a:prstGeom prst="rect">
            <a:avLst/>
          </a:prstGeom>
          <a:noFill/>
        </p:spPr>
        <p:txBody>
          <a:bodyPr wrap="none" rtlCol="0">
            <a:spAutoFit/>
          </a:bodyPr>
          <a:lstStyle/>
          <a:p>
            <a:r>
              <a:rPr lang="en-US" sz="1200" dirty="0" err="1" smtClean="0"/>
              <a:t>Moaddel</a:t>
            </a:r>
            <a:r>
              <a:rPr lang="en-US" sz="1200" dirty="0" smtClean="0"/>
              <a:t> R, et al. (2015) Psychopharmacology</a:t>
            </a:r>
            <a:endParaRPr lang="en-US" sz="1200" dirty="0"/>
          </a:p>
        </p:txBody>
      </p:sp>
      <p:sp>
        <p:nvSpPr>
          <p:cNvPr id="3" name="TextBox 2"/>
          <p:cNvSpPr txBox="1"/>
          <p:nvPr/>
        </p:nvSpPr>
        <p:spPr>
          <a:xfrm>
            <a:off x="152400" y="212229"/>
            <a:ext cx="8839200" cy="1969770"/>
          </a:xfrm>
          <a:prstGeom prst="rect">
            <a:avLst/>
          </a:prstGeom>
          <a:noFill/>
        </p:spPr>
        <p:txBody>
          <a:bodyPr wrap="square" rtlCol="0">
            <a:spAutoFit/>
          </a:bodyPr>
          <a:lstStyle/>
          <a:p>
            <a:r>
              <a:rPr lang="en-US" b="1" dirty="0" smtClean="0"/>
              <a:t>Another key observation from the non-targeted </a:t>
            </a:r>
            <a:r>
              <a:rPr lang="en-US" b="1" dirty="0" err="1" smtClean="0"/>
              <a:t>metabolomics</a:t>
            </a:r>
            <a:r>
              <a:rPr lang="en-US" b="1" dirty="0" smtClean="0"/>
              <a:t> study was that the plasma levels of D-serine were lower in responders relative to non-responders.  </a:t>
            </a:r>
          </a:p>
          <a:p>
            <a:endParaRPr lang="en-US" b="1" dirty="0" smtClean="0"/>
          </a:p>
          <a:p>
            <a:r>
              <a:rPr lang="en-US" b="1" dirty="0" smtClean="0"/>
              <a:t>		D-Serine is a co-agonist of the NMDA receptor.</a:t>
            </a:r>
          </a:p>
          <a:p>
            <a:endParaRPr lang="en-US" b="1" dirty="0" smtClean="0">
              <a:latin typeface="+mj-lt"/>
            </a:endParaRPr>
          </a:p>
          <a:p>
            <a:r>
              <a:rPr lang="en-US" sz="1600" dirty="0" smtClean="0">
                <a:latin typeface="+mj-lt"/>
              </a:rPr>
              <a:t>Plasma D-serine levels measured in 21 patients with major depressive disorder (MDD) before and after a 40-min infusion of ketamine (0.5 mg/kg) with 8 non-responders (Non-</a:t>
            </a:r>
            <a:r>
              <a:rPr lang="en-US" sz="1600" dirty="0" err="1" smtClean="0">
                <a:latin typeface="+mj-lt"/>
              </a:rPr>
              <a:t>Resp</a:t>
            </a:r>
            <a:r>
              <a:rPr lang="en-US" sz="1600" dirty="0" smtClean="0">
                <a:latin typeface="+mj-lt"/>
              </a:rPr>
              <a:t>) and 13 responders (</a:t>
            </a:r>
            <a:r>
              <a:rPr lang="en-US" sz="1600" dirty="0" err="1" smtClean="0">
                <a:latin typeface="+mj-lt"/>
              </a:rPr>
              <a:t>Resp</a:t>
            </a:r>
            <a:r>
              <a:rPr lang="en-US" sz="1600" dirty="0" smtClean="0">
                <a:latin typeface="+mj-lt"/>
              </a:rPr>
              <a:t>)</a:t>
            </a:r>
            <a:endParaRPr lang="en-US" sz="1600" dirty="0">
              <a:latin typeface="+mj-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23421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00200" y="1752600"/>
            <a:ext cx="5486400" cy="4645668"/>
          </a:xfrm>
          <a:prstGeom prst="rect">
            <a:avLst/>
          </a:prstGeom>
        </p:spPr>
      </p:pic>
      <p:sp>
        <p:nvSpPr>
          <p:cNvPr id="3" name="TextBox 2"/>
          <p:cNvSpPr txBox="1"/>
          <p:nvPr/>
        </p:nvSpPr>
        <p:spPr>
          <a:xfrm>
            <a:off x="381000" y="533400"/>
            <a:ext cx="8458200" cy="1200329"/>
          </a:xfrm>
          <a:prstGeom prst="rect">
            <a:avLst/>
          </a:prstGeom>
          <a:noFill/>
        </p:spPr>
        <p:txBody>
          <a:bodyPr wrap="square" rtlCol="0">
            <a:spAutoFit/>
          </a:bodyPr>
          <a:lstStyle/>
          <a:p>
            <a:pPr algn="ctr"/>
            <a:r>
              <a:rPr lang="en-US" b="1" dirty="0" smtClean="0">
                <a:latin typeface="+mj-lt"/>
              </a:rPr>
              <a:t>Baseline D-Serine as a response marker</a:t>
            </a:r>
          </a:p>
          <a:p>
            <a:pPr algn="just"/>
            <a:r>
              <a:rPr lang="en-US" dirty="0" smtClean="0">
                <a:latin typeface="+mj-lt"/>
              </a:rPr>
              <a:t>There </a:t>
            </a:r>
            <a:r>
              <a:rPr lang="en-US" dirty="0">
                <a:latin typeface="+mj-lt"/>
              </a:rPr>
              <a:t>is a relationship between baseline D-serine and L-serine and antidepressant response to (R,S)-</a:t>
            </a:r>
            <a:r>
              <a:rPr lang="en-US" dirty="0" err="1">
                <a:latin typeface="+mj-lt"/>
              </a:rPr>
              <a:t>Ket</a:t>
            </a:r>
            <a:r>
              <a:rPr lang="en-US" dirty="0">
                <a:latin typeface="+mj-lt"/>
              </a:rPr>
              <a:t> with lower levels predicting a better response {measured as percent change in MADRS score at 230 min post administration} </a:t>
            </a:r>
          </a:p>
        </p:txBody>
      </p:sp>
      <p:sp>
        <p:nvSpPr>
          <p:cNvPr id="6" name="Rectangle 5"/>
          <p:cNvSpPr/>
          <p:nvPr/>
        </p:nvSpPr>
        <p:spPr>
          <a:xfrm>
            <a:off x="3810000" y="6172200"/>
            <a:ext cx="3276600" cy="276999"/>
          </a:xfrm>
          <a:prstGeom prst="rect">
            <a:avLst/>
          </a:prstGeom>
          <a:solidFill>
            <a:schemeClr val="bg1"/>
          </a:solidFill>
        </p:spPr>
        <p:txBody>
          <a:bodyPr wrap="square">
            <a:spAutoFit/>
          </a:bodyPr>
          <a:lstStyle/>
          <a:p>
            <a:r>
              <a:rPr lang="en-US" sz="1200" b="1" dirty="0" err="1"/>
              <a:t>Moaddel</a:t>
            </a:r>
            <a:r>
              <a:rPr lang="en-US" sz="1200" b="1" dirty="0"/>
              <a:t> R, et al. (2015) Psychopharmacology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5625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p:spPr>
        <p:txBody>
          <a:bodyPr>
            <a:noAutofit/>
          </a:bodyPr>
          <a:lstStyle/>
          <a:p>
            <a:pPr algn="just"/>
            <a:r>
              <a:rPr lang="en-US" sz="1800" b="1" dirty="0" smtClean="0"/>
              <a:t>Effect of </a:t>
            </a:r>
            <a:r>
              <a:rPr lang="en-US" sz="1800" b="1" dirty="0" err="1" smtClean="0"/>
              <a:t>ketamine</a:t>
            </a:r>
            <a:r>
              <a:rPr lang="en-US" sz="1800" b="1" dirty="0" smtClean="0"/>
              <a:t> and </a:t>
            </a:r>
            <a:r>
              <a:rPr lang="en-US" sz="1800" b="1" dirty="0" err="1" smtClean="0"/>
              <a:t>ketamine</a:t>
            </a:r>
            <a:r>
              <a:rPr lang="en-US" sz="1800" b="1" dirty="0" smtClean="0"/>
              <a:t> metabolites on D-serine concentration in PC-12 cells</a:t>
            </a:r>
            <a:r>
              <a:rPr lang="en-US" sz="1600" dirty="0" smtClean="0"/>
              <a:t/>
            </a:r>
            <a:br>
              <a:rPr lang="en-US" sz="1600" dirty="0" smtClean="0"/>
            </a:br>
            <a:r>
              <a:rPr lang="en-US" sz="1600" dirty="0" smtClean="0"/>
              <a:t>The data is expressed </a:t>
            </a:r>
            <a:r>
              <a:rPr lang="en-US" sz="1600" dirty="0"/>
              <a:t>as IC</a:t>
            </a:r>
            <a:r>
              <a:rPr lang="en-US" sz="1600" baseline="-25000" dirty="0"/>
              <a:t>50</a:t>
            </a:r>
            <a:r>
              <a:rPr lang="en-US" sz="1600" dirty="0"/>
              <a:t> values and percent (%) maximum decrease from vehicle-treated</a:t>
            </a:r>
            <a:r>
              <a:rPr lang="en-US" sz="1600" dirty="0" smtClean="0"/>
              <a:t> cells</a:t>
            </a:r>
            <a:r>
              <a:rPr lang="en-US" sz="1600" dirty="0"/>
              <a:t>. The effect of the configuration at the </a:t>
            </a:r>
            <a:r>
              <a:rPr lang="en-US" sz="1600" dirty="0" err="1"/>
              <a:t>chiral</a:t>
            </a:r>
            <a:r>
              <a:rPr lang="en-US" sz="1600" dirty="0"/>
              <a:t> centers on the magnitude of the IC</a:t>
            </a:r>
            <a:r>
              <a:rPr lang="en-US" sz="1600" baseline="-25000" dirty="0"/>
              <a:t>50</a:t>
            </a:r>
            <a:r>
              <a:rPr lang="en-US" sz="1600" dirty="0"/>
              <a:t> value represented as the </a:t>
            </a:r>
            <a:r>
              <a:rPr lang="en-US" sz="1600" dirty="0" err="1"/>
              <a:t>enantioselectivity</a:t>
            </a:r>
            <a:r>
              <a:rPr lang="en-US" sz="1600" dirty="0"/>
              <a:t> factor (</a:t>
            </a:r>
            <a:r>
              <a:rPr lang="en-US" sz="1600" dirty="0">
                <a:latin typeface="Symbol"/>
              </a:rPr>
              <a:t>a</a:t>
            </a:r>
            <a:r>
              <a:rPr lang="en-US" sz="1600" dirty="0"/>
              <a:t>) is derived by IC</a:t>
            </a:r>
            <a:r>
              <a:rPr lang="en-US" sz="1600" baseline="-25000" dirty="0"/>
              <a:t>50</a:t>
            </a:r>
            <a:r>
              <a:rPr lang="en-US" sz="1600" dirty="0"/>
              <a:t>(2R isomer)/IC</a:t>
            </a:r>
            <a:r>
              <a:rPr lang="en-US" sz="1600" baseline="-25000" dirty="0"/>
              <a:t>50</a:t>
            </a:r>
            <a:r>
              <a:rPr lang="en-US" sz="1600" dirty="0"/>
              <a:t>(2S isomer). </a:t>
            </a:r>
          </a:p>
        </p:txBody>
      </p:sp>
      <p:graphicFrame>
        <p:nvGraphicFramePr>
          <p:cNvPr id="4" name="Content Placeholder 3"/>
          <p:cNvGraphicFramePr>
            <a:graphicFrameLocks noGrp="1"/>
          </p:cNvGraphicFramePr>
          <p:nvPr>
            <p:ph idx="1"/>
          </p:nvPr>
        </p:nvGraphicFramePr>
        <p:xfrm>
          <a:off x="457200" y="1600200"/>
          <a:ext cx="8229600" cy="4876800"/>
        </p:xfrm>
        <a:graphic>
          <a:graphicData uri="http://schemas.openxmlformats.org/drawingml/2006/table">
            <a:tbl>
              <a:tblPr firstRow="1" bandRow="1">
                <a:tableStyleId>{5C22544A-7EE6-4342-B048-85BDC9FD1C3A}</a:tableStyleId>
              </a:tblPr>
              <a:tblGrid>
                <a:gridCol w="164592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0"/>
                    </a:ext>
                  </a:extLst>
                </a:gridCol>
                <a:gridCol w="164592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1"/>
                    </a:ext>
                  </a:extLst>
                </a:gridCol>
                <a:gridCol w="150876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2"/>
                    </a:ext>
                  </a:extLst>
                </a:gridCol>
                <a:gridCol w="144780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3"/>
                    </a:ext>
                  </a:extLst>
                </a:gridCol>
                <a:gridCol w="1981200">
                  <a:extLst>
                    <a:ext uri="{9D8B030D-6E8A-4147-A177-3AD203B41FA5}">
                      <a16:col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20004"/>
                    </a:ext>
                  </a:extLst>
                </a:gridCol>
              </a:tblGrid>
              <a:tr h="812800">
                <a:tc>
                  <a:txBody>
                    <a:bodyPr/>
                    <a:lstStyle/>
                    <a:p>
                      <a:pPr marL="0" marR="0" algn="ctr">
                        <a:lnSpc>
                          <a:spcPct val="150000"/>
                        </a:lnSpc>
                        <a:spcBef>
                          <a:spcPts val="0"/>
                        </a:spcBef>
                        <a:spcAft>
                          <a:spcPts val="1000"/>
                        </a:spcAft>
                      </a:pPr>
                      <a:r>
                        <a:rPr lang="en-US" sz="1400" dirty="0">
                          <a:solidFill>
                            <a:schemeClr val="bg1"/>
                          </a:solidFill>
                          <a:latin typeface="Arial"/>
                          <a:ea typeface="Cambria"/>
                          <a:cs typeface="Arial"/>
                        </a:rPr>
                        <a:t>Compound</a:t>
                      </a:r>
                      <a:endParaRPr lang="en-US" sz="1400" dirty="0">
                        <a:solidFill>
                          <a:schemeClr val="bg1"/>
                        </a:solidFill>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400" dirty="0">
                          <a:latin typeface="Arial"/>
                          <a:ea typeface="Cambria"/>
                          <a:cs typeface="Arial"/>
                        </a:rPr>
                        <a:t>IC</a:t>
                      </a:r>
                      <a:r>
                        <a:rPr lang="en-US" sz="1400" baseline="-25000" dirty="0">
                          <a:latin typeface="Arial"/>
                          <a:ea typeface="Cambria"/>
                          <a:cs typeface="Arial"/>
                        </a:rPr>
                        <a:t>50</a:t>
                      </a:r>
                      <a:r>
                        <a:rPr lang="en-US" sz="1400" dirty="0">
                          <a:latin typeface="Arial"/>
                          <a:ea typeface="Cambria"/>
                          <a:cs typeface="Arial"/>
                        </a:rPr>
                        <a:t> (</a:t>
                      </a:r>
                      <a:r>
                        <a:rPr lang="en-US" sz="1400" dirty="0" err="1">
                          <a:latin typeface="Arial"/>
                          <a:ea typeface="Cambria"/>
                          <a:cs typeface="Arial"/>
                        </a:rPr>
                        <a:t>nM</a:t>
                      </a:r>
                      <a:r>
                        <a:rPr lang="en-US" sz="1400" dirty="0">
                          <a:latin typeface="Arial"/>
                          <a:ea typeface="Cambria"/>
                          <a:cs typeface="Arial"/>
                        </a:rPr>
                        <a:t>)</a:t>
                      </a:r>
                      <a:endParaRPr lang="en-US" sz="1400" dirty="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400" dirty="0">
                          <a:latin typeface="Arial"/>
                          <a:ea typeface="Cambria"/>
                          <a:cs typeface="Arial"/>
                        </a:rPr>
                        <a:t>Compound</a:t>
                      </a:r>
                      <a:endParaRPr lang="en-US" sz="1400" dirty="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400" dirty="0" smtClean="0">
                          <a:latin typeface="Arial"/>
                          <a:ea typeface="Cambria"/>
                          <a:cs typeface="Arial"/>
                        </a:rPr>
                        <a:t>IC</a:t>
                      </a:r>
                      <a:r>
                        <a:rPr lang="en-US" sz="1400" baseline="-25000" dirty="0" smtClean="0">
                          <a:latin typeface="Arial"/>
                          <a:ea typeface="Cambria"/>
                          <a:cs typeface="Arial"/>
                        </a:rPr>
                        <a:t>50</a:t>
                      </a:r>
                      <a:r>
                        <a:rPr lang="en-US" sz="1400" dirty="0" smtClean="0">
                          <a:latin typeface="Arial"/>
                          <a:ea typeface="Cambria"/>
                          <a:cs typeface="Arial"/>
                        </a:rPr>
                        <a:t> </a:t>
                      </a:r>
                      <a:r>
                        <a:rPr lang="en-US" sz="1400" dirty="0">
                          <a:latin typeface="Arial"/>
                          <a:ea typeface="Cambria"/>
                          <a:cs typeface="Arial"/>
                        </a:rPr>
                        <a:t>(</a:t>
                      </a:r>
                      <a:r>
                        <a:rPr lang="en-US" sz="1400" dirty="0" err="1">
                          <a:latin typeface="Arial"/>
                          <a:ea typeface="Cambria"/>
                          <a:cs typeface="Arial"/>
                        </a:rPr>
                        <a:t>nM</a:t>
                      </a:r>
                      <a:r>
                        <a:rPr lang="en-US" sz="1400" dirty="0">
                          <a:latin typeface="Arial"/>
                          <a:ea typeface="Cambria"/>
                          <a:cs typeface="Arial"/>
                        </a:rPr>
                        <a:t>)</a:t>
                      </a:r>
                      <a:endParaRPr lang="en-US" sz="1400" dirty="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400" dirty="0" err="1">
                          <a:latin typeface="Arial"/>
                          <a:ea typeface="Cambria"/>
                          <a:cs typeface="Arial"/>
                        </a:rPr>
                        <a:t>Enantioselectivity</a:t>
                      </a:r>
                      <a:r>
                        <a:rPr lang="en-US" sz="1400" dirty="0">
                          <a:latin typeface="Arial"/>
                          <a:ea typeface="Cambria"/>
                          <a:cs typeface="Arial"/>
                        </a:rPr>
                        <a:t> (</a:t>
                      </a:r>
                      <a:r>
                        <a:rPr lang="en-US" sz="1400" dirty="0">
                          <a:latin typeface="Symbol"/>
                          <a:ea typeface="Cambria"/>
                          <a:cs typeface="Arial"/>
                        </a:rPr>
                        <a:t>a</a:t>
                      </a:r>
                      <a:r>
                        <a:rPr lang="en-US" sz="1400" dirty="0">
                          <a:latin typeface="Arial"/>
                          <a:ea typeface="Cambria"/>
                          <a:cs typeface="Arial"/>
                        </a:rPr>
                        <a:t>)</a:t>
                      </a:r>
                      <a:endParaRPr lang="en-US" sz="1400" dirty="0">
                        <a:latin typeface="Calibri"/>
                        <a:ea typeface="Cambria"/>
                        <a:cs typeface="Calibri"/>
                      </a:endParaRPr>
                    </a:p>
                  </a:txBody>
                  <a:tcPr marL="68580" marR="68580" marT="0" marB="0"/>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0"/>
                  </a:ext>
                </a:extLst>
              </a:tr>
              <a:tr h="812800">
                <a:tc>
                  <a:txBody>
                    <a:bodyPr/>
                    <a:lstStyle/>
                    <a:p>
                      <a:pPr marL="0" marR="0" algn="ctr">
                        <a:lnSpc>
                          <a:spcPct val="150000"/>
                        </a:lnSpc>
                        <a:spcBef>
                          <a:spcPts val="0"/>
                        </a:spcBef>
                        <a:spcAft>
                          <a:spcPts val="1000"/>
                        </a:spcAft>
                      </a:pPr>
                      <a:r>
                        <a:rPr lang="en-US" sz="1100" dirty="0">
                          <a:latin typeface="Arial"/>
                          <a:ea typeface="Cambria"/>
                          <a:cs typeface="Arial"/>
                        </a:rPr>
                        <a:t>(R)-</a:t>
                      </a:r>
                      <a:r>
                        <a:rPr lang="en-US" sz="1100" dirty="0" err="1">
                          <a:latin typeface="Arial"/>
                          <a:ea typeface="Cambria"/>
                          <a:cs typeface="Arial"/>
                        </a:rPr>
                        <a:t>Ket</a:t>
                      </a:r>
                      <a:endParaRPr lang="en-US" sz="1100" dirty="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dirty="0">
                          <a:latin typeface="Arial"/>
                          <a:ea typeface="Cambria"/>
                          <a:cs typeface="Arial"/>
                        </a:rPr>
                        <a:t>940 ± 160</a:t>
                      </a:r>
                      <a:endParaRPr lang="en-US" sz="1100" dirty="0">
                        <a:latin typeface="Calibri"/>
                        <a:ea typeface="Cambria"/>
                        <a:cs typeface="Calibri"/>
                      </a:endParaRPr>
                    </a:p>
                    <a:p>
                      <a:pPr marL="0" marR="0" algn="ctr">
                        <a:lnSpc>
                          <a:spcPct val="150000"/>
                        </a:lnSpc>
                        <a:spcBef>
                          <a:spcPts val="0"/>
                        </a:spcBef>
                        <a:spcAft>
                          <a:spcPts val="1000"/>
                        </a:spcAft>
                      </a:pPr>
                      <a:r>
                        <a:rPr lang="en-US" sz="1100" dirty="0">
                          <a:latin typeface="Arial"/>
                          <a:ea typeface="Cambria"/>
                          <a:cs typeface="Arial"/>
                        </a:rPr>
                        <a:t>(-33 ± 8%)</a:t>
                      </a:r>
                      <a:endParaRPr lang="en-US" sz="1100" dirty="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a:latin typeface="Arial"/>
                          <a:ea typeface="Cambria"/>
                          <a:cs typeface="Arial"/>
                        </a:rPr>
                        <a:t>(S)-Ket</a:t>
                      </a:r>
                      <a:endParaRPr lang="en-US" sz="110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kern="1200">
                          <a:solidFill>
                            <a:srgbClr val="000000"/>
                          </a:solidFill>
                          <a:latin typeface="Arial"/>
                          <a:ea typeface="MS ??"/>
                          <a:cs typeface="Arial"/>
                        </a:rPr>
                        <a:t>NA</a:t>
                      </a:r>
                      <a:endParaRPr lang="en-US" sz="110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kern="1200" dirty="0">
                          <a:solidFill>
                            <a:srgbClr val="000000"/>
                          </a:solidFill>
                          <a:latin typeface="Arial"/>
                          <a:ea typeface="MS ??"/>
                          <a:cs typeface="Arial"/>
                        </a:rPr>
                        <a:t>NA</a:t>
                      </a:r>
                      <a:endParaRPr lang="en-US" sz="1100" dirty="0">
                        <a:latin typeface="Calibri"/>
                        <a:ea typeface="Cambria"/>
                        <a:cs typeface="Calibri"/>
                      </a:endParaRPr>
                    </a:p>
                  </a:txBody>
                  <a:tcPr marL="68580" marR="68580" marT="0" marB="0"/>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1"/>
                  </a:ext>
                </a:extLst>
              </a:tr>
              <a:tr h="812800">
                <a:tc>
                  <a:txBody>
                    <a:bodyPr/>
                    <a:lstStyle/>
                    <a:p>
                      <a:pPr marL="0" marR="0" algn="ctr">
                        <a:lnSpc>
                          <a:spcPct val="150000"/>
                        </a:lnSpc>
                        <a:spcBef>
                          <a:spcPts val="0"/>
                        </a:spcBef>
                        <a:spcAft>
                          <a:spcPts val="1000"/>
                        </a:spcAft>
                      </a:pPr>
                      <a:r>
                        <a:rPr lang="en-US" sz="1100" kern="1200" dirty="0">
                          <a:solidFill>
                            <a:srgbClr val="000000"/>
                          </a:solidFill>
                          <a:latin typeface="Arial"/>
                          <a:ea typeface="MS ??"/>
                          <a:cs typeface="Arial"/>
                        </a:rPr>
                        <a:t>(R.)-</a:t>
                      </a:r>
                      <a:r>
                        <a:rPr lang="en-US" sz="1100" kern="1200" dirty="0" err="1">
                          <a:solidFill>
                            <a:srgbClr val="000000"/>
                          </a:solidFill>
                          <a:latin typeface="Arial"/>
                          <a:ea typeface="MS ??"/>
                          <a:cs typeface="Arial"/>
                        </a:rPr>
                        <a:t>norKet</a:t>
                      </a:r>
                      <a:endParaRPr lang="en-US" sz="1100" dirty="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a:latin typeface="Arial"/>
                          <a:ea typeface="Cambria"/>
                          <a:cs typeface="Arial"/>
                        </a:rPr>
                        <a:t>91.0 ± 5.9</a:t>
                      </a:r>
                      <a:endParaRPr lang="en-US" sz="1100">
                        <a:latin typeface="Calibri"/>
                        <a:ea typeface="Cambria"/>
                        <a:cs typeface="Calibri"/>
                      </a:endParaRPr>
                    </a:p>
                    <a:p>
                      <a:pPr marL="0" marR="0" algn="ctr">
                        <a:lnSpc>
                          <a:spcPct val="150000"/>
                        </a:lnSpc>
                        <a:spcBef>
                          <a:spcPts val="0"/>
                        </a:spcBef>
                        <a:spcAft>
                          <a:spcPts val="1000"/>
                        </a:spcAft>
                      </a:pPr>
                      <a:r>
                        <a:rPr lang="en-US" sz="1100">
                          <a:latin typeface="Arial"/>
                          <a:ea typeface="Cambria"/>
                          <a:cs typeface="Arial"/>
                        </a:rPr>
                        <a:t>(-39 ± 2%)</a:t>
                      </a:r>
                      <a:endParaRPr lang="en-US" sz="110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kern="1200">
                          <a:solidFill>
                            <a:srgbClr val="000000"/>
                          </a:solidFill>
                          <a:latin typeface="Arial"/>
                          <a:ea typeface="MS ??"/>
                          <a:cs typeface="Arial"/>
                        </a:rPr>
                        <a:t>(S)-norKet</a:t>
                      </a:r>
                      <a:endParaRPr lang="en-US" sz="110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a:latin typeface="Arial"/>
                          <a:ea typeface="Cambria"/>
                          <a:cs typeface="Arial"/>
                        </a:rPr>
                        <a:t>62.4 ± 1.0</a:t>
                      </a:r>
                      <a:endParaRPr lang="en-US" sz="1100">
                        <a:latin typeface="Calibri"/>
                        <a:ea typeface="Cambria"/>
                        <a:cs typeface="Calibri"/>
                      </a:endParaRPr>
                    </a:p>
                    <a:p>
                      <a:pPr marL="0" marR="0" algn="ctr">
                        <a:lnSpc>
                          <a:spcPct val="150000"/>
                        </a:lnSpc>
                        <a:spcBef>
                          <a:spcPts val="0"/>
                        </a:spcBef>
                        <a:spcAft>
                          <a:spcPts val="1000"/>
                        </a:spcAft>
                      </a:pPr>
                      <a:r>
                        <a:rPr lang="en-US" sz="1100">
                          <a:latin typeface="Arial"/>
                          <a:ea typeface="Cambria"/>
                          <a:cs typeface="Arial"/>
                        </a:rPr>
                        <a:t>(-29 ± 1%)</a:t>
                      </a:r>
                      <a:endParaRPr lang="en-US" sz="110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kern="1200" dirty="0">
                          <a:solidFill>
                            <a:srgbClr val="000000"/>
                          </a:solidFill>
                          <a:latin typeface="Arial"/>
                          <a:ea typeface="MS ??"/>
                          <a:cs typeface="Arial"/>
                        </a:rPr>
                        <a:t>1.5</a:t>
                      </a:r>
                      <a:endParaRPr lang="en-US" sz="1100" dirty="0">
                        <a:latin typeface="Calibri"/>
                        <a:ea typeface="Cambria"/>
                        <a:cs typeface="Calibri"/>
                      </a:endParaRPr>
                    </a:p>
                  </a:txBody>
                  <a:tcPr marL="68580" marR="68580" marT="0" marB="0"/>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2"/>
                  </a:ext>
                </a:extLst>
              </a:tr>
              <a:tr h="812800">
                <a:tc>
                  <a:txBody>
                    <a:bodyPr/>
                    <a:lstStyle/>
                    <a:p>
                      <a:pPr marL="0" marR="0" algn="ctr">
                        <a:lnSpc>
                          <a:spcPct val="150000"/>
                        </a:lnSpc>
                        <a:spcBef>
                          <a:spcPts val="0"/>
                        </a:spcBef>
                        <a:spcAft>
                          <a:spcPts val="1000"/>
                        </a:spcAft>
                      </a:pPr>
                      <a:r>
                        <a:rPr lang="en-US" sz="1100" kern="1200" dirty="0">
                          <a:solidFill>
                            <a:srgbClr val="000000"/>
                          </a:solidFill>
                          <a:latin typeface="Arial"/>
                          <a:ea typeface="MS ??"/>
                          <a:cs typeface="Arial"/>
                        </a:rPr>
                        <a:t>(R.)-DHNK</a:t>
                      </a:r>
                      <a:endParaRPr lang="en-US" sz="1100" dirty="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a:latin typeface="Arial"/>
                          <a:ea typeface="Cambria"/>
                          <a:cs typeface="Arial"/>
                        </a:rPr>
                        <a:t>102 ± 11</a:t>
                      </a:r>
                      <a:endParaRPr lang="en-US" sz="1100">
                        <a:latin typeface="Calibri"/>
                        <a:ea typeface="Cambria"/>
                        <a:cs typeface="Calibri"/>
                      </a:endParaRPr>
                    </a:p>
                    <a:p>
                      <a:pPr marL="0" marR="0" algn="ctr">
                        <a:lnSpc>
                          <a:spcPct val="150000"/>
                        </a:lnSpc>
                        <a:spcBef>
                          <a:spcPts val="0"/>
                        </a:spcBef>
                        <a:spcAft>
                          <a:spcPts val="1000"/>
                        </a:spcAft>
                      </a:pPr>
                      <a:r>
                        <a:rPr lang="en-US" sz="1100">
                          <a:latin typeface="Arial"/>
                          <a:ea typeface="Cambria"/>
                          <a:cs typeface="Arial"/>
                        </a:rPr>
                        <a:t>(-32 ± 9%)</a:t>
                      </a:r>
                      <a:endParaRPr lang="en-US" sz="110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kern="1200">
                          <a:solidFill>
                            <a:srgbClr val="000000"/>
                          </a:solidFill>
                          <a:latin typeface="Arial"/>
                          <a:ea typeface="MS ??"/>
                          <a:cs typeface="Arial"/>
                        </a:rPr>
                        <a:t>(S)-DHNK</a:t>
                      </a:r>
                      <a:endParaRPr lang="en-US" sz="110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a:latin typeface="Arial"/>
                          <a:ea typeface="Cambria"/>
                          <a:cs typeface="Arial"/>
                        </a:rPr>
                        <a:t>50.9 ± 6.2</a:t>
                      </a:r>
                      <a:endParaRPr lang="en-US" sz="1100">
                        <a:latin typeface="Calibri"/>
                        <a:ea typeface="Cambria"/>
                        <a:cs typeface="Calibri"/>
                      </a:endParaRPr>
                    </a:p>
                    <a:p>
                      <a:pPr marL="0" marR="0" algn="ctr">
                        <a:lnSpc>
                          <a:spcPct val="150000"/>
                        </a:lnSpc>
                        <a:spcBef>
                          <a:spcPts val="0"/>
                        </a:spcBef>
                        <a:spcAft>
                          <a:spcPts val="1000"/>
                        </a:spcAft>
                      </a:pPr>
                      <a:r>
                        <a:rPr lang="en-US" sz="1100">
                          <a:latin typeface="Arial"/>
                          <a:ea typeface="Cambria"/>
                          <a:cs typeface="Arial"/>
                        </a:rPr>
                        <a:t>(-30 ± 2%)</a:t>
                      </a:r>
                      <a:endParaRPr lang="en-US" sz="110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kern="1200" dirty="0">
                          <a:solidFill>
                            <a:srgbClr val="000000"/>
                          </a:solidFill>
                          <a:latin typeface="Arial"/>
                          <a:ea typeface="MS ??"/>
                          <a:cs typeface="Arial"/>
                        </a:rPr>
                        <a:t>2.0</a:t>
                      </a:r>
                      <a:endParaRPr lang="en-US" sz="1100" dirty="0">
                        <a:latin typeface="Calibri"/>
                        <a:ea typeface="Cambria"/>
                        <a:cs typeface="Calibri"/>
                      </a:endParaRPr>
                    </a:p>
                  </a:txBody>
                  <a:tcPr marL="68580" marR="68580" marT="0" marB="0"/>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3"/>
                  </a:ext>
                </a:extLst>
              </a:tr>
              <a:tr h="812800">
                <a:tc>
                  <a:txBody>
                    <a:bodyPr/>
                    <a:lstStyle/>
                    <a:p>
                      <a:pPr marL="0" marR="0" algn="ctr">
                        <a:lnSpc>
                          <a:spcPct val="150000"/>
                        </a:lnSpc>
                        <a:spcBef>
                          <a:spcPts val="0"/>
                        </a:spcBef>
                        <a:spcAft>
                          <a:spcPts val="1000"/>
                        </a:spcAft>
                      </a:pPr>
                      <a:r>
                        <a:rPr lang="en-US" sz="1100" dirty="0">
                          <a:latin typeface="Arial"/>
                          <a:ea typeface="Cambria"/>
                          <a:cs typeface="Arial"/>
                        </a:rPr>
                        <a:t>(2R,6R)-HNK</a:t>
                      </a:r>
                      <a:endParaRPr lang="en-US" sz="1100" dirty="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a:latin typeface="Arial"/>
                          <a:ea typeface="Cambria"/>
                          <a:cs typeface="Arial"/>
                        </a:rPr>
                        <a:t>0.68 ± 0.09</a:t>
                      </a:r>
                      <a:endParaRPr lang="en-US" sz="1100">
                        <a:latin typeface="Calibri"/>
                        <a:ea typeface="Cambria"/>
                        <a:cs typeface="Calibri"/>
                      </a:endParaRPr>
                    </a:p>
                    <a:p>
                      <a:pPr marL="0" marR="0" algn="ctr">
                        <a:lnSpc>
                          <a:spcPct val="150000"/>
                        </a:lnSpc>
                        <a:spcBef>
                          <a:spcPts val="0"/>
                        </a:spcBef>
                        <a:spcAft>
                          <a:spcPts val="1000"/>
                        </a:spcAft>
                      </a:pPr>
                      <a:r>
                        <a:rPr lang="en-US" sz="1100">
                          <a:latin typeface="Arial"/>
                          <a:ea typeface="Cambria"/>
                          <a:cs typeface="Arial"/>
                        </a:rPr>
                        <a:t>(-35 ± 3%)</a:t>
                      </a:r>
                      <a:endParaRPr lang="en-US" sz="110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a:latin typeface="Arial"/>
                          <a:ea typeface="Cambria"/>
                          <a:cs typeface="Arial"/>
                        </a:rPr>
                        <a:t>(2S,6S)-HNK</a:t>
                      </a:r>
                      <a:endParaRPr lang="en-US" sz="110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a:latin typeface="Arial"/>
                          <a:ea typeface="Cambria"/>
                          <a:cs typeface="Arial"/>
                        </a:rPr>
                        <a:t>0.18 ± 0.04</a:t>
                      </a:r>
                      <a:endParaRPr lang="en-US" sz="1100">
                        <a:latin typeface="Calibri"/>
                        <a:ea typeface="Cambria"/>
                        <a:cs typeface="Calibri"/>
                      </a:endParaRPr>
                    </a:p>
                    <a:p>
                      <a:pPr marL="0" marR="0" algn="ctr">
                        <a:lnSpc>
                          <a:spcPct val="150000"/>
                        </a:lnSpc>
                        <a:spcBef>
                          <a:spcPts val="0"/>
                        </a:spcBef>
                        <a:spcAft>
                          <a:spcPts val="1000"/>
                        </a:spcAft>
                      </a:pPr>
                      <a:r>
                        <a:rPr lang="en-US" sz="1100">
                          <a:latin typeface="Arial"/>
                          <a:ea typeface="Cambria"/>
                          <a:cs typeface="Arial"/>
                        </a:rPr>
                        <a:t>(-39 ± 5%)</a:t>
                      </a:r>
                      <a:endParaRPr lang="en-US" sz="110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kern="1200" dirty="0">
                          <a:solidFill>
                            <a:srgbClr val="000000"/>
                          </a:solidFill>
                          <a:latin typeface="Arial"/>
                          <a:ea typeface="MS ??"/>
                          <a:cs typeface="Arial"/>
                        </a:rPr>
                        <a:t>3.8</a:t>
                      </a:r>
                      <a:endParaRPr lang="en-US" sz="1100" dirty="0">
                        <a:latin typeface="Calibri"/>
                        <a:ea typeface="Cambria"/>
                        <a:cs typeface="Calibri"/>
                      </a:endParaRPr>
                    </a:p>
                  </a:txBody>
                  <a:tcPr marL="68580" marR="68580" marT="0" marB="0"/>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4"/>
                  </a:ext>
                </a:extLst>
              </a:tr>
              <a:tr h="812800">
                <a:tc>
                  <a:txBody>
                    <a:bodyPr/>
                    <a:lstStyle/>
                    <a:p>
                      <a:pPr marL="0" marR="0" algn="ctr">
                        <a:lnSpc>
                          <a:spcPct val="150000"/>
                        </a:lnSpc>
                        <a:spcBef>
                          <a:spcPts val="0"/>
                        </a:spcBef>
                        <a:spcAft>
                          <a:spcPts val="1000"/>
                        </a:spcAft>
                      </a:pPr>
                      <a:r>
                        <a:rPr lang="en-US" sz="1100" dirty="0">
                          <a:latin typeface="Arial"/>
                          <a:ea typeface="Cambria"/>
                          <a:cs typeface="Arial"/>
                        </a:rPr>
                        <a:t>(2R,6S)-HNK</a:t>
                      </a:r>
                      <a:endParaRPr lang="en-US" sz="1100" dirty="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a:latin typeface="Arial"/>
                          <a:ea typeface="Cambria"/>
                          <a:cs typeface="Arial"/>
                        </a:rPr>
                        <a:t>2.34 ± 0.32</a:t>
                      </a:r>
                      <a:endParaRPr lang="en-US" sz="1100">
                        <a:latin typeface="Calibri"/>
                        <a:ea typeface="Cambria"/>
                        <a:cs typeface="Calibri"/>
                      </a:endParaRPr>
                    </a:p>
                    <a:p>
                      <a:pPr marL="0" marR="0" algn="ctr">
                        <a:lnSpc>
                          <a:spcPct val="150000"/>
                        </a:lnSpc>
                        <a:spcBef>
                          <a:spcPts val="0"/>
                        </a:spcBef>
                        <a:spcAft>
                          <a:spcPts val="1000"/>
                        </a:spcAft>
                      </a:pPr>
                      <a:r>
                        <a:rPr lang="en-US" sz="1100">
                          <a:latin typeface="Arial"/>
                          <a:ea typeface="Cambria"/>
                          <a:cs typeface="Arial"/>
                        </a:rPr>
                        <a:t>(-57 ± 5%)</a:t>
                      </a:r>
                      <a:endParaRPr lang="en-US" sz="110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dirty="0">
                          <a:latin typeface="Arial"/>
                          <a:ea typeface="Cambria"/>
                          <a:cs typeface="Arial"/>
                        </a:rPr>
                        <a:t>(2S,6R)-HNK</a:t>
                      </a:r>
                      <a:endParaRPr lang="en-US" sz="1100" dirty="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a:latin typeface="Arial"/>
                          <a:ea typeface="Cambria"/>
                          <a:cs typeface="Arial"/>
                        </a:rPr>
                        <a:t>1.11 ± 0.24</a:t>
                      </a:r>
                      <a:endParaRPr lang="en-US" sz="1100">
                        <a:latin typeface="Calibri"/>
                        <a:ea typeface="Cambria"/>
                        <a:cs typeface="Calibri"/>
                      </a:endParaRPr>
                    </a:p>
                    <a:p>
                      <a:pPr marL="0" marR="0" algn="ctr">
                        <a:lnSpc>
                          <a:spcPct val="150000"/>
                        </a:lnSpc>
                        <a:spcBef>
                          <a:spcPts val="0"/>
                        </a:spcBef>
                        <a:spcAft>
                          <a:spcPts val="1000"/>
                        </a:spcAft>
                      </a:pPr>
                      <a:r>
                        <a:rPr lang="en-US" sz="1100">
                          <a:latin typeface="Arial"/>
                          <a:ea typeface="Cambria"/>
                          <a:cs typeface="Arial"/>
                        </a:rPr>
                        <a:t>(-51 ± 4%)</a:t>
                      </a:r>
                      <a:endParaRPr lang="en-US" sz="1100">
                        <a:latin typeface="Calibri"/>
                        <a:ea typeface="Cambria"/>
                        <a:cs typeface="Calibri"/>
                      </a:endParaRPr>
                    </a:p>
                  </a:txBody>
                  <a:tcPr marL="68580" marR="68580" marT="0" marB="0"/>
                </a:tc>
                <a:tc>
                  <a:txBody>
                    <a:bodyPr/>
                    <a:lstStyle/>
                    <a:p>
                      <a:pPr marL="0" marR="0" algn="ctr">
                        <a:lnSpc>
                          <a:spcPct val="150000"/>
                        </a:lnSpc>
                        <a:spcBef>
                          <a:spcPts val="0"/>
                        </a:spcBef>
                        <a:spcAft>
                          <a:spcPts val="1000"/>
                        </a:spcAft>
                      </a:pPr>
                      <a:r>
                        <a:rPr lang="en-US" sz="1100" kern="1200" dirty="0">
                          <a:solidFill>
                            <a:srgbClr val="000000"/>
                          </a:solidFill>
                          <a:latin typeface="Arial"/>
                          <a:ea typeface="MS ??"/>
                          <a:cs typeface="Arial"/>
                        </a:rPr>
                        <a:t>2.1</a:t>
                      </a:r>
                      <a:endParaRPr lang="en-US" sz="1100" dirty="0">
                        <a:latin typeface="Calibri"/>
                        <a:ea typeface="Cambria"/>
                        <a:cs typeface="Calibri"/>
                      </a:endParaRPr>
                    </a:p>
                  </a:txBody>
                  <a:tcPr marL="68580" marR="68580" marT="0" marB="0"/>
                </a:tc>
                <a:extLst>
                  <a:ext uri="{0D108BD9-81ED-4DB2-BD59-A6C34878D82A}">
                    <a16:row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val="10005"/>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423357" y="163476"/>
            <a:ext cx="8378512" cy="338554"/>
          </a:xfrm>
          <a:prstGeom prst="rect">
            <a:avLst/>
          </a:prstGeom>
        </p:spPr>
        <p:txBody>
          <a:bodyPr wrap="square">
            <a:spAutoFit/>
          </a:bodyPr>
          <a:lstStyle/>
          <a:p>
            <a:pPr algn="ctr"/>
            <a:r>
              <a:rPr lang="en-US" sz="1600" b="1" dirty="0" smtClean="0">
                <a:latin typeface="+mj-lt"/>
                <a:cs typeface="Arial" panose="020B0604020202020204" pitchFamily="34" charset="0"/>
              </a:rPr>
              <a:t>Effect of (R)-</a:t>
            </a:r>
            <a:r>
              <a:rPr lang="en-US" sz="1600" b="1" dirty="0" err="1" smtClean="0">
                <a:latin typeface="+mj-lt"/>
                <a:cs typeface="Arial" panose="020B0604020202020204" pitchFamily="34" charset="0"/>
              </a:rPr>
              <a:t>Ket</a:t>
            </a:r>
            <a:r>
              <a:rPr lang="en-US" sz="1600" b="1" dirty="0" smtClean="0">
                <a:latin typeface="+mj-lt"/>
                <a:cs typeface="Arial" panose="020B0604020202020204" pitchFamily="34" charset="0"/>
              </a:rPr>
              <a:t> and (S)-</a:t>
            </a:r>
            <a:r>
              <a:rPr lang="en-US" sz="1600" b="1" dirty="0" err="1" smtClean="0">
                <a:latin typeface="+mj-lt"/>
                <a:cs typeface="Arial" panose="020B0604020202020204" pitchFamily="34" charset="0"/>
              </a:rPr>
              <a:t>Ket</a:t>
            </a:r>
            <a:r>
              <a:rPr lang="en-US" sz="1600" b="1" dirty="0" smtClean="0">
                <a:latin typeface="+mj-lt"/>
                <a:cs typeface="Arial" panose="020B0604020202020204" pitchFamily="34" charset="0"/>
              </a:rPr>
              <a:t> on intracellular and extracellular D-Ser concentrations</a:t>
            </a:r>
          </a:p>
        </p:txBody>
      </p:sp>
      <p:sp>
        <p:nvSpPr>
          <p:cNvPr id="14" name="TextBox 13"/>
          <p:cNvSpPr txBox="1"/>
          <p:nvPr/>
        </p:nvSpPr>
        <p:spPr>
          <a:xfrm>
            <a:off x="5638800" y="6400800"/>
            <a:ext cx="3124200" cy="307777"/>
          </a:xfrm>
          <a:prstGeom prst="rect">
            <a:avLst/>
          </a:prstGeom>
          <a:noFill/>
        </p:spPr>
        <p:txBody>
          <a:bodyPr wrap="square" rtlCol="0">
            <a:spAutoFit/>
          </a:bodyPr>
          <a:lstStyle/>
          <a:p>
            <a:r>
              <a:rPr lang="en-US" sz="1400" dirty="0" smtClean="0"/>
              <a:t>Singh NS, et al. (2015) Br J </a:t>
            </a:r>
            <a:r>
              <a:rPr lang="en-US" sz="1400" dirty="0" err="1" smtClean="0"/>
              <a:t>Pharmacol</a:t>
            </a:r>
            <a:endParaRPr lang="en-US" sz="1400" dirty="0"/>
          </a:p>
        </p:txBody>
      </p:sp>
      <p:pic>
        <p:nvPicPr>
          <p:cNvPr id="24" name="Picture Placeholder 4" descr="Figure_1-bph13239.tiff"/>
          <p:cNvPicPr>
            <a:picLocks noChangeAspect="1"/>
          </p:cNvPicPr>
          <p:nvPr/>
        </p:nvPicPr>
        <p:blipFill>
          <a:blip r:embed="rId2"/>
          <a:srcRect l="-10246" r="-10246"/>
          <a:stretch>
            <a:fillRect/>
          </a:stretch>
        </p:blipFill>
        <p:spPr>
          <a:xfrm>
            <a:off x="990600" y="533400"/>
            <a:ext cx="7543800" cy="5486399"/>
          </a:xfrm>
          <a:prstGeom prst="rect">
            <a:avLst/>
          </a:prstGeom>
        </p:spPr>
      </p:pic>
      <p:sp>
        <p:nvSpPr>
          <p:cNvPr id="5" name="TextBox 4"/>
          <p:cNvSpPr txBox="1"/>
          <p:nvPr/>
        </p:nvSpPr>
        <p:spPr>
          <a:xfrm>
            <a:off x="1828800" y="609600"/>
            <a:ext cx="1981200" cy="369332"/>
          </a:xfrm>
          <a:prstGeom prst="rect">
            <a:avLst/>
          </a:prstGeom>
          <a:solidFill>
            <a:schemeClr val="bg1"/>
          </a:solidFill>
        </p:spPr>
        <p:txBody>
          <a:bodyPr wrap="square" rtlCol="0">
            <a:spAutoFit/>
          </a:bodyPr>
          <a:lstStyle/>
          <a:p>
            <a:r>
              <a:rPr lang="en-US" dirty="0" smtClean="0"/>
              <a:t>intracellular</a:t>
            </a:r>
            <a:endParaRPr lang="en-US" dirty="0"/>
          </a:p>
        </p:txBody>
      </p:sp>
      <p:sp>
        <p:nvSpPr>
          <p:cNvPr id="6" name="TextBox 5"/>
          <p:cNvSpPr txBox="1"/>
          <p:nvPr/>
        </p:nvSpPr>
        <p:spPr>
          <a:xfrm>
            <a:off x="6047387" y="609600"/>
            <a:ext cx="1344013" cy="369332"/>
          </a:xfrm>
          <a:prstGeom prst="rect">
            <a:avLst/>
          </a:prstGeom>
          <a:noFill/>
        </p:spPr>
        <p:txBody>
          <a:bodyPr wrap="none" rtlCol="0">
            <a:spAutoFit/>
          </a:bodyPr>
          <a:lstStyle/>
          <a:p>
            <a:r>
              <a:rPr lang="en-US" dirty="0" smtClean="0"/>
              <a:t>extracellular</a:t>
            </a:r>
            <a:endParaRPr lang="en-US" dirty="0"/>
          </a:p>
        </p:txBody>
      </p:sp>
      <p:sp>
        <p:nvSpPr>
          <p:cNvPr id="7" name="Rectangle 6"/>
          <p:cNvSpPr/>
          <p:nvPr/>
        </p:nvSpPr>
        <p:spPr>
          <a:xfrm>
            <a:off x="1371600" y="990600"/>
            <a:ext cx="3048000" cy="49530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1000" y="2362200"/>
            <a:ext cx="8458200" cy="830997"/>
          </a:xfrm>
          <a:prstGeom prst="rect">
            <a:avLst/>
          </a:prstGeom>
          <a:solidFill>
            <a:schemeClr val="bg1"/>
          </a:solidFill>
        </p:spPr>
        <p:txBody>
          <a:bodyPr wrap="square" rtlCol="0">
            <a:spAutoFit/>
          </a:bodyPr>
          <a:lstStyle/>
          <a:p>
            <a:pPr algn="ctr"/>
            <a:r>
              <a:rPr lang="en-US" sz="2400" b="1" dirty="0" smtClean="0">
                <a:solidFill>
                  <a:srgbClr val="000090"/>
                </a:solidFill>
                <a:cs typeface="Arial" panose="020B0604020202020204" pitchFamily="34" charset="0"/>
              </a:rPr>
              <a:t>(S)-</a:t>
            </a:r>
            <a:r>
              <a:rPr lang="en-US" sz="2400" b="1" dirty="0" err="1" smtClean="0">
                <a:solidFill>
                  <a:srgbClr val="000090"/>
                </a:solidFill>
                <a:cs typeface="Arial" panose="020B0604020202020204" pitchFamily="34" charset="0"/>
              </a:rPr>
              <a:t>Ket</a:t>
            </a:r>
            <a:r>
              <a:rPr lang="en-US" sz="2400" b="1" dirty="0" smtClean="0">
                <a:solidFill>
                  <a:srgbClr val="000090"/>
                </a:solidFill>
                <a:cs typeface="Arial" panose="020B0604020202020204" pitchFamily="34" charset="0"/>
              </a:rPr>
              <a:t> is a selective and potent inhibitor of ASCT2-mediated D-Ser transport (IC</a:t>
            </a:r>
            <a:r>
              <a:rPr lang="en-US" sz="2400" b="1" baseline="-25000" dirty="0" smtClean="0">
                <a:solidFill>
                  <a:srgbClr val="000090"/>
                </a:solidFill>
                <a:cs typeface="Arial" panose="020B0604020202020204" pitchFamily="34" charset="0"/>
              </a:rPr>
              <a:t>50</a:t>
            </a:r>
            <a:r>
              <a:rPr lang="en-US" sz="2400" b="1" dirty="0" smtClean="0">
                <a:solidFill>
                  <a:srgbClr val="000090"/>
                </a:solidFill>
                <a:cs typeface="Arial" panose="020B0604020202020204" pitchFamily="34" charset="0"/>
              </a:rPr>
              <a:t> 0.82 </a:t>
            </a:r>
            <a:r>
              <a:rPr lang="en-US" sz="2400" b="1" dirty="0" err="1" smtClean="0">
                <a:solidFill>
                  <a:srgbClr val="000090"/>
                </a:solidFill>
                <a:latin typeface="Symbol"/>
                <a:cs typeface="Arial" panose="020B0604020202020204" pitchFamily="34" charset="0"/>
              </a:rPr>
              <a:t>m</a:t>
            </a:r>
            <a:r>
              <a:rPr lang="en-US" sz="2400" b="1" dirty="0" err="1" smtClean="0">
                <a:solidFill>
                  <a:srgbClr val="000090"/>
                </a:solidFill>
                <a:cs typeface="Arial" panose="020B0604020202020204" pitchFamily="34" charset="0"/>
              </a:rPr>
              <a:t>M</a:t>
            </a:r>
            <a:r>
              <a:rPr lang="en-US" sz="2400" b="1" dirty="0" smtClean="0">
                <a:solidFill>
                  <a:srgbClr val="000090"/>
                </a:solidFill>
                <a:cs typeface="Arial" panose="020B0604020202020204" pitchFamily="34" charset="0"/>
              </a:rPr>
              <a:t>)</a:t>
            </a:r>
            <a:endParaRPr lang="en-US" sz="2400" b="1" dirty="0">
              <a:solidFill>
                <a:srgbClr val="000090"/>
              </a:solidFill>
              <a:cs typeface="Arial" panose="020B06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1084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11"/>
          <p:cNvGrpSpPr/>
          <p:nvPr/>
        </p:nvGrpSpPr>
        <p:grpSpPr>
          <a:xfrm>
            <a:off x="2438400" y="1271433"/>
            <a:ext cx="4266848" cy="5053167"/>
            <a:chOff x="2438400" y="914400"/>
            <a:chExt cx="4266848" cy="5053167"/>
          </a:xfrm>
        </p:grpSpPr>
        <p:pic>
          <p:nvPicPr>
            <p:cNvPr id="2" name="Picture 1"/>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438400" y="914400"/>
              <a:ext cx="4266848" cy="5053167"/>
            </a:xfrm>
            <a:prstGeom prst="rect">
              <a:avLst/>
            </a:prstGeom>
          </p:spPr>
        </p:pic>
        <p:grpSp>
          <p:nvGrpSpPr>
            <p:cNvPr id="10" name="Group 10"/>
            <p:cNvGrpSpPr/>
            <p:nvPr/>
          </p:nvGrpSpPr>
          <p:grpSpPr>
            <a:xfrm>
              <a:off x="3700472" y="3790090"/>
              <a:ext cx="2051827" cy="1536069"/>
              <a:chOff x="3700472" y="3790090"/>
              <a:chExt cx="2051827" cy="1536069"/>
            </a:xfrm>
          </p:grpSpPr>
          <p:grpSp>
            <p:nvGrpSpPr>
              <p:cNvPr id="11" name="Group 9"/>
              <p:cNvGrpSpPr/>
              <p:nvPr/>
            </p:nvGrpSpPr>
            <p:grpSpPr>
              <a:xfrm>
                <a:off x="4481556" y="4124645"/>
                <a:ext cx="1270743" cy="1201514"/>
                <a:chOff x="4481556" y="4124645"/>
                <a:chExt cx="1270743" cy="1201514"/>
              </a:xfrm>
            </p:grpSpPr>
            <p:sp>
              <p:nvSpPr>
                <p:cNvPr id="3" name="Rectangle 2"/>
                <p:cNvSpPr/>
                <p:nvPr/>
              </p:nvSpPr>
              <p:spPr>
                <a:xfrm>
                  <a:off x="4481556" y="4124645"/>
                  <a:ext cx="228600" cy="1201514"/>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a:spLocks/>
                </p:cNvSpPr>
                <p:nvPr/>
              </p:nvSpPr>
              <p:spPr>
                <a:xfrm>
                  <a:off x="5289552" y="4868960"/>
                  <a:ext cx="228600" cy="457199"/>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6" name="Rectangle 5"/>
                <p:cNvSpPr/>
                <p:nvPr/>
              </p:nvSpPr>
              <p:spPr>
                <a:xfrm>
                  <a:off x="4717251" y="4365339"/>
                  <a:ext cx="228600" cy="960820"/>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523699" y="4928396"/>
                  <a:ext cx="228600" cy="397763"/>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a:off x="3707199" y="3965724"/>
                <a:ext cx="117763" cy="112774"/>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a:spLocks/>
              </p:cNvSpPr>
              <p:nvPr/>
            </p:nvSpPr>
            <p:spPr>
              <a:xfrm>
                <a:off x="3700472" y="3790090"/>
                <a:ext cx="124967" cy="124967"/>
              </a:xfrm>
              <a:prstGeom prst="rect">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grpSp>
      </p:grpSp>
      <p:sp>
        <p:nvSpPr>
          <p:cNvPr id="12" name="TextBox 11"/>
          <p:cNvSpPr txBox="1"/>
          <p:nvPr/>
        </p:nvSpPr>
        <p:spPr>
          <a:xfrm>
            <a:off x="762000" y="381000"/>
            <a:ext cx="7467600" cy="954107"/>
          </a:xfrm>
          <a:prstGeom prst="rect">
            <a:avLst/>
          </a:prstGeom>
          <a:noFill/>
        </p:spPr>
        <p:txBody>
          <a:bodyPr wrap="square" rtlCol="0">
            <a:spAutoFit/>
          </a:bodyPr>
          <a:lstStyle/>
          <a:p>
            <a:pPr algn="ctr"/>
            <a:r>
              <a:rPr lang="en-US" sz="2000" b="1" dirty="0" smtClean="0"/>
              <a:t>Potential clinical effect of (S)-</a:t>
            </a:r>
            <a:r>
              <a:rPr lang="en-US" sz="2000" b="1" dirty="0" err="1" smtClean="0"/>
              <a:t>Ketamine</a:t>
            </a:r>
            <a:r>
              <a:rPr lang="en-US" sz="2000" b="1" dirty="0" smtClean="0"/>
              <a:t> inhibition of ASCT2 transport</a:t>
            </a:r>
          </a:p>
          <a:p>
            <a:pPr algn="ctr"/>
            <a:r>
              <a:rPr lang="en-US" dirty="0" smtClean="0"/>
              <a:t>Changes in CADSS scores are associated with changes in the plasma concentrations of D-serine and (S)-</a:t>
            </a:r>
            <a:r>
              <a:rPr lang="en-US" dirty="0" err="1" smtClean="0"/>
              <a:t>ketamine</a:t>
            </a:r>
            <a:r>
              <a:rPr lang="en-US" dirty="0" smtClean="0"/>
              <a:t> and (R)-</a:t>
            </a:r>
            <a:r>
              <a:rPr lang="en-US" dirty="0" err="1" smtClean="0"/>
              <a:t>ketamine</a:t>
            </a:r>
            <a:r>
              <a:rPr lang="en-US" dirty="0" smtClean="0"/>
              <a: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72531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46075" y="238125"/>
            <a:ext cx="8524875" cy="1216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1425" tIns="45713" rIns="91425" bIns="45713">
            <a:spAutoFit/>
          </a:bodyPr>
          <a:lstStyle>
            <a:lvl1pPr defTabSz="4389438" eaLnBrk="0" hangingPunct="0">
              <a:defRPr>
                <a:solidFill>
                  <a:schemeClr val="tx1"/>
                </a:solidFill>
                <a:latin typeface="Arial" pitchFamily="34" charset="0"/>
                <a:ea typeface="ＭＳ Ｐゴシック" charset="-128"/>
              </a:defRPr>
            </a:lvl1pPr>
            <a:lvl2pPr marL="742950" indent="-285750" defTabSz="4389438" eaLnBrk="0" hangingPunct="0">
              <a:defRPr>
                <a:solidFill>
                  <a:schemeClr val="tx1"/>
                </a:solidFill>
                <a:latin typeface="Arial" pitchFamily="34" charset="0"/>
                <a:ea typeface="ＭＳ Ｐゴシック" charset="-128"/>
              </a:defRPr>
            </a:lvl2pPr>
            <a:lvl3pPr marL="1143000" indent="-228600" defTabSz="4389438" eaLnBrk="0" hangingPunct="0">
              <a:defRPr>
                <a:solidFill>
                  <a:schemeClr val="tx1"/>
                </a:solidFill>
                <a:latin typeface="Arial" pitchFamily="34" charset="0"/>
                <a:ea typeface="ＭＳ Ｐゴシック" charset="-128"/>
              </a:defRPr>
            </a:lvl3pPr>
            <a:lvl4pPr marL="1600200" indent="-228600" defTabSz="4389438" eaLnBrk="0" hangingPunct="0">
              <a:defRPr>
                <a:solidFill>
                  <a:schemeClr val="tx1"/>
                </a:solidFill>
                <a:latin typeface="Arial" pitchFamily="34" charset="0"/>
                <a:ea typeface="ＭＳ Ｐゴシック" charset="-128"/>
              </a:defRPr>
            </a:lvl4pPr>
            <a:lvl5pPr marL="2057400" indent="-228600" defTabSz="4389438" eaLnBrk="0" hangingPunct="0">
              <a:defRPr>
                <a:solidFill>
                  <a:schemeClr val="tx1"/>
                </a:solidFill>
                <a:latin typeface="Arial" pitchFamily="34" charset="0"/>
                <a:ea typeface="ＭＳ Ｐゴシック" charset="-128"/>
              </a:defRPr>
            </a:lvl5pPr>
            <a:lvl6pPr marL="2514600" indent="-228600" defTabSz="43894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3894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3894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389438"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latinLnBrk="1" hangingPunct="1"/>
            <a:r>
              <a:rPr kumimoji="1" lang="en-US" sz="2400" b="1" dirty="0">
                <a:latin typeface="+mj-lt"/>
                <a:ea typeface="굴림"/>
                <a:cs typeface="굴림"/>
              </a:rPr>
              <a:t>A New Ketamine-Paradigm</a:t>
            </a:r>
            <a:endParaRPr kumimoji="1" lang="en-US" sz="2400" b="1" dirty="0" smtClean="0">
              <a:latin typeface="+mj-lt"/>
              <a:ea typeface="굴림"/>
              <a:cs typeface="굴림"/>
            </a:endParaRPr>
          </a:p>
          <a:p>
            <a:pPr algn="ctr" eaLnBrk="1" latinLnBrk="1" hangingPunct="1"/>
            <a:r>
              <a:rPr lang="en-US" sz="2400" b="1" dirty="0" smtClean="0">
                <a:solidFill>
                  <a:srgbClr val="002060"/>
                </a:solidFill>
                <a:latin typeface="+mj-lt"/>
              </a:rPr>
              <a:t>Indirect </a:t>
            </a:r>
            <a:r>
              <a:rPr lang="en-US" sz="2400" b="1" dirty="0">
                <a:solidFill>
                  <a:srgbClr val="002060"/>
                </a:solidFill>
                <a:latin typeface="+mj-lt"/>
              </a:rPr>
              <a:t>pharmacological cascades</a:t>
            </a:r>
            <a:endParaRPr kumimoji="1" lang="en-US" sz="2400" b="1" dirty="0">
              <a:solidFill>
                <a:srgbClr val="002060"/>
              </a:solidFill>
              <a:latin typeface="+mj-lt"/>
              <a:ea typeface="굴림"/>
              <a:cs typeface="굴림"/>
            </a:endParaRPr>
          </a:p>
          <a:p>
            <a:pPr algn="ctr" eaLnBrk="1" latinLnBrk="1" hangingPunct="1"/>
            <a:endParaRPr kumimoji="1" lang="en-US" sz="2400" b="1" dirty="0">
              <a:solidFill>
                <a:srgbClr val="002060"/>
              </a:solidFill>
              <a:latin typeface="Comic Sans MS" pitchFamily="66" charset="0"/>
              <a:ea typeface="굴림"/>
              <a:cs typeface="굴림"/>
            </a:endParaRPr>
          </a:p>
        </p:txBody>
      </p:sp>
      <p:sp>
        <p:nvSpPr>
          <p:cNvPr id="18435" name="Text Box 4"/>
          <p:cNvSpPr txBox="1">
            <a:spLocks noChangeArrowheads="1"/>
          </p:cNvSpPr>
          <p:nvPr/>
        </p:nvSpPr>
        <p:spPr bwMode="auto">
          <a:xfrm>
            <a:off x="1295400" y="4800600"/>
            <a:ext cx="2008188" cy="584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1425" tIns="45713" rIns="91425" bIns="45713">
            <a:spAutoFit/>
          </a:bodyPr>
          <a:lstStyle>
            <a:lvl1pPr defTabSz="4389438" eaLnBrk="0" hangingPunct="0">
              <a:defRPr>
                <a:solidFill>
                  <a:schemeClr val="tx1"/>
                </a:solidFill>
                <a:latin typeface="Arial" pitchFamily="34" charset="0"/>
                <a:ea typeface="ＭＳ Ｐゴシック" charset="-128"/>
              </a:defRPr>
            </a:lvl1pPr>
            <a:lvl2pPr marL="742950" indent="-285750" defTabSz="4389438" eaLnBrk="0" hangingPunct="0">
              <a:defRPr>
                <a:solidFill>
                  <a:schemeClr val="tx1"/>
                </a:solidFill>
                <a:latin typeface="Arial" pitchFamily="34" charset="0"/>
                <a:ea typeface="ＭＳ Ｐゴシック" charset="-128"/>
              </a:defRPr>
            </a:lvl2pPr>
            <a:lvl3pPr marL="1143000" indent="-228600" defTabSz="4389438" eaLnBrk="0" hangingPunct="0">
              <a:defRPr>
                <a:solidFill>
                  <a:schemeClr val="tx1"/>
                </a:solidFill>
                <a:latin typeface="Arial" pitchFamily="34" charset="0"/>
                <a:ea typeface="ＭＳ Ｐゴシック" charset="-128"/>
              </a:defRPr>
            </a:lvl3pPr>
            <a:lvl4pPr marL="1600200" indent="-228600" defTabSz="4389438" eaLnBrk="0" hangingPunct="0">
              <a:defRPr>
                <a:solidFill>
                  <a:schemeClr val="tx1"/>
                </a:solidFill>
                <a:latin typeface="Arial" pitchFamily="34" charset="0"/>
                <a:ea typeface="ＭＳ Ｐゴシック" charset="-128"/>
              </a:defRPr>
            </a:lvl4pPr>
            <a:lvl5pPr marL="2057400" indent="-228600" defTabSz="4389438" eaLnBrk="0" hangingPunct="0">
              <a:defRPr>
                <a:solidFill>
                  <a:schemeClr val="tx1"/>
                </a:solidFill>
                <a:latin typeface="Arial" pitchFamily="34" charset="0"/>
                <a:ea typeface="ＭＳ Ｐゴシック" charset="-128"/>
              </a:defRPr>
            </a:lvl5pPr>
            <a:lvl6pPr marL="2514600" indent="-228600" defTabSz="43894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3894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3894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389438"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latinLnBrk="1" hangingPunct="1"/>
            <a:r>
              <a:rPr kumimoji="1" lang="en-US" sz="1600" b="1">
                <a:latin typeface="Comic Sans MS" pitchFamily="66" charset="0"/>
                <a:ea typeface="굴림"/>
                <a:cs typeface="굴림"/>
              </a:rPr>
              <a:t>Serine racemase</a:t>
            </a:r>
          </a:p>
          <a:p>
            <a:pPr algn="ctr" eaLnBrk="1" latinLnBrk="1" hangingPunct="1"/>
            <a:r>
              <a:rPr kumimoji="1" lang="en-US" sz="1600" b="1">
                <a:latin typeface="Comic Sans MS" pitchFamily="66" charset="0"/>
                <a:ea typeface="굴림"/>
                <a:cs typeface="굴림"/>
              </a:rPr>
              <a:t>activity</a:t>
            </a:r>
          </a:p>
        </p:txBody>
      </p:sp>
      <p:sp>
        <p:nvSpPr>
          <p:cNvPr id="18436" name="AutoShape 5"/>
          <p:cNvSpPr>
            <a:spLocks noChangeArrowheads="1"/>
          </p:cNvSpPr>
          <p:nvPr/>
        </p:nvSpPr>
        <p:spPr bwMode="auto">
          <a:xfrm>
            <a:off x="1016000" y="4902200"/>
            <a:ext cx="304800" cy="381000"/>
          </a:xfrm>
          <a:prstGeom prst="downArrow">
            <a:avLst>
              <a:gd name="adj1" fmla="val 50000"/>
              <a:gd name="adj2" fmla="val 31250"/>
            </a:avLst>
          </a:prstGeom>
          <a:solidFill>
            <a:srgbClr val="FF0000"/>
          </a:solidFill>
          <a:ln w="9525">
            <a:solidFill>
              <a:schemeClr val="tx1"/>
            </a:solidFill>
            <a:miter lim="800000"/>
            <a:headEnd/>
            <a:tailEnd/>
          </a:ln>
        </p:spPr>
        <p:txBody>
          <a:bodyPr wrap="none" lIns="19047" tIns="9523" rIns="19047" bIns="9523" anchor="ctr"/>
          <a:lstStyle/>
          <a:p>
            <a:endParaRPr lang="en-US">
              <a:latin typeface="Calibri" pitchFamily="34" charset="0"/>
            </a:endParaRPr>
          </a:p>
        </p:txBody>
      </p:sp>
      <p:sp>
        <p:nvSpPr>
          <p:cNvPr id="18437" name="AutoShape 6"/>
          <p:cNvSpPr>
            <a:spLocks noChangeArrowheads="1"/>
          </p:cNvSpPr>
          <p:nvPr/>
        </p:nvSpPr>
        <p:spPr bwMode="auto">
          <a:xfrm>
            <a:off x="6324600" y="4922838"/>
            <a:ext cx="304800" cy="381000"/>
          </a:xfrm>
          <a:prstGeom prst="downArrow">
            <a:avLst>
              <a:gd name="adj1" fmla="val 50000"/>
              <a:gd name="adj2" fmla="val 31250"/>
            </a:avLst>
          </a:prstGeom>
          <a:solidFill>
            <a:srgbClr val="FF0000"/>
          </a:solidFill>
          <a:ln w="9525">
            <a:solidFill>
              <a:schemeClr val="tx1"/>
            </a:solidFill>
            <a:miter lim="800000"/>
            <a:headEnd/>
            <a:tailEnd/>
          </a:ln>
        </p:spPr>
        <p:txBody>
          <a:bodyPr wrap="none" lIns="19047" tIns="9523" rIns="19047" bIns="9523" anchor="ctr"/>
          <a:lstStyle/>
          <a:p>
            <a:endParaRPr lang="en-US">
              <a:latin typeface="Calibri" pitchFamily="34" charset="0"/>
            </a:endParaRPr>
          </a:p>
        </p:txBody>
      </p:sp>
      <p:sp>
        <p:nvSpPr>
          <p:cNvPr id="18438" name="AutoShape 7"/>
          <p:cNvSpPr>
            <a:spLocks noChangeArrowheads="1"/>
          </p:cNvSpPr>
          <p:nvPr/>
        </p:nvSpPr>
        <p:spPr bwMode="auto">
          <a:xfrm>
            <a:off x="4106863" y="4902200"/>
            <a:ext cx="304800" cy="381000"/>
          </a:xfrm>
          <a:prstGeom prst="downArrow">
            <a:avLst>
              <a:gd name="adj1" fmla="val 50000"/>
              <a:gd name="adj2" fmla="val 31250"/>
            </a:avLst>
          </a:prstGeom>
          <a:solidFill>
            <a:srgbClr val="FF0000"/>
          </a:solidFill>
          <a:ln w="9525">
            <a:solidFill>
              <a:schemeClr val="tx1"/>
            </a:solidFill>
            <a:miter lim="800000"/>
            <a:headEnd/>
            <a:tailEnd/>
          </a:ln>
        </p:spPr>
        <p:txBody>
          <a:bodyPr wrap="none" lIns="19047" tIns="9523" rIns="19047" bIns="9523" anchor="ctr"/>
          <a:lstStyle/>
          <a:p>
            <a:endParaRPr lang="en-US">
              <a:latin typeface="Calibri" pitchFamily="34" charset="0"/>
            </a:endParaRPr>
          </a:p>
        </p:txBody>
      </p:sp>
      <p:sp>
        <p:nvSpPr>
          <p:cNvPr id="18439" name="AutoShape 8"/>
          <p:cNvSpPr>
            <a:spLocks noChangeArrowheads="1"/>
          </p:cNvSpPr>
          <p:nvPr/>
        </p:nvSpPr>
        <p:spPr bwMode="auto">
          <a:xfrm>
            <a:off x="3481388" y="4902200"/>
            <a:ext cx="381000" cy="304800"/>
          </a:xfrm>
          <a:prstGeom prst="rightArrow">
            <a:avLst>
              <a:gd name="adj1" fmla="val 50000"/>
              <a:gd name="adj2" fmla="val 31250"/>
            </a:avLst>
          </a:prstGeom>
          <a:solidFill>
            <a:schemeClr val="tx1"/>
          </a:solidFill>
          <a:ln w="9525">
            <a:solidFill>
              <a:schemeClr val="tx1"/>
            </a:solidFill>
            <a:miter lim="800000"/>
            <a:headEnd/>
            <a:tailEnd/>
          </a:ln>
        </p:spPr>
        <p:txBody>
          <a:bodyPr wrap="none" lIns="19047" tIns="9523" rIns="19047" bIns="9523" anchor="ctr"/>
          <a:lstStyle/>
          <a:p>
            <a:endParaRPr lang="en-US">
              <a:latin typeface="Calibri" pitchFamily="34" charset="0"/>
            </a:endParaRPr>
          </a:p>
        </p:txBody>
      </p:sp>
      <p:sp>
        <p:nvSpPr>
          <p:cNvPr id="18440" name="AutoShape 9"/>
          <p:cNvSpPr>
            <a:spLocks noChangeArrowheads="1"/>
          </p:cNvSpPr>
          <p:nvPr/>
        </p:nvSpPr>
        <p:spPr bwMode="auto">
          <a:xfrm>
            <a:off x="5710238" y="4906963"/>
            <a:ext cx="381000" cy="304800"/>
          </a:xfrm>
          <a:prstGeom prst="rightArrow">
            <a:avLst>
              <a:gd name="adj1" fmla="val 50000"/>
              <a:gd name="adj2" fmla="val 31250"/>
            </a:avLst>
          </a:prstGeom>
          <a:solidFill>
            <a:schemeClr val="tx1"/>
          </a:solidFill>
          <a:ln w="9525">
            <a:solidFill>
              <a:schemeClr val="tx1"/>
            </a:solidFill>
            <a:miter lim="800000"/>
            <a:headEnd/>
            <a:tailEnd/>
          </a:ln>
        </p:spPr>
        <p:txBody>
          <a:bodyPr wrap="none" lIns="19047" tIns="9523" rIns="19047" bIns="9523" anchor="ctr"/>
          <a:lstStyle/>
          <a:p>
            <a:endParaRPr lang="en-US">
              <a:latin typeface="Calibri" pitchFamily="34" charset="0"/>
            </a:endParaRPr>
          </a:p>
        </p:txBody>
      </p:sp>
      <p:sp>
        <p:nvSpPr>
          <p:cNvPr id="18441" name="Text Box 10"/>
          <p:cNvSpPr txBox="1">
            <a:spLocks noChangeArrowheads="1"/>
          </p:cNvSpPr>
          <p:nvPr/>
        </p:nvSpPr>
        <p:spPr bwMode="auto">
          <a:xfrm>
            <a:off x="4525963" y="4868863"/>
            <a:ext cx="1374775" cy="3381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1425" tIns="45713" rIns="91425" bIns="45713">
            <a:spAutoFit/>
          </a:bodyPr>
          <a:lstStyle>
            <a:lvl1pPr defTabSz="4389438" eaLnBrk="0" hangingPunct="0">
              <a:defRPr>
                <a:solidFill>
                  <a:schemeClr val="tx1"/>
                </a:solidFill>
                <a:latin typeface="Arial" pitchFamily="34" charset="0"/>
                <a:ea typeface="ＭＳ Ｐゴシック" charset="-128"/>
              </a:defRPr>
            </a:lvl1pPr>
            <a:lvl2pPr marL="742950" indent="-285750" defTabSz="4389438" eaLnBrk="0" hangingPunct="0">
              <a:defRPr>
                <a:solidFill>
                  <a:schemeClr val="tx1"/>
                </a:solidFill>
                <a:latin typeface="Arial" pitchFamily="34" charset="0"/>
                <a:ea typeface="ＭＳ Ｐゴシック" charset="-128"/>
              </a:defRPr>
            </a:lvl2pPr>
            <a:lvl3pPr marL="1143000" indent="-228600" defTabSz="4389438" eaLnBrk="0" hangingPunct="0">
              <a:defRPr>
                <a:solidFill>
                  <a:schemeClr val="tx1"/>
                </a:solidFill>
                <a:latin typeface="Arial" pitchFamily="34" charset="0"/>
                <a:ea typeface="ＭＳ Ｐゴシック" charset="-128"/>
              </a:defRPr>
            </a:lvl3pPr>
            <a:lvl4pPr marL="1600200" indent="-228600" defTabSz="4389438" eaLnBrk="0" hangingPunct="0">
              <a:defRPr>
                <a:solidFill>
                  <a:schemeClr val="tx1"/>
                </a:solidFill>
                <a:latin typeface="Arial" pitchFamily="34" charset="0"/>
                <a:ea typeface="ＭＳ Ｐゴシック" charset="-128"/>
              </a:defRPr>
            </a:lvl4pPr>
            <a:lvl5pPr marL="2057400" indent="-228600" defTabSz="4389438" eaLnBrk="0" hangingPunct="0">
              <a:defRPr>
                <a:solidFill>
                  <a:schemeClr val="tx1"/>
                </a:solidFill>
                <a:latin typeface="Arial" pitchFamily="34" charset="0"/>
                <a:ea typeface="ＭＳ Ｐゴシック" charset="-128"/>
              </a:defRPr>
            </a:lvl5pPr>
            <a:lvl6pPr marL="2514600" indent="-228600" defTabSz="43894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3894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3894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389438" eaLnBrk="0" fontAlgn="base" hangingPunct="0">
              <a:spcBef>
                <a:spcPct val="0"/>
              </a:spcBef>
              <a:spcAft>
                <a:spcPct val="0"/>
              </a:spcAft>
              <a:defRPr>
                <a:solidFill>
                  <a:schemeClr val="tx1"/>
                </a:solidFill>
                <a:latin typeface="Arial" pitchFamily="34" charset="0"/>
                <a:ea typeface="ＭＳ Ｐゴシック" charset="-128"/>
              </a:defRPr>
            </a:lvl9pPr>
          </a:lstStyle>
          <a:p>
            <a:pPr eaLnBrk="1" latinLnBrk="1" hangingPunct="1"/>
            <a:r>
              <a:rPr kumimoji="1" lang="en-US" sz="1600" b="1">
                <a:latin typeface="Comic Sans MS" pitchFamily="66" charset="0"/>
                <a:ea typeface="굴림"/>
                <a:cs typeface="굴림"/>
              </a:rPr>
              <a:t>D-serine</a:t>
            </a:r>
          </a:p>
        </p:txBody>
      </p:sp>
      <p:sp>
        <p:nvSpPr>
          <p:cNvPr id="18442" name="Text Box 11"/>
          <p:cNvSpPr txBox="1">
            <a:spLocks noChangeArrowheads="1"/>
          </p:cNvSpPr>
          <p:nvPr/>
        </p:nvSpPr>
        <p:spPr bwMode="auto">
          <a:xfrm>
            <a:off x="6781800" y="4826000"/>
            <a:ext cx="1774825" cy="584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1425" tIns="45713" rIns="91425" bIns="45713">
            <a:spAutoFit/>
          </a:bodyPr>
          <a:lstStyle>
            <a:lvl1pPr defTabSz="4389438" eaLnBrk="0" hangingPunct="0">
              <a:defRPr>
                <a:solidFill>
                  <a:schemeClr val="tx1"/>
                </a:solidFill>
                <a:latin typeface="Arial" pitchFamily="34" charset="0"/>
                <a:ea typeface="ＭＳ Ｐゴシック" charset="-128"/>
              </a:defRPr>
            </a:lvl1pPr>
            <a:lvl2pPr marL="742950" indent="-285750" defTabSz="4389438" eaLnBrk="0" hangingPunct="0">
              <a:defRPr>
                <a:solidFill>
                  <a:schemeClr val="tx1"/>
                </a:solidFill>
                <a:latin typeface="Arial" pitchFamily="34" charset="0"/>
                <a:ea typeface="ＭＳ Ｐゴシック" charset="-128"/>
              </a:defRPr>
            </a:lvl2pPr>
            <a:lvl3pPr marL="1143000" indent="-228600" defTabSz="4389438" eaLnBrk="0" hangingPunct="0">
              <a:defRPr>
                <a:solidFill>
                  <a:schemeClr val="tx1"/>
                </a:solidFill>
                <a:latin typeface="Arial" pitchFamily="34" charset="0"/>
                <a:ea typeface="ＭＳ Ｐゴシック" charset="-128"/>
              </a:defRPr>
            </a:lvl3pPr>
            <a:lvl4pPr marL="1600200" indent="-228600" defTabSz="4389438" eaLnBrk="0" hangingPunct="0">
              <a:defRPr>
                <a:solidFill>
                  <a:schemeClr val="tx1"/>
                </a:solidFill>
                <a:latin typeface="Arial" pitchFamily="34" charset="0"/>
                <a:ea typeface="ＭＳ Ｐゴシック" charset="-128"/>
              </a:defRPr>
            </a:lvl4pPr>
            <a:lvl5pPr marL="2057400" indent="-228600" defTabSz="4389438" eaLnBrk="0" hangingPunct="0">
              <a:defRPr>
                <a:solidFill>
                  <a:schemeClr val="tx1"/>
                </a:solidFill>
                <a:latin typeface="Arial" pitchFamily="34" charset="0"/>
                <a:ea typeface="ＭＳ Ｐゴシック" charset="-128"/>
              </a:defRPr>
            </a:lvl5pPr>
            <a:lvl6pPr marL="2514600" indent="-228600" defTabSz="43894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3894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3894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389438"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latinLnBrk="1" hangingPunct="1"/>
            <a:r>
              <a:rPr kumimoji="1" lang="en-US" sz="1600" b="1">
                <a:latin typeface="Comic Sans MS" pitchFamily="66" charset="0"/>
                <a:ea typeface="굴림"/>
                <a:cs typeface="굴림"/>
              </a:rPr>
              <a:t>NMDA receptor </a:t>
            </a:r>
          </a:p>
          <a:p>
            <a:pPr algn="ctr" eaLnBrk="1" latinLnBrk="1" hangingPunct="1"/>
            <a:r>
              <a:rPr kumimoji="1" lang="en-US" sz="1600" b="1">
                <a:latin typeface="Comic Sans MS" pitchFamily="66" charset="0"/>
                <a:ea typeface="굴림"/>
                <a:cs typeface="굴림"/>
              </a:rPr>
              <a:t>activity</a:t>
            </a:r>
          </a:p>
        </p:txBody>
      </p:sp>
      <p:sp>
        <p:nvSpPr>
          <p:cNvPr id="18443" name="Text Box 12"/>
          <p:cNvSpPr txBox="1">
            <a:spLocks noChangeArrowheads="1"/>
          </p:cNvSpPr>
          <p:nvPr/>
        </p:nvSpPr>
        <p:spPr bwMode="auto">
          <a:xfrm>
            <a:off x="685799" y="1349375"/>
            <a:ext cx="7924801" cy="329319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lIns="91425" tIns="45713" rIns="91425" bIns="45713">
            <a:spAutoFit/>
          </a:bodyPr>
          <a:lstStyle>
            <a:lvl1pPr defTabSz="4389438" eaLnBrk="0" hangingPunct="0">
              <a:defRPr>
                <a:solidFill>
                  <a:schemeClr val="tx1"/>
                </a:solidFill>
                <a:latin typeface="Arial" pitchFamily="34" charset="0"/>
                <a:ea typeface="ＭＳ Ｐゴシック" charset="-128"/>
              </a:defRPr>
            </a:lvl1pPr>
            <a:lvl2pPr marL="742950" indent="-285750" defTabSz="4389438" eaLnBrk="0" hangingPunct="0">
              <a:defRPr>
                <a:solidFill>
                  <a:schemeClr val="tx1"/>
                </a:solidFill>
                <a:latin typeface="Arial" pitchFamily="34" charset="0"/>
                <a:ea typeface="ＭＳ Ｐゴシック" charset="-128"/>
              </a:defRPr>
            </a:lvl2pPr>
            <a:lvl3pPr marL="1143000" indent="-228600" defTabSz="4389438" eaLnBrk="0" hangingPunct="0">
              <a:defRPr>
                <a:solidFill>
                  <a:schemeClr val="tx1"/>
                </a:solidFill>
                <a:latin typeface="Arial" pitchFamily="34" charset="0"/>
                <a:ea typeface="ＭＳ Ｐゴシック" charset="-128"/>
              </a:defRPr>
            </a:lvl3pPr>
            <a:lvl4pPr marL="1600200" indent="-228600" defTabSz="4389438" eaLnBrk="0" hangingPunct="0">
              <a:defRPr>
                <a:solidFill>
                  <a:schemeClr val="tx1"/>
                </a:solidFill>
                <a:latin typeface="Arial" pitchFamily="34" charset="0"/>
                <a:ea typeface="ＭＳ Ｐゴシック" charset="-128"/>
              </a:defRPr>
            </a:lvl4pPr>
            <a:lvl5pPr marL="2057400" indent="-228600" defTabSz="4389438" eaLnBrk="0" hangingPunct="0">
              <a:defRPr>
                <a:solidFill>
                  <a:schemeClr val="tx1"/>
                </a:solidFill>
                <a:latin typeface="Arial" pitchFamily="34" charset="0"/>
                <a:ea typeface="ＭＳ Ｐゴシック" charset="-128"/>
              </a:defRPr>
            </a:lvl5pPr>
            <a:lvl6pPr marL="2514600" indent="-228600" defTabSz="4389438"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389438"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389438"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389438"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latinLnBrk="1" hangingPunct="1"/>
            <a:r>
              <a:rPr kumimoji="1" lang="en-US" sz="2400" dirty="0">
                <a:solidFill>
                  <a:srgbClr val="000090"/>
                </a:solidFill>
                <a:latin typeface="+mj-lt"/>
                <a:ea typeface="굴림"/>
                <a:cs typeface="굴림"/>
              </a:rPr>
              <a:t>The hypothesis</a:t>
            </a:r>
          </a:p>
          <a:p>
            <a:pPr algn="ctr" eaLnBrk="1" latinLnBrk="1" hangingPunct="1"/>
            <a:endParaRPr kumimoji="1" lang="en-US" sz="2400" dirty="0">
              <a:solidFill>
                <a:srgbClr val="002060"/>
              </a:solidFill>
              <a:latin typeface="+mj-lt"/>
              <a:ea typeface="굴림"/>
              <a:cs typeface="굴림"/>
            </a:endParaRPr>
          </a:p>
          <a:p>
            <a:pPr eaLnBrk="1" latinLnBrk="1" hangingPunct="1"/>
            <a:r>
              <a:rPr kumimoji="1" lang="en-US" sz="2000" dirty="0">
                <a:solidFill>
                  <a:srgbClr val="FF0000"/>
                </a:solidFill>
                <a:latin typeface="+mj-lt"/>
                <a:ea typeface="굴림"/>
                <a:cs typeface="굴림"/>
              </a:rPr>
              <a:t>*</a:t>
            </a:r>
            <a:r>
              <a:rPr kumimoji="1" lang="en-US" sz="2000" dirty="0">
                <a:latin typeface="+mj-lt"/>
                <a:ea typeface="굴림"/>
                <a:cs typeface="굴림"/>
              </a:rPr>
              <a:t>Ketamine metabolites </a:t>
            </a:r>
            <a:r>
              <a:rPr kumimoji="1" lang="en-US" sz="2000" dirty="0" smtClean="0">
                <a:latin typeface="+mj-lt"/>
                <a:ea typeface="굴림"/>
                <a:cs typeface="굴림"/>
              </a:rPr>
              <a:t>are selective and potent inhibitors of the</a:t>
            </a:r>
          </a:p>
          <a:p>
            <a:pPr eaLnBrk="1" latinLnBrk="1" hangingPunct="1"/>
            <a:r>
              <a:rPr kumimoji="1" lang="en-US" sz="2000" dirty="0">
                <a:latin typeface="+mj-lt"/>
                <a:ea typeface="굴림"/>
                <a:cs typeface="굴림"/>
              </a:rPr>
              <a:t> </a:t>
            </a:r>
            <a:r>
              <a:rPr kumimoji="1" lang="en-US" sz="2000" dirty="0" smtClean="0">
                <a:latin typeface="+mj-lt"/>
                <a:ea typeface="굴림"/>
                <a:cs typeface="굴림"/>
              </a:rPr>
              <a:t> </a:t>
            </a:r>
            <a:r>
              <a:rPr kumimoji="1" lang="en-US" sz="2000" dirty="0" smtClean="0">
                <a:latin typeface="Symbol"/>
                <a:ea typeface="굴림"/>
                <a:cs typeface="굴림"/>
              </a:rPr>
              <a:t>a</a:t>
            </a:r>
            <a:r>
              <a:rPr kumimoji="1" lang="en-US" sz="2000" dirty="0" smtClean="0">
                <a:latin typeface="+mj-lt"/>
                <a:ea typeface="굴림"/>
                <a:cs typeface="굴림"/>
              </a:rPr>
              <a:t>7 </a:t>
            </a:r>
            <a:r>
              <a:rPr kumimoji="1" lang="en-US" sz="2000" dirty="0" err="1" smtClean="0">
                <a:latin typeface="+mj-lt"/>
                <a:ea typeface="굴림"/>
                <a:cs typeface="굴림"/>
              </a:rPr>
              <a:t>nAChR</a:t>
            </a:r>
            <a:r>
              <a:rPr kumimoji="1" lang="en-US" sz="2000" dirty="0" smtClean="0">
                <a:latin typeface="+mj-lt"/>
                <a:ea typeface="굴림"/>
                <a:cs typeface="굴림"/>
              </a:rPr>
              <a:t>, </a:t>
            </a:r>
            <a:r>
              <a:rPr kumimoji="1" lang="en-US" sz="2000" dirty="0">
                <a:latin typeface="+mj-lt"/>
                <a:ea typeface="굴림"/>
                <a:cs typeface="굴림"/>
              </a:rPr>
              <a:t>which </a:t>
            </a:r>
            <a:r>
              <a:rPr kumimoji="1" lang="en-US" sz="2000" dirty="0" smtClean="0">
                <a:latin typeface="+mj-lt"/>
                <a:ea typeface="굴림"/>
                <a:cs typeface="굴림"/>
              </a:rPr>
              <a:t>reduces intracellular </a:t>
            </a:r>
            <a:r>
              <a:rPr kumimoji="1" lang="en-US" sz="2000" dirty="0">
                <a:latin typeface="+mj-lt"/>
                <a:ea typeface="굴림"/>
                <a:cs typeface="굴림"/>
              </a:rPr>
              <a:t>calcium concentrations</a:t>
            </a:r>
          </a:p>
          <a:p>
            <a:pPr eaLnBrk="1" latinLnBrk="1" hangingPunct="1"/>
            <a:endParaRPr kumimoji="1" lang="en-US" sz="2000" dirty="0">
              <a:latin typeface="+mj-lt"/>
              <a:ea typeface="굴림"/>
              <a:cs typeface="굴림"/>
            </a:endParaRPr>
          </a:p>
          <a:p>
            <a:pPr eaLnBrk="1" latinLnBrk="1" hangingPunct="1"/>
            <a:r>
              <a:rPr kumimoji="1" lang="en-US" sz="2000" dirty="0">
                <a:solidFill>
                  <a:srgbClr val="FF0000"/>
                </a:solidFill>
                <a:latin typeface="+mj-lt"/>
                <a:ea typeface="굴림"/>
                <a:cs typeface="굴림"/>
              </a:rPr>
              <a:t>*</a:t>
            </a:r>
            <a:r>
              <a:rPr kumimoji="1" lang="en-US" sz="2000" dirty="0">
                <a:latin typeface="+mj-lt"/>
                <a:ea typeface="굴림"/>
                <a:cs typeface="굴림"/>
              </a:rPr>
              <a:t>Decreased intracellular calcium reduces serine </a:t>
            </a:r>
            <a:r>
              <a:rPr kumimoji="1" lang="en-US" sz="2000" dirty="0" err="1">
                <a:latin typeface="+mj-lt"/>
                <a:ea typeface="굴림"/>
                <a:cs typeface="굴림"/>
              </a:rPr>
              <a:t>racemase</a:t>
            </a:r>
            <a:r>
              <a:rPr kumimoji="1" lang="en-US" sz="2000" dirty="0">
                <a:latin typeface="+mj-lt"/>
                <a:ea typeface="굴림"/>
                <a:cs typeface="굴림"/>
              </a:rPr>
              <a:t> activity</a:t>
            </a:r>
          </a:p>
          <a:p>
            <a:pPr eaLnBrk="1" latinLnBrk="1" hangingPunct="1"/>
            <a:endParaRPr kumimoji="1" lang="en-US" sz="2000" dirty="0">
              <a:latin typeface="+mj-lt"/>
              <a:ea typeface="굴림"/>
              <a:cs typeface="굴림"/>
            </a:endParaRPr>
          </a:p>
          <a:p>
            <a:pPr eaLnBrk="1" latinLnBrk="1" hangingPunct="1"/>
            <a:r>
              <a:rPr kumimoji="1" lang="en-US" sz="2000" dirty="0">
                <a:solidFill>
                  <a:srgbClr val="FF0000"/>
                </a:solidFill>
                <a:latin typeface="+mj-lt"/>
                <a:ea typeface="굴림"/>
                <a:cs typeface="굴림"/>
              </a:rPr>
              <a:t>*</a:t>
            </a:r>
            <a:r>
              <a:rPr kumimoji="1" lang="en-US" sz="2000" dirty="0">
                <a:latin typeface="+mj-lt"/>
                <a:ea typeface="굴림"/>
                <a:cs typeface="굴림"/>
              </a:rPr>
              <a:t>Decreased serine </a:t>
            </a:r>
            <a:r>
              <a:rPr kumimoji="1" lang="en-US" sz="2000" dirty="0" err="1">
                <a:latin typeface="+mj-lt"/>
                <a:ea typeface="굴림"/>
                <a:cs typeface="굴림"/>
              </a:rPr>
              <a:t>racemase</a:t>
            </a:r>
            <a:r>
              <a:rPr kumimoji="1" lang="en-US" sz="2000" dirty="0">
                <a:latin typeface="+mj-lt"/>
                <a:ea typeface="굴림"/>
                <a:cs typeface="굴림"/>
              </a:rPr>
              <a:t> activity reduces the activity of the </a:t>
            </a:r>
          </a:p>
          <a:p>
            <a:pPr eaLnBrk="1" latinLnBrk="1" hangingPunct="1"/>
            <a:r>
              <a:rPr kumimoji="1" lang="en-US" sz="2000" dirty="0">
                <a:latin typeface="+mj-lt"/>
                <a:ea typeface="굴림"/>
                <a:cs typeface="굴림"/>
              </a:rPr>
              <a:t>  NMDA receptor</a:t>
            </a:r>
          </a:p>
          <a:p>
            <a:pPr eaLnBrk="1" latinLnBrk="1" hangingPunct="1"/>
            <a:endParaRPr kumimoji="1" lang="en-US" sz="2000" b="1" dirty="0">
              <a:latin typeface="Comic Sans MS" pitchFamily="66" charset="0"/>
              <a:ea typeface="굴림"/>
              <a:cs typeface="굴림"/>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5876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0338" y="914400"/>
            <a:ext cx="9055100" cy="58658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TextBox 1"/>
          <p:cNvSpPr txBox="1">
            <a:spLocks noChangeArrowheads="1"/>
          </p:cNvSpPr>
          <p:nvPr/>
        </p:nvSpPr>
        <p:spPr bwMode="auto">
          <a:xfrm>
            <a:off x="263527" y="38100"/>
            <a:ext cx="8848725" cy="92333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en-US" sz="2000" dirty="0">
                <a:latin typeface="+mj-lt"/>
              </a:rPr>
              <a:t>Effect of </a:t>
            </a:r>
            <a:r>
              <a:rPr lang="en-US" sz="2000" dirty="0" err="1">
                <a:latin typeface="+mj-lt"/>
              </a:rPr>
              <a:t>Ket</a:t>
            </a:r>
            <a:r>
              <a:rPr lang="en-US" sz="2000" dirty="0">
                <a:latin typeface="+mj-lt"/>
              </a:rPr>
              <a:t> on chronic stress-induced atrophy of pyramidal neurons in the rat</a:t>
            </a:r>
          </a:p>
          <a:p>
            <a:pPr algn="ctr" eaLnBrk="1" hangingPunct="1"/>
            <a:r>
              <a:rPr lang="en-US" sz="1600" dirty="0"/>
              <a:t> </a:t>
            </a:r>
            <a:r>
              <a:rPr lang="en-US" sz="1600" dirty="0">
                <a:latin typeface="+mj-lt"/>
              </a:rPr>
              <a:t>Dwyer and </a:t>
            </a:r>
            <a:r>
              <a:rPr lang="en-US" sz="1600" dirty="0" err="1">
                <a:latin typeface="+mj-lt"/>
              </a:rPr>
              <a:t>Duman</a:t>
            </a:r>
            <a:r>
              <a:rPr lang="en-US" sz="1600" dirty="0">
                <a:latin typeface="+mj-lt"/>
              </a:rPr>
              <a:t>, Biol. Psychiatry, 73: 1189-1198, 2013</a:t>
            </a:r>
          </a:p>
          <a:p>
            <a:pPr eaLnBrk="1" hangingPunct="1"/>
            <a:endParaRPr lang="en-US" dirty="0"/>
          </a:p>
        </p:txBody>
      </p:sp>
      <p:sp>
        <p:nvSpPr>
          <p:cNvPr id="6" name="TextBox 2"/>
          <p:cNvSpPr txBox="1">
            <a:spLocks noChangeArrowheads="1"/>
          </p:cNvSpPr>
          <p:nvPr/>
        </p:nvSpPr>
        <p:spPr bwMode="auto">
          <a:xfrm>
            <a:off x="1616077" y="4287839"/>
            <a:ext cx="1352551" cy="369332"/>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en-US" b="1">
                <a:latin typeface="Comic Sans MS" pitchFamily="66" charset="0"/>
              </a:rPr>
              <a:t>Control</a:t>
            </a:r>
          </a:p>
        </p:txBody>
      </p:sp>
      <p:sp>
        <p:nvSpPr>
          <p:cNvPr id="7" name="TextBox 3"/>
          <p:cNvSpPr txBox="1">
            <a:spLocks noChangeArrowheads="1"/>
          </p:cNvSpPr>
          <p:nvPr/>
        </p:nvSpPr>
        <p:spPr bwMode="auto">
          <a:xfrm>
            <a:off x="4854578" y="4292602"/>
            <a:ext cx="1185863" cy="369332"/>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en-US" b="1">
                <a:latin typeface="Comic Sans MS" pitchFamily="66" charset="0"/>
              </a:rPr>
              <a:t>Stress</a:t>
            </a:r>
          </a:p>
        </p:txBody>
      </p:sp>
      <p:sp>
        <p:nvSpPr>
          <p:cNvPr id="8" name="TextBox 5"/>
          <p:cNvSpPr txBox="1">
            <a:spLocks noChangeArrowheads="1"/>
          </p:cNvSpPr>
          <p:nvPr/>
        </p:nvSpPr>
        <p:spPr bwMode="auto">
          <a:xfrm>
            <a:off x="7831139" y="4292600"/>
            <a:ext cx="862012" cy="369332"/>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en-US" b="1">
                <a:latin typeface="Comic Sans MS" pitchFamily="66" charset="0"/>
              </a:rPr>
              <a:t>Ket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5332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KET metab"/>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457200"/>
            <a:ext cx="8596313" cy="5791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099" name="Text Box 3"/>
          <p:cNvSpPr txBox="1">
            <a:spLocks noChangeArrowheads="1"/>
          </p:cNvSpPr>
          <p:nvPr/>
        </p:nvSpPr>
        <p:spPr bwMode="auto">
          <a:xfrm>
            <a:off x="533402" y="80965"/>
            <a:ext cx="7824788"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en-US" dirty="0">
                <a:latin typeface="+mj-lt"/>
              </a:rPr>
              <a:t>(R,S)-</a:t>
            </a:r>
            <a:r>
              <a:rPr lang="en-US" dirty="0" err="1">
                <a:latin typeface="+mj-lt"/>
              </a:rPr>
              <a:t>Ket</a:t>
            </a:r>
            <a:r>
              <a:rPr lang="en-US" dirty="0">
                <a:latin typeface="+mj-lt"/>
              </a:rPr>
              <a:t> is extensively metabolized by </a:t>
            </a:r>
            <a:r>
              <a:rPr lang="en-US" dirty="0" err="1">
                <a:latin typeface="+mj-lt"/>
              </a:rPr>
              <a:t>cytochrome</a:t>
            </a:r>
            <a:r>
              <a:rPr lang="en-US" dirty="0">
                <a:latin typeface="+mj-lt"/>
              </a:rPr>
              <a:t> P450 enzymes</a:t>
            </a:r>
          </a:p>
        </p:txBody>
      </p:sp>
      <p:graphicFrame>
        <p:nvGraphicFramePr>
          <p:cNvPr id="192514" name="Object 2"/>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13800479"/>
              </p:ext>
            </p:extLst>
          </p:nvPr>
        </p:nvGraphicFramePr>
        <p:xfrm>
          <a:off x="1143000" y="6235700"/>
          <a:ext cx="6400800" cy="546100"/>
        </p:xfrm>
        <a:graphic>
          <a:graphicData uri="http://schemas.openxmlformats.org/presentationml/2006/ole">
            <p:oleObj spid="_x0000_s228369" name="Document" r:id="rId4" imgW="5486198" imgH="546080" progId="Word.Document.12">
              <p:link updateAutomatic="1"/>
            </p:oleObj>
          </a:graphicData>
        </a:graphic>
      </p:graphicFrame>
      <p:sp>
        <p:nvSpPr>
          <p:cNvPr id="5" name="Donut 4"/>
          <p:cNvSpPr/>
          <p:nvPr/>
        </p:nvSpPr>
        <p:spPr>
          <a:xfrm>
            <a:off x="533400" y="533400"/>
            <a:ext cx="1950719" cy="1828800"/>
          </a:xfrm>
          <a:prstGeom prst="donut">
            <a:avLst>
              <a:gd name="adj" fmla="val 1497"/>
            </a:avLst>
          </a:prstGeom>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Donut 5"/>
          <p:cNvSpPr/>
          <p:nvPr/>
        </p:nvSpPr>
        <p:spPr>
          <a:xfrm>
            <a:off x="6858000" y="609600"/>
            <a:ext cx="1950719" cy="1828800"/>
          </a:xfrm>
          <a:prstGeom prst="donut">
            <a:avLst>
              <a:gd name="adj" fmla="val 1497"/>
            </a:avLst>
          </a:prstGeom>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Donut 6"/>
          <p:cNvSpPr/>
          <p:nvPr/>
        </p:nvSpPr>
        <p:spPr>
          <a:xfrm>
            <a:off x="4191000" y="533400"/>
            <a:ext cx="1950719" cy="1828800"/>
          </a:xfrm>
          <a:prstGeom prst="donut">
            <a:avLst>
              <a:gd name="adj" fmla="val 1497"/>
            </a:avLst>
          </a:prstGeom>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Donut 7"/>
          <p:cNvSpPr/>
          <p:nvPr/>
        </p:nvSpPr>
        <p:spPr>
          <a:xfrm>
            <a:off x="1905001" y="4114800"/>
            <a:ext cx="1524000" cy="1676400"/>
          </a:xfrm>
          <a:prstGeom prst="donut">
            <a:avLst>
              <a:gd name="adj" fmla="val 1497"/>
            </a:avLst>
          </a:prstGeom>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Donut 8"/>
          <p:cNvSpPr/>
          <p:nvPr/>
        </p:nvSpPr>
        <p:spPr>
          <a:xfrm>
            <a:off x="228600" y="4114800"/>
            <a:ext cx="1600200" cy="1600200"/>
          </a:xfrm>
          <a:prstGeom prst="donut">
            <a:avLst>
              <a:gd name="adj" fmla="val 1497"/>
            </a:avLst>
          </a:prstGeom>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3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23560" y="706439"/>
            <a:ext cx="8363205" cy="5780949"/>
            <a:chOff x="-347" y="33"/>
            <a:chExt cx="6089" cy="4452"/>
          </a:xfrm>
        </p:grpSpPr>
        <p:sp>
          <p:nvSpPr>
            <p:cNvPr id="27864" name="Line 12"/>
            <p:cNvSpPr>
              <a:spLocks noChangeShapeType="1"/>
            </p:cNvSpPr>
            <p:nvPr/>
          </p:nvSpPr>
          <p:spPr bwMode="auto">
            <a:xfrm>
              <a:off x="238" y="4217"/>
              <a:ext cx="5504"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65" name="Line 13"/>
            <p:cNvSpPr>
              <a:spLocks noChangeShapeType="1"/>
            </p:cNvSpPr>
            <p:nvPr/>
          </p:nvSpPr>
          <p:spPr bwMode="auto">
            <a:xfrm>
              <a:off x="425"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66" name="Line 14"/>
            <p:cNvSpPr>
              <a:spLocks noChangeShapeType="1"/>
            </p:cNvSpPr>
            <p:nvPr/>
          </p:nvSpPr>
          <p:spPr bwMode="auto">
            <a:xfrm>
              <a:off x="604"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67" name="Line 15"/>
            <p:cNvSpPr>
              <a:spLocks noChangeShapeType="1"/>
            </p:cNvSpPr>
            <p:nvPr/>
          </p:nvSpPr>
          <p:spPr bwMode="auto">
            <a:xfrm>
              <a:off x="790"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68" name="Line 16"/>
            <p:cNvSpPr>
              <a:spLocks noChangeShapeType="1"/>
            </p:cNvSpPr>
            <p:nvPr/>
          </p:nvSpPr>
          <p:spPr bwMode="auto">
            <a:xfrm>
              <a:off x="976"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69" name="Line 17"/>
            <p:cNvSpPr>
              <a:spLocks noChangeShapeType="1"/>
            </p:cNvSpPr>
            <p:nvPr/>
          </p:nvSpPr>
          <p:spPr bwMode="auto">
            <a:xfrm>
              <a:off x="1156"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70" name="Line 18"/>
            <p:cNvSpPr>
              <a:spLocks noChangeShapeType="1"/>
            </p:cNvSpPr>
            <p:nvPr/>
          </p:nvSpPr>
          <p:spPr bwMode="auto">
            <a:xfrm>
              <a:off x="1342"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71" name="Line 19"/>
            <p:cNvSpPr>
              <a:spLocks noChangeShapeType="1"/>
            </p:cNvSpPr>
            <p:nvPr/>
          </p:nvSpPr>
          <p:spPr bwMode="auto">
            <a:xfrm>
              <a:off x="1528"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72" name="Line 20"/>
            <p:cNvSpPr>
              <a:spLocks noChangeShapeType="1"/>
            </p:cNvSpPr>
            <p:nvPr/>
          </p:nvSpPr>
          <p:spPr bwMode="auto">
            <a:xfrm>
              <a:off x="1707"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73" name="Line 21"/>
            <p:cNvSpPr>
              <a:spLocks noChangeShapeType="1"/>
            </p:cNvSpPr>
            <p:nvPr/>
          </p:nvSpPr>
          <p:spPr bwMode="auto">
            <a:xfrm>
              <a:off x="1893"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74" name="Line 22"/>
            <p:cNvSpPr>
              <a:spLocks noChangeShapeType="1"/>
            </p:cNvSpPr>
            <p:nvPr/>
          </p:nvSpPr>
          <p:spPr bwMode="auto">
            <a:xfrm>
              <a:off x="2073"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75" name="Line 23"/>
            <p:cNvSpPr>
              <a:spLocks noChangeShapeType="1"/>
            </p:cNvSpPr>
            <p:nvPr/>
          </p:nvSpPr>
          <p:spPr bwMode="auto">
            <a:xfrm>
              <a:off x="2259"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76" name="Line 24"/>
            <p:cNvSpPr>
              <a:spLocks noChangeShapeType="1"/>
            </p:cNvSpPr>
            <p:nvPr/>
          </p:nvSpPr>
          <p:spPr bwMode="auto">
            <a:xfrm>
              <a:off x="2445"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77" name="Line 25"/>
            <p:cNvSpPr>
              <a:spLocks noChangeShapeType="1"/>
            </p:cNvSpPr>
            <p:nvPr/>
          </p:nvSpPr>
          <p:spPr bwMode="auto">
            <a:xfrm>
              <a:off x="2625"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78" name="Line 26"/>
            <p:cNvSpPr>
              <a:spLocks noChangeShapeType="1"/>
            </p:cNvSpPr>
            <p:nvPr/>
          </p:nvSpPr>
          <p:spPr bwMode="auto">
            <a:xfrm>
              <a:off x="2811"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79" name="Line 27"/>
            <p:cNvSpPr>
              <a:spLocks noChangeShapeType="1"/>
            </p:cNvSpPr>
            <p:nvPr/>
          </p:nvSpPr>
          <p:spPr bwMode="auto">
            <a:xfrm>
              <a:off x="2997"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80" name="Line 28"/>
            <p:cNvSpPr>
              <a:spLocks noChangeShapeType="1"/>
            </p:cNvSpPr>
            <p:nvPr/>
          </p:nvSpPr>
          <p:spPr bwMode="auto">
            <a:xfrm>
              <a:off x="3176"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81" name="Line 29"/>
            <p:cNvSpPr>
              <a:spLocks noChangeShapeType="1"/>
            </p:cNvSpPr>
            <p:nvPr/>
          </p:nvSpPr>
          <p:spPr bwMode="auto">
            <a:xfrm>
              <a:off x="3362"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82" name="Line 30"/>
            <p:cNvSpPr>
              <a:spLocks noChangeShapeType="1"/>
            </p:cNvSpPr>
            <p:nvPr/>
          </p:nvSpPr>
          <p:spPr bwMode="auto">
            <a:xfrm>
              <a:off x="3542"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83" name="Line 31"/>
            <p:cNvSpPr>
              <a:spLocks noChangeShapeType="1"/>
            </p:cNvSpPr>
            <p:nvPr/>
          </p:nvSpPr>
          <p:spPr bwMode="auto">
            <a:xfrm>
              <a:off x="3728"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84" name="Line 32"/>
            <p:cNvSpPr>
              <a:spLocks noChangeShapeType="1"/>
            </p:cNvSpPr>
            <p:nvPr/>
          </p:nvSpPr>
          <p:spPr bwMode="auto">
            <a:xfrm>
              <a:off x="3914"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85" name="Line 33"/>
            <p:cNvSpPr>
              <a:spLocks noChangeShapeType="1"/>
            </p:cNvSpPr>
            <p:nvPr/>
          </p:nvSpPr>
          <p:spPr bwMode="auto">
            <a:xfrm>
              <a:off x="4093"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86" name="Line 34"/>
            <p:cNvSpPr>
              <a:spLocks noChangeShapeType="1"/>
            </p:cNvSpPr>
            <p:nvPr/>
          </p:nvSpPr>
          <p:spPr bwMode="auto">
            <a:xfrm>
              <a:off x="4280"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87" name="Line 35"/>
            <p:cNvSpPr>
              <a:spLocks noChangeShapeType="1"/>
            </p:cNvSpPr>
            <p:nvPr/>
          </p:nvSpPr>
          <p:spPr bwMode="auto">
            <a:xfrm>
              <a:off x="4466"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88" name="Line 36"/>
            <p:cNvSpPr>
              <a:spLocks noChangeShapeType="1"/>
            </p:cNvSpPr>
            <p:nvPr/>
          </p:nvSpPr>
          <p:spPr bwMode="auto">
            <a:xfrm>
              <a:off x="4645"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89" name="Line 37"/>
            <p:cNvSpPr>
              <a:spLocks noChangeShapeType="1"/>
            </p:cNvSpPr>
            <p:nvPr/>
          </p:nvSpPr>
          <p:spPr bwMode="auto">
            <a:xfrm>
              <a:off x="4831"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90" name="Line 38"/>
            <p:cNvSpPr>
              <a:spLocks noChangeShapeType="1"/>
            </p:cNvSpPr>
            <p:nvPr/>
          </p:nvSpPr>
          <p:spPr bwMode="auto">
            <a:xfrm>
              <a:off x="5017"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91" name="Line 39"/>
            <p:cNvSpPr>
              <a:spLocks noChangeShapeType="1"/>
            </p:cNvSpPr>
            <p:nvPr/>
          </p:nvSpPr>
          <p:spPr bwMode="auto">
            <a:xfrm>
              <a:off x="5197"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92" name="Line 40"/>
            <p:cNvSpPr>
              <a:spLocks noChangeShapeType="1"/>
            </p:cNvSpPr>
            <p:nvPr/>
          </p:nvSpPr>
          <p:spPr bwMode="auto">
            <a:xfrm>
              <a:off x="5383"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93" name="Line 41"/>
            <p:cNvSpPr>
              <a:spLocks noChangeShapeType="1"/>
            </p:cNvSpPr>
            <p:nvPr/>
          </p:nvSpPr>
          <p:spPr bwMode="auto">
            <a:xfrm>
              <a:off x="5562" y="4217"/>
              <a:ext cx="0" cy="14"/>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94" name="Line 42"/>
            <p:cNvSpPr>
              <a:spLocks noChangeShapeType="1"/>
            </p:cNvSpPr>
            <p:nvPr/>
          </p:nvSpPr>
          <p:spPr bwMode="auto">
            <a:xfrm>
              <a:off x="604"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95" name="Line 43"/>
            <p:cNvSpPr>
              <a:spLocks noChangeShapeType="1"/>
            </p:cNvSpPr>
            <p:nvPr/>
          </p:nvSpPr>
          <p:spPr bwMode="auto">
            <a:xfrm>
              <a:off x="976"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96" name="Line 44"/>
            <p:cNvSpPr>
              <a:spLocks noChangeShapeType="1"/>
            </p:cNvSpPr>
            <p:nvPr/>
          </p:nvSpPr>
          <p:spPr bwMode="auto">
            <a:xfrm>
              <a:off x="1342"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97" name="Line 45"/>
            <p:cNvSpPr>
              <a:spLocks noChangeShapeType="1"/>
            </p:cNvSpPr>
            <p:nvPr/>
          </p:nvSpPr>
          <p:spPr bwMode="auto">
            <a:xfrm>
              <a:off x="1707"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98" name="Line 46"/>
            <p:cNvSpPr>
              <a:spLocks noChangeShapeType="1"/>
            </p:cNvSpPr>
            <p:nvPr/>
          </p:nvSpPr>
          <p:spPr bwMode="auto">
            <a:xfrm>
              <a:off x="2073"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99" name="Line 47"/>
            <p:cNvSpPr>
              <a:spLocks noChangeShapeType="1"/>
            </p:cNvSpPr>
            <p:nvPr/>
          </p:nvSpPr>
          <p:spPr bwMode="auto">
            <a:xfrm>
              <a:off x="2445"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00" name="Line 48"/>
            <p:cNvSpPr>
              <a:spLocks noChangeShapeType="1"/>
            </p:cNvSpPr>
            <p:nvPr/>
          </p:nvSpPr>
          <p:spPr bwMode="auto">
            <a:xfrm>
              <a:off x="2811"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01" name="Line 49"/>
            <p:cNvSpPr>
              <a:spLocks noChangeShapeType="1"/>
            </p:cNvSpPr>
            <p:nvPr/>
          </p:nvSpPr>
          <p:spPr bwMode="auto">
            <a:xfrm>
              <a:off x="3176"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02" name="Line 50"/>
            <p:cNvSpPr>
              <a:spLocks noChangeShapeType="1"/>
            </p:cNvSpPr>
            <p:nvPr/>
          </p:nvSpPr>
          <p:spPr bwMode="auto">
            <a:xfrm>
              <a:off x="3542"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03" name="Line 51"/>
            <p:cNvSpPr>
              <a:spLocks noChangeShapeType="1"/>
            </p:cNvSpPr>
            <p:nvPr/>
          </p:nvSpPr>
          <p:spPr bwMode="auto">
            <a:xfrm>
              <a:off x="3914"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04" name="Line 52"/>
            <p:cNvSpPr>
              <a:spLocks noChangeShapeType="1"/>
            </p:cNvSpPr>
            <p:nvPr/>
          </p:nvSpPr>
          <p:spPr bwMode="auto">
            <a:xfrm>
              <a:off x="4280"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05" name="Line 53"/>
            <p:cNvSpPr>
              <a:spLocks noChangeShapeType="1"/>
            </p:cNvSpPr>
            <p:nvPr/>
          </p:nvSpPr>
          <p:spPr bwMode="auto">
            <a:xfrm>
              <a:off x="4645"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06" name="Line 54"/>
            <p:cNvSpPr>
              <a:spLocks noChangeShapeType="1"/>
            </p:cNvSpPr>
            <p:nvPr/>
          </p:nvSpPr>
          <p:spPr bwMode="auto">
            <a:xfrm>
              <a:off x="5017"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07" name="Line 55"/>
            <p:cNvSpPr>
              <a:spLocks noChangeShapeType="1"/>
            </p:cNvSpPr>
            <p:nvPr/>
          </p:nvSpPr>
          <p:spPr bwMode="auto">
            <a:xfrm>
              <a:off x="5383" y="4217"/>
              <a:ext cx="0" cy="27"/>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08" name="Rectangle 56"/>
            <p:cNvSpPr>
              <a:spLocks noChangeArrowheads="1"/>
            </p:cNvSpPr>
            <p:nvPr/>
          </p:nvSpPr>
          <p:spPr bwMode="auto">
            <a:xfrm>
              <a:off x="558" y="4244"/>
              <a:ext cx="57"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2</a:t>
              </a:r>
              <a:endParaRPr lang="en-US">
                <a:latin typeface="Calibri" pitchFamily="34" charset="0"/>
              </a:endParaRPr>
            </a:p>
          </p:txBody>
        </p:sp>
        <p:sp>
          <p:nvSpPr>
            <p:cNvPr id="27909" name="Rectangle 57"/>
            <p:cNvSpPr>
              <a:spLocks noChangeArrowheads="1"/>
            </p:cNvSpPr>
            <p:nvPr/>
          </p:nvSpPr>
          <p:spPr bwMode="auto">
            <a:xfrm>
              <a:off x="930" y="4244"/>
              <a:ext cx="57"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4</a:t>
              </a:r>
              <a:endParaRPr lang="en-US">
                <a:latin typeface="Calibri" pitchFamily="34" charset="0"/>
              </a:endParaRPr>
            </a:p>
          </p:txBody>
        </p:sp>
        <p:sp>
          <p:nvSpPr>
            <p:cNvPr id="27910" name="Rectangle 58"/>
            <p:cNvSpPr>
              <a:spLocks noChangeArrowheads="1"/>
            </p:cNvSpPr>
            <p:nvPr/>
          </p:nvSpPr>
          <p:spPr bwMode="auto">
            <a:xfrm>
              <a:off x="1296" y="4244"/>
              <a:ext cx="57"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6</a:t>
              </a:r>
              <a:endParaRPr lang="en-US">
                <a:latin typeface="Calibri" pitchFamily="34" charset="0"/>
              </a:endParaRPr>
            </a:p>
          </p:txBody>
        </p:sp>
        <p:sp>
          <p:nvSpPr>
            <p:cNvPr id="27911" name="Rectangle 59"/>
            <p:cNvSpPr>
              <a:spLocks noChangeArrowheads="1"/>
            </p:cNvSpPr>
            <p:nvPr/>
          </p:nvSpPr>
          <p:spPr bwMode="auto">
            <a:xfrm>
              <a:off x="1661" y="4244"/>
              <a:ext cx="57"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8</a:t>
              </a:r>
              <a:endParaRPr lang="en-US">
                <a:latin typeface="Calibri" pitchFamily="34" charset="0"/>
              </a:endParaRPr>
            </a:p>
          </p:txBody>
        </p:sp>
        <p:sp>
          <p:nvSpPr>
            <p:cNvPr id="27912" name="Rectangle 60"/>
            <p:cNvSpPr>
              <a:spLocks noChangeArrowheads="1"/>
            </p:cNvSpPr>
            <p:nvPr/>
          </p:nvSpPr>
          <p:spPr bwMode="auto">
            <a:xfrm>
              <a:off x="2000" y="4244"/>
              <a:ext cx="11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10</a:t>
              </a:r>
              <a:endParaRPr lang="en-US">
                <a:latin typeface="Calibri" pitchFamily="34" charset="0"/>
              </a:endParaRPr>
            </a:p>
          </p:txBody>
        </p:sp>
        <p:sp>
          <p:nvSpPr>
            <p:cNvPr id="27913" name="Rectangle 61"/>
            <p:cNvSpPr>
              <a:spLocks noChangeArrowheads="1"/>
            </p:cNvSpPr>
            <p:nvPr/>
          </p:nvSpPr>
          <p:spPr bwMode="auto">
            <a:xfrm>
              <a:off x="2372" y="4244"/>
              <a:ext cx="11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12</a:t>
              </a:r>
              <a:endParaRPr lang="en-US">
                <a:latin typeface="Calibri" pitchFamily="34" charset="0"/>
              </a:endParaRPr>
            </a:p>
          </p:txBody>
        </p:sp>
        <p:sp>
          <p:nvSpPr>
            <p:cNvPr id="27914" name="Rectangle 62"/>
            <p:cNvSpPr>
              <a:spLocks noChangeArrowheads="1"/>
            </p:cNvSpPr>
            <p:nvPr/>
          </p:nvSpPr>
          <p:spPr bwMode="auto">
            <a:xfrm>
              <a:off x="2738" y="4244"/>
              <a:ext cx="11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14</a:t>
              </a:r>
              <a:endParaRPr lang="en-US">
                <a:latin typeface="Calibri" pitchFamily="34" charset="0"/>
              </a:endParaRPr>
            </a:p>
          </p:txBody>
        </p:sp>
        <p:sp>
          <p:nvSpPr>
            <p:cNvPr id="27915" name="Rectangle 63"/>
            <p:cNvSpPr>
              <a:spLocks noChangeArrowheads="1"/>
            </p:cNvSpPr>
            <p:nvPr/>
          </p:nvSpPr>
          <p:spPr bwMode="auto">
            <a:xfrm>
              <a:off x="3103" y="4244"/>
              <a:ext cx="11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16</a:t>
              </a:r>
              <a:endParaRPr lang="en-US">
                <a:latin typeface="Calibri" pitchFamily="34" charset="0"/>
              </a:endParaRPr>
            </a:p>
          </p:txBody>
        </p:sp>
        <p:sp>
          <p:nvSpPr>
            <p:cNvPr id="27916" name="Rectangle 64"/>
            <p:cNvSpPr>
              <a:spLocks noChangeArrowheads="1"/>
            </p:cNvSpPr>
            <p:nvPr/>
          </p:nvSpPr>
          <p:spPr bwMode="auto">
            <a:xfrm>
              <a:off x="3469" y="4244"/>
              <a:ext cx="11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18</a:t>
              </a:r>
              <a:endParaRPr lang="en-US">
                <a:latin typeface="Calibri" pitchFamily="34" charset="0"/>
              </a:endParaRPr>
            </a:p>
          </p:txBody>
        </p:sp>
        <p:sp>
          <p:nvSpPr>
            <p:cNvPr id="27917" name="Rectangle 65"/>
            <p:cNvSpPr>
              <a:spLocks noChangeArrowheads="1"/>
            </p:cNvSpPr>
            <p:nvPr/>
          </p:nvSpPr>
          <p:spPr bwMode="auto">
            <a:xfrm>
              <a:off x="3841" y="4244"/>
              <a:ext cx="11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20</a:t>
              </a:r>
              <a:endParaRPr lang="en-US">
                <a:latin typeface="Calibri" pitchFamily="34" charset="0"/>
              </a:endParaRPr>
            </a:p>
          </p:txBody>
        </p:sp>
        <p:sp>
          <p:nvSpPr>
            <p:cNvPr id="27918" name="Rectangle 66"/>
            <p:cNvSpPr>
              <a:spLocks noChangeArrowheads="1"/>
            </p:cNvSpPr>
            <p:nvPr/>
          </p:nvSpPr>
          <p:spPr bwMode="auto">
            <a:xfrm>
              <a:off x="4207" y="4244"/>
              <a:ext cx="11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22</a:t>
              </a:r>
              <a:endParaRPr lang="en-US">
                <a:latin typeface="Calibri" pitchFamily="34" charset="0"/>
              </a:endParaRPr>
            </a:p>
          </p:txBody>
        </p:sp>
        <p:sp>
          <p:nvSpPr>
            <p:cNvPr id="27919" name="Rectangle 67"/>
            <p:cNvSpPr>
              <a:spLocks noChangeArrowheads="1"/>
            </p:cNvSpPr>
            <p:nvPr/>
          </p:nvSpPr>
          <p:spPr bwMode="auto">
            <a:xfrm>
              <a:off x="4572" y="4244"/>
              <a:ext cx="11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24</a:t>
              </a:r>
              <a:endParaRPr lang="en-US">
                <a:latin typeface="Calibri" pitchFamily="34" charset="0"/>
              </a:endParaRPr>
            </a:p>
          </p:txBody>
        </p:sp>
        <p:sp>
          <p:nvSpPr>
            <p:cNvPr id="27920" name="Rectangle 68"/>
            <p:cNvSpPr>
              <a:spLocks noChangeArrowheads="1"/>
            </p:cNvSpPr>
            <p:nvPr/>
          </p:nvSpPr>
          <p:spPr bwMode="auto">
            <a:xfrm>
              <a:off x="4944" y="4244"/>
              <a:ext cx="11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26</a:t>
              </a:r>
              <a:endParaRPr lang="en-US">
                <a:latin typeface="Calibri" pitchFamily="34" charset="0"/>
              </a:endParaRPr>
            </a:p>
          </p:txBody>
        </p:sp>
        <p:sp>
          <p:nvSpPr>
            <p:cNvPr id="27921" name="Rectangle 69"/>
            <p:cNvSpPr>
              <a:spLocks noChangeArrowheads="1"/>
            </p:cNvSpPr>
            <p:nvPr/>
          </p:nvSpPr>
          <p:spPr bwMode="auto">
            <a:xfrm>
              <a:off x="5310" y="4244"/>
              <a:ext cx="11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28</a:t>
              </a:r>
              <a:endParaRPr lang="en-US">
                <a:latin typeface="Calibri" pitchFamily="34" charset="0"/>
              </a:endParaRPr>
            </a:p>
          </p:txBody>
        </p:sp>
        <p:sp>
          <p:nvSpPr>
            <p:cNvPr id="27922" name="Rectangle 70"/>
            <p:cNvSpPr>
              <a:spLocks noChangeArrowheads="1"/>
            </p:cNvSpPr>
            <p:nvPr/>
          </p:nvSpPr>
          <p:spPr bwMode="auto">
            <a:xfrm>
              <a:off x="2768" y="4343"/>
              <a:ext cx="453"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Time, min</a:t>
              </a:r>
              <a:endParaRPr lang="en-US">
                <a:latin typeface="Calibri" pitchFamily="34" charset="0"/>
              </a:endParaRPr>
            </a:p>
          </p:txBody>
        </p:sp>
        <p:sp>
          <p:nvSpPr>
            <p:cNvPr id="27923" name="Line 71"/>
            <p:cNvSpPr>
              <a:spLocks noChangeShapeType="1"/>
            </p:cNvSpPr>
            <p:nvPr/>
          </p:nvSpPr>
          <p:spPr bwMode="auto">
            <a:xfrm flipV="1">
              <a:off x="238" y="59"/>
              <a:ext cx="0" cy="4158"/>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24" name="Line 72"/>
            <p:cNvSpPr>
              <a:spLocks noChangeShapeType="1"/>
            </p:cNvSpPr>
            <p:nvPr/>
          </p:nvSpPr>
          <p:spPr bwMode="auto">
            <a:xfrm flipH="1">
              <a:off x="225" y="4217"/>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25" name="Line 73"/>
            <p:cNvSpPr>
              <a:spLocks noChangeShapeType="1"/>
            </p:cNvSpPr>
            <p:nvPr/>
          </p:nvSpPr>
          <p:spPr bwMode="auto">
            <a:xfrm flipH="1">
              <a:off x="225" y="4111"/>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26" name="Line 74"/>
            <p:cNvSpPr>
              <a:spLocks noChangeShapeType="1"/>
            </p:cNvSpPr>
            <p:nvPr/>
          </p:nvSpPr>
          <p:spPr bwMode="auto">
            <a:xfrm flipH="1">
              <a:off x="225" y="3998"/>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27" name="Line 75"/>
            <p:cNvSpPr>
              <a:spLocks noChangeShapeType="1"/>
            </p:cNvSpPr>
            <p:nvPr/>
          </p:nvSpPr>
          <p:spPr bwMode="auto">
            <a:xfrm flipH="1">
              <a:off x="225" y="3892"/>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28" name="Line 76"/>
            <p:cNvSpPr>
              <a:spLocks noChangeShapeType="1"/>
            </p:cNvSpPr>
            <p:nvPr/>
          </p:nvSpPr>
          <p:spPr bwMode="auto">
            <a:xfrm flipH="1">
              <a:off x="225" y="3786"/>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29" name="Line 77"/>
            <p:cNvSpPr>
              <a:spLocks noChangeShapeType="1"/>
            </p:cNvSpPr>
            <p:nvPr/>
          </p:nvSpPr>
          <p:spPr bwMode="auto">
            <a:xfrm flipH="1">
              <a:off x="225" y="3673"/>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30" name="Line 78"/>
            <p:cNvSpPr>
              <a:spLocks noChangeShapeType="1"/>
            </p:cNvSpPr>
            <p:nvPr/>
          </p:nvSpPr>
          <p:spPr bwMode="auto">
            <a:xfrm flipH="1">
              <a:off x="225" y="3566"/>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31" name="Line 79"/>
            <p:cNvSpPr>
              <a:spLocks noChangeShapeType="1"/>
            </p:cNvSpPr>
            <p:nvPr/>
          </p:nvSpPr>
          <p:spPr bwMode="auto">
            <a:xfrm flipH="1">
              <a:off x="225" y="3453"/>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32" name="Line 80"/>
            <p:cNvSpPr>
              <a:spLocks noChangeShapeType="1"/>
            </p:cNvSpPr>
            <p:nvPr/>
          </p:nvSpPr>
          <p:spPr bwMode="auto">
            <a:xfrm flipH="1">
              <a:off x="225" y="3347"/>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33" name="Line 81"/>
            <p:cNvSpPr>
              <a:spLocks noChangeShapeType="1"/>
            </p:cNvSpPr>
            <p:nvPr/>
          </p:nvSpPr>
          <p:spPr bwMode="auto">
            <a:xfrm flipH="1">
              <a:off x="225" y="3241"/>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34" name="Line 82"/>
            <p:cNvSpPr>
              <a:spLocks noChangeShapeType="1"/>
            </p:cNvSpPr>
            <p:nvPr/>
          </p:nvSpPr>
          <p:spPr bwMode="auto">
            <a:xfrm flipH="1">
              <a:off x="225" y="3128"/>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35" name="Line 83"/>
            <p:cNvSpPr>
              <a:spLocks noChangeShapeType="1"/>
            </p:cNvSpPr>
            <p:nvPr/>
          </p:nvSpPr>
          <p:spPr bwMode="auto">
            <a:xfrm flipH="1">
              <a:off x="225" y="3022"/>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36" name="Line 84"/>
            <p:cNvSpPr>
              <a:spLocks noChangeShapeType="1"/>
            </p:cNvSpPr>
            <p:nvPr/>
          </p:nvSpPr>
          <p:spPr bwMode="auto">
            <a:xfrm flipH="1">
              <a:off x="225" y="2909"/>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37" name="Line 85"/>
            <p:cNvSpPr>
              <a:spLocks noChangeShapeType="1"/>
            </p:cNvSpPr>
            <p:nvPr/>
          </p:nvSpPr>
          <p:spPr bwMode="auto">
            <a:xfrm flipH="1">
              <a:off x="225" y="2802"/>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38" name="Line 86"/>
            <p:cNvSpPr>
              <a:spLocks noChangeShapeType="1"/>
            </p:cNvSpPr>
            <p:nvPr/>
          </p:nvSpPr>
          <p:spPr bwMode="auto">
            <a:xfrm flipH="1">
              <a:off x="225" y="2696"/>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39" name="Line 87"/>
            <p:cNvSpPr>
              <a:spLocks noChangeShapeType="1"/>
            </p:cNvSpPr>
            <p:nvPr/>
          </p:nvSpPr>
          <p:spPr bwMode="auto">
            <a:xfrm flipH="1">
              <a:off x="225" y="2583"/>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40" name="Line 88"/>
            <p:cNvSpPr>
              <a:spLocks noChangeShapeType="1"/>
            </p:cNvSpPr>
            <p:nvPr/>
          </p:nvSpPr>
          <p:spPr bwMode="auto">
            <a:xfrm flipH="1">
              <a:off x="225" y="2477"/>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41" name="Line 89"/>
            <p:cNvSpPr>
              <a:spLocks noChangeShapeType="1"/>
            </p:cNvSpPr>
            <p:nvPr/>
          </p:nvSpPr>
          <p:spPr bwMode="auto">
            <a:xfrm flipH="1">
              <a:off x="225" y="2364"/>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42" name="Line 90"/>
            <p:cNvSpPr>
              <a:spLocks noChangeShapeType="1"/>
            </p:cNvSpPr>
            <p:nvPr/>
          </p:nvSpPr>
          <p:spPr bwMode="auto">
            <a:xfrm flipH="1">
              <a:off x="225" y="2258"/>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43" name="Line 91"/>
            <p:cNvSpPr>
              <a:spLocks noChangeShapeType="1"/>
            </p:cNvSpPr>
            <p:nvPr/>
          </p:nvSpPr>
          <p:spPr bwMode="auto">
            <a:xfrm flipH="1">
              <a:off x="225" y="2152"/>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44" name="Line 92"/>
            <p:cNvSpPr>
              <a:spLocks noChangeShapeType="1"/>
            </p:cNvSpPr>
            <p:nvPr/>
          </p:nvSpPr>
          <p:spPr bwMode="auto">
            <a:xfrm flipH="1">
              <a:off x="225" y="2039"/>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45" name="Line 93"/>
            <p:cNvSpPr>
              <a:spLocks noChangeShapeType="1"/>
            </p:cNvSpPr>
            <p:nvPr/>
          </p:nvSpPr>
          <p:spPr bwMode="auto">
            <a:xfrm flipH="1">
              <a:off x="225" y="1932"/>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46" name="Line 94"/>
            <p:cNvSpPr>
              <a:spLocks noChangeShapeType="1"/>
            </p:cNvSpPr>
            <p:nvPr/>
          </p:nvSpPr>
          <p:spPr bwMode="auto">
            <a:xfrm flipH="1">
              <a:off x="225" y="1819"/>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47" name="Line 95"/>
            <p:cNvSpPr>
              <a:spLocks noChangeShapeType="1"/>
            </p:cNvSpPr>
            <p:nvPr/>
          </p:nvSpPr>
          <p:spPr bwMode="auto">
            <a:xfrm flipH="1">
              <a:off x="225" y="1713"/>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48" name="Line 96"/>
            <p:cNvSpPr>
              <a:spLocks noChangeShapeType="1"/>
            </p:cNvSpPr>
            <p:nvPr/>
          </p:nvSpPr>
          <p:spPr bwMode="auto">
            <a:xfrm flipH="1">
              <a:off x="225" y="1607"/>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49" name="Line 97"/>
            <p:cNvSpPr>
              <a:spLocks noChangeShapeType="1"/>
            </p:cNvSpPr>
            <p:nvPr/>
          </p:nvSpPr>
          <p:spPr bwMode="auto">
            <a:xfrm flipH="1">
              <a:off x="225" y="1494"/>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50" name="Line 98"/>
            <p:cNvSpPr>
              <a:spLocks noChangeShapeType="1"/>
            </p:cNvSpPr>
            <p:nvPr/>
          </p:nvSpPr>
          <p:spPr bwMode="auto">
            <a:xfrm flipH="1">
              <a:off x="225" y="1388"/>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51" name="Line 99"/>
            <p:cNvSpPr>
              <a:spLocks noChangeShapeType="1"/>
            </p:cNvSpPr>
            <p:nvPr/>
          </p:nvSpPr>
          <p:spPr bwMode="auto">
            <a:xfrm flipH="1">
              <a:off x="225" y="1281"/>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52" name="Line 100"/>
            <p:cNvSpPr>
              <a:spLocks noChangeShapeType="1"/>
            </p:cNvSpPr>
            <p:nvPr/>
          </p:nvSpPr>
          <p:spPr bwMode="auto">
            <a:xfrm flipH="1">
              <a:off x="225" y="1169"/>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53" name="Line 101"/>
            <p:cNvSpPr>
              <a:spLocks noChangeShapeType="1"/>
            </p:cNvSpPr>
            <p:nvPr/>
          </p:nvSpPr>
          <p:spPr bwMode="auto">
            <a:xfrm flipH="1">
              <a:off x="225" y="1062"/>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54" name="Line 102"/>
            <p:cNvSpPr>
              <a:spLocks noChangeShapeType="1"/>
            </p:cNvSpPr>
            <p:nvPr/>
          </p:nvSpPr>
          <p:spPr bwMode="auto">
            <a:xfrm flipH="1">
              <a:off x="225" y="949"/>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55" name="Line 103"/>
            <p:cNvSpPr>
              <a:spLocks noChangeShapeType="1"/>
            </p:cNvSpPr>
            <p:nvPr/>
          </p:nvSpPr>
          <p:spPr bwMode="auto">
            <a:xfrm flipH="1">
              <a:off x="225" y="843"/>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56" name="Line 104"/>
            <p:cNvSpPr>
              <a:spLocks noChangeShapeType="1"/>
            </p:cNvSpPr>
            <p:nvPr/>
          </p:nvSpPr>
          <p:spPr bwMode="auto">
            <a:xfrm flipH="1">
              <a:off x="225" y="737"/>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57" name="Line 105"/>
            <p:cNvSpPr>
              <a:spLocks noChangeShapeType="1"/>
            </p:cNvSpPr>
            <p:nvPr/>
          </p:nvSpPr>
          <p:spPr bwMode="auto">
            <a:xfrm flipH="1">
              <a:off x="225" y="624"/>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58" name="Line 106"/>
            <p:cNvSpPr>
              <a:spLocks noChangeShapeType="1"/>
            </p:cNvSpPr>
            <p:nvPr/>
          </p:nvSpPr>
          <p:spPr bwMode="auto">
            <a:xfrm flipH="1">
              <a:off x="225" y="518"/>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59" name="Line 107"/>
            <p:cNvSpPr>
              <a:spLocks noChangeShapeType="1"/>
            </p:cNvSpPr>
            <p:nvPr/>
          </p:nvSpPr>
          <p:spPr bwMode="auto">
            <a:xfrm flipH="1">
              <a:off x="225" y="405"/>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60" name="Line 108"/>
            <p:cNvSpPr>
              <a:spLocks noChangeShapeType="1"/>
            </p:cNvSpPr>
            <p:nvPr/>
          </p:nvSpPr>
          <p:spPr bwMode="auto">
            <a:xfrm flipH="1">
              <a:off x="225" y="298"/>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61" name="Line 109"/>
            <p:cNvSpPr>
              <a:spLocks noChangeShapeType="1"/>
            </p:cNvSpPr>
            <p:nvPr/>
          </p:nvSpPr>
          <p:spPr bwMode="auto">
            <a:xfrm flipH="1">
              <a:off x="225" y="192"/>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62" name="Line 110"/>
            <p:cNvSpPr>
              <a:spLocks noChangeShapeType="1"/>
            </p:cNvSpPr>
            <p:nvPr/>
          </p:nvSpPr>
          <p:spPr bwMode="auto">
            <a:xfrm flipH="1">
              <a:off x="225" y="79"/>
              <a:ext cx="1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63" name="Line 111"/>
            <p:cNvSpPr>
              <a:spLocks noChangeShapeType="1"/>
            </p:cNvSpPr>
            <p:nvPr/>
          </p:nvSpPr>
          <p:spPr bwMode="auto">
            <a:xfrm flipH="1">
              <a:off x="219" y="4217"/>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64" name="Line 112"/>
            <p:cNvSpPr>
              <a:spLocks noChangeShapeType="1"/>
            </p:cNvSpPr>
            <p:nvPr/>
          </p:nvSpPr>
          <p:spPr bwMode="auto">
            <a:xfrm flipH="1">
              <a:off x="219" y="3998"/>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65" name="Line 113"/>
            <p:cNvSpPr>
              <a:spLocks noChangeShapeType="1"/>
            </p:cNvSpPr>
            <p:nvPr/>
          </p:nvSpPr>
          <p:spPr bwMode="auto">
            <a:xfrm flipH="1">
              <a:off x="219" y="3786"/>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66" name="Line 114"/>
            <p:cNvSpPr>
              <a:spLocks noChangeShapeType="1"/>
            </p:cNvSpPr>
            <p:nvPr/>
          </p:nvSpPr>
          <p:spPr bwMode="auto">
            <a:xfrm flipH="1">
              <a:off x="219" y="3566"/>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67" name="Line 115"/>
            <p:cNvSpPr>
              <a:spLocks noChangeShapeType="1"/>
            </p:cNvSpPr>
            <p:nvPr/>
          </p:nvSpPr>
          <p:spPr bwMode="auto">
            <a:xfrm flipH="1">
              <a:off x="219" y="3347"/>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68" name="Line 116"/>
            <p:cNvSpPr>
              <a:spLocks noChangeShapeType="1"/>
            </p:cNvSpPr>
            <p:nvPr/>
          </p:nvSpPr>
          <p:spPr bwMode="auto">
            <a:xfrm flipH="1">
              <a:off x="219" y="3128"/>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69" name="Line 117"/>
            <p:cNvSpPr>
              <a:spLocks noChangeShapeType="1"/>
            </p:cNvSpPr>
            <p:nvPr/>
          </p:nvSpPr>
          <p:spPr bwMode="auto">
            <a:xfrm flipH="1">
              <a:off x="219" y="2909"/>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70" name="Line 118"/>
            <p:cNvSpPr>
              <a:spLocks noChangeShapeType="1"/>
            </p:cNvSpPr>
            <p:nvPr/>
          </p:nvSpPr>
          <p:spPr bwMode="auto">
            <a:xfrm flipH="1">
              <a:off x="219" y="2696"/>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71" name="Line 119"/>
            <p:cNvSpPr>
              <a:spLocks noChangeShapeType="1"/>
            </p:cNvSpPr>
            <p:nvPr/>
          </p:nvSpPr>
          <p:spPr bwMode="auto">
            <a:xfrm flipH="1">
              <a:off x="219" y="2477"/>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72" name="Line 120"/>
            <p:cNvSpPr>
              <a:spLocks noChangeShapeType="1"/>
            </p:cNvSpPr>
            <p:nvPr/>
          </p:nvSpPr>
          <p:spPr bwMode="auto">
            <a:xfrm flipH="1">
              <a:off x="219" y="2258"/>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73" name="Line 121"/>
            <p:cNvSpPr>
              <a:spLocks noChangeShapeType="1"/>
            </p:cNvSpPr>
            <p:nvPr/>
          </p:nvSpPr>
          <p:spPr bwMode="auto">
            <a:xfrm flipH="1">
              <a:off x="219" y="2039"/>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74" name="Line 122"/>
            <p:cNvSpPr>
              <a:spLocks noChangeShapeType="1"/>
            </p:cNvSpPr>
            <p:nvPr/>
          </p:nvSpPr>
          <p:spPr bwMode="auto">
            <a:xfrm flipH="1">
              <a:off x="219" y="1819"/>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75" name="Line 123"/>
            <p:cNvSpPr>
              <a:spLocks noChangeShapeType="1"/>
            </p:cNvSpPr>
            <p:nvPr/>
          </p:nvSpPr>
          <p:spPr bwMode="auto">
            <a:xfrm flipH="1">
              <a:off x="219" y="1607"/>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76" name="Line 124"/>
            <p:cNvSpPr>
              <a:spLocks noChangeShapeType="1"/>
            </p:cNvSpPr>
            <p:nvPr/>
          </p:nvSpPr>
          <p:spPr bwMode="auto">
            <a:xfrm flipH="1">
              <a:off x="219" y="1388"/>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77" name="Line 125"/>
            <p:cNvSpPr>
              <a:spLocks noChangeShapeType="1"/>
            </p:cNvSpPr>
            <p:nvPr/>
          </p:nvSpPr>
          <p:spPr bwMode="auto">
            <a:xfrm flipH="1">
              <a:off x="219" y="1169"/>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78" name="Line 126"/>
            <p:cNvSpPr>
              <a:spLocks noChangeShapeType="1"/>
            </p:cNvSpPr>
            <p:nvPr/>
          </p:nvSpPr>
          <p:spPr bwMode="auto">
            <a:xfrm flipH="1">
              <a:off x="219" y="949"/>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79" name="Line 127"/>
            <p:cNvSpPr>
              <a:spLocks noChangeShapeType="1"/>
            </p:cNvSpPr>
            <p:nvPr/>
          </p:nvSpPr>
          <p:spPr bwMode="auto">
            <a:xfrm flipH="1">
              <a:off x="219" y="737"/>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80" name="Line 128"/>
            <p:cNvSpPr>
              <a:spLocks noChangeShapeType="1"/>
            </p:cNvSpPr>
            <p:nvPr/>
          </p:nvSpPr>
          <p:spPr bwMode="auto">
            <a:xfrm flipH="1">
              <a:off x="219" y="518"/>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81" name="Line 129"/>
            <p:cNvSpPr>
              <a:spLocks noChangeShapeType="1"/>
            </p:cNvSpPr>
            <p:nvPr/>
          </p:nvSpPr>
          <p:spPr bwMode="auto">
            <a:xfrm flipH="1">
              <a:off x="219" y="298"/>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82" name="Line 130"/>
            <p:cNvSpPr>
              <a:spLocks noChangeShapeType="1"/>
            </p:cNvSpPr>
            <p:nvPr/>
          </p:nvSpPr>
          <p:spPr bwMode="auto">
            <a:xfrm flipH="1">
              <a:off x="219" y="79"/>
              <a:ext cx="1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983" name="Rectangle 131"/>
            <p:cNvSpPr>
              <a:spLocks noChangeArrowheads="1"/>
            </p:cNvSpPr>
            <p:nvPr/>
          </p:nvSpPr>
          <p:spPr bwMode="auto">
            <a:xfrm>
              <a:off x="26" y="4171"/>
              <a:ext cx="142"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0.0</a:t>
              </a:r>
              <a:endParaRPr lang="en-US">
                <a:latin typeface="Calibri" pitchFamily="34" charset="0"/>
              </a:endParaRPr>
            </a:p>
          </p:txBody>
        </p:sp>
        <p:sp>
          <p:nvSpPr>
            <p:cNvPr id="27984" name="Rectangle 132"/>
            <p:cNvSpPr>
              <a:spLocks noChangeArrowheads="1"/>
            </p:cNvSpPr>
            <p:nvPr/>
          </p:nvSpPr>
          <p:spPr bwMode="auto">
            <a:xfrm>
              <a:off x="-80" y="3952"/>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1.0e5</a:t>
              </a:r>
              <a:endParaRPr lang="en-US">
                <a:latin typeface="Calibri" pitchFamily="34" charset="0"/>
              </a:endParaRPr>
            </a:p>
          </p:txBody>
        </p:sp>
        <p:sp>
          <p:nvSpPr>
            <p:cNvPr id="27985" name="Rectangle 133"/>
            <p:cNvSpPr>
              <a:spLocks noChangeArrowheads="1"/>
            </p:cNvSpPr>
            <p:nvPr/>
          </p:nvSpPr>
          <p:spPr bwMode="auto">
            <a:xfrm>
              <a:off x="-80" y="3732"/>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2.0e5</a:t>
              </a:r>
              <a:endParaRPr lang="en-US">
                <a:latin typeface="Calibri" pitchFamily="34" charset="0"/>
              </a:endParaRPr>
            </a:p>
          </p:txBody>
        </p:sp>
        <p:sp>
          <p:nvSpPr>
            <p:cNvPr id="27986" name="Rectangle 134"/>
            <p:cNvSpPr>
              <a:spLocks noChangeArrowheads="1"/>
            </p:cNvSpPr>
            <p:nvPr/>
          </p:nvSpPr>
          <p:spPr bwMode="auto">
            <a:xfrm>
              <a:off x="-80" y="3520"/>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3.0e5</a:t>
              </a:r>
              <a:endParaRPr lang="en-US">
                <a:latin typeface="Calibri" pitchFamily="34" charset="0"/>
              </a:endParaRPr>
            </a:p>
          </p:txBody>
        </p:sp>
        <p:sp>
          <p:nvSpPr>
            <p:cNvPr id="27987" name="Rectangle 135"/>
            <p:cNvSpPr>
              <a:spLocks noChangeArrowheads="1"/>
            </p:cNvSpPr>
            <p:nvPr/>
          </p:nvSpPr>
          <p:spPr bwMode="auto">
            <a:xfrm>
              <a:off x="-80" y="3301"/>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4.0e5</a:t>
              </a:r>
              <a:endParaRPr lang="en-US">
                <a:latin typeface="Calibri" pitchFamily="34" charset="0"/>
              </a:endParaRPr>
            </a:p>
          </p:txBody>
        </p:sp>
        <p:sp>
          <p:nvSpPr>
            <p:cNvPr id="27988" name="Rectangle 136"/>
            <p:cNvSpPr>
              <a:spLocks noChangeArrowheads="1"/>
            </p:cNvSpPr>
            <p:nvPr/>
          </p:nvSpPr>
          <p:spPr bwMode="auto">
            <a:xfrm>
              <a:off x="-80" y="3081"/>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5.0e5</a:t>
              </a:r>
              <a:endParaRPr lang="en-US">
                <a:latin typeface="Calibri" pitchFamily="34" charset="0"/>
              </a:endParaRPr>
            </a:p>
          </p:txBody>
        </p:sp>
        <p:sp>
          <p:nvSpPr>
            <p:cNvPr id="27989" name="Rectangle 137"/>
            <p:cNvSpPr>
              <a:spLocks noChangeArrowheads="1"/>
            </p:cNvSpPr>
            <p:nvPr/>
          </p:nvSpPr>
          <p:spPr bwMode="auto">
            <a:xfrm>
              <a:off x="-80" y="2862"/>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6.0e5</a:t>
              </a:r>
              <a:endParaRPr lang="en-US">
                <a:latin typeface="Calibri" pitchFamily="34" charset="0"/>
              </a:endParaRPr>
            </a:p>
          </p:txBody>
        </p:sp>
        <p:sp>
          <p:nvSpPr>
            <p:cNvPr id="27990" name="Rectangle 138"/>
            <p:cNvSpPr>
              <a:spLocks noChangeArrowheads="1"/>
            </p:cNvSpPr>
            <p:nvPr/>
          </p:nvSpPr>
          <p:spPr bwMode="auto">
            <a:xfrm>
              <a:off x="-80" y="2643"/>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7.0e5</a:t>
              </a:r>
              <a:endParaRPr lang="en-US">
                <a:latin typeface="Calibri" pitchFamily="34" charset="0"/>
              </a:endParaRPr>
            </a:p>
          </p:txBody>
        </p:sp>
        <p:sp>
          <p:nvSpPr>
            <p:cNvPr id="27991" name="Rectangle 139"/>
            <p:cNvSpPr>
              <a:spLocks noChangeArrowheads="1"/>
            </p:cNvSpPr>
            <p:nvPr/>
          </p:nvSpPr>
          <p:spPr bwMode="auto">
            <a:xfrm>
              <a:off x="-80" y="2431"/>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8.0e5</a:t>
              </a:r>
              <a:endParaRPr lang="en-US">
                <a:latin typeface="Calibri" pitchFamily="34" charset="0"/>
              </a:endParaRPr>
            </a:p>
          </p:txBody>
        </p:sp>
        <p:sp>
          <p:nvSpPr>
            <p:cNvPr id="27992" name="Rectangle 140"/>
            <p:cNvSpPr>
              <a:spLocks noChangeArrowheads="1"/>
            </p:cNvSpPr>
            <p:nvPr/>
          </p:nvSpPr>
          <p:spPr bwMode="auto">
            <a:xfrm>
              <a:off x="-80" y="2211"/>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9.0e5</a:t>
              </a:r>
              <a:endParaRPr lang="en-US">
                <a:latin typeface="Calibri" pitchFamily="34" charset="0"/>
              </a:endParaRPr>
            </a:p>
          </p:txBody>
        </p:sp>
        <p:sp>
          <p:nvSpPr>
            <p:cNvPr id="27993" name="Rectangle 141"/>
            <p:cNvSpPr>
              <a:spLocks noChangeArrowheads="1"/>
            </p:cNvSpPr>
            <p:nvPr/>
          </p:nvSpPr>
          <p:spPr bwMode="auto">
            <a:xfrm>
              <a:off x="-80" y="1992"/>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1.0e6</a:t>
              </a:r>
              <a:endParaRPr lang="en-US">
                <a:latin typeface="Calibri" pitchFamily="34" charset="0"/>
              </a:endParaRPr>
            </a:p>
          </p:txBody>
        </p:sp>
        <p:sp>
          <p:nvSpPr>
            <p:cNvPr id="27994" name="Rectangle 142"/>
            <p:cNvSpPr>
              <a:spLocks noChangeArrowheads="1"/>
            </p:cNvSpPr>
            <p:nvPr/>
          </p:nvSpPr>
          <p:spPr bwMode="auto">
            <a:xfrm>
              <a:off x="-80" y="1773"/>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1.1e6</a:t>
              </a:r>
              <a:endParaRPr lang="en-US">
                <a:latin typeface="Calibri" pitchFamily="34" charset="0"/>
              </a:endParaRPr>
            </a:p>
          </p:txBody>
        </p:sp>
        <p:sp>
          <p:nvSpPr>
            <p:cNvPr id="27995" name="Rectangle 143"/>
            <p:cNvSpPr>
              <a:spLocks noChangeArrowheads="1"/>
            </p:cNvSpPr>
            <p:nvPr/>
          </p:nvSpPr>
          <p:spPr bwMode="auto">
            <a:xfrm>
              <a:off x="-80" y="1554"/>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1.2e6</a:t>
              </a:r>
              <a:endParaRPr lang="en-US">
                <a:latin typeface="Calibri" pitchFamily="34" charset="0"/>
              </a:endParaRPr>
            </a:p>
          </p:txBody>
        </p:sp>
        <p:sp>
          <p:nvSpPr>
            <p:cNvPr id="27996" name="Rectangle 144"/>
            <p:cNvSpPr>
              <a:spLocks noChangeArrowheads="1"/>
            </p:cNvSpPr>
            <p:nvPr/>
          </p:nvSpPr>
          <p:spPr bwMode="auto">
            <a:xfrm>
              <a:off x="-80" y="1341"/>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1.3e6</a:t>
              </a:r>
              <a:endParaRPr lang="en-US">
                <a:latin typeface="Calibri" pitchFamily="34" charset="0"/>
              </a:endParaRPr>
            </a:p>
          </p:txBody>
        </p:sp>
        <p:sp>
          <p:nvSpPr>
            <p:cNvPr id="27997" name="Rectangle 145"/>
            <p:cNvSpPr>
              <a:spLocks noChangeArrowheads="1"/>
            </p:cNvSpPr>
            <p:nvPr/>
          </p:nvSpPr>
          <p:spPr bwMode="auto">
            <a:xfrm>
              <a:off x="-80" y="1122"/>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1.4e6</a:t>
              </a:r>
              <a:endParaRPr lang="en-US">
                <a:latin typeface="Calibri" pitchFamily="34" charset="0"/>
              </a:endParaRPr>
            </a:p>
          </p:txBody>
        </p:sp>
        <p:sp>
          <p:nvSpPr>
            <p:cNvPr id="27998" name="Rectangle 146"/>
            <p:cNvSpPr>
              <a:spLocks noChangeArrowheads="1"/>
            </p:cNvSpPr>
            <p:nvPr/>
          </p:nvSpPr>
          <p:spPr bwMode="auto">
            <a:xfrm>
              <a:off x="-80" y="903"/>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1.5e6</a:t>
              </a:r>
              <a:endParaRPr lang="en-US">
                <a:latin typeface="Calibri" pitchFamily="34" charset="0"/>
              </a:endParaRPr>
            </a:p>
          </p:txBody>
        </p:sp>
        <p:sp>
          <p:nvSpPr>
            <p:cNvPr id="27999" name="Rectangle 147"/>
            <p:cNvSpPr>
              <a:spLocks noChangeArrowheads="1"/>
            </p:cNvSpPr>
            <p:nvPr/>
          </p:nvSpPr>
          <p:spPr bwMode="auto">
            <a:xfrm>
              <a:off x="-80" y="684"/>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1.6e6</a:t>
              </a:r>
              <a:endParaRPr lang="en-US">
                <a:latin typeface="Calibri" pitchFamily="34" charset="0"/>
              </a:endParaRPr>
            </a:p>
          </p:txBody>
        </p:sp>
        <p:sp>
          <p:nvSpPr>
            <p:cNvPr id="28000" name="Rectangle 148"/>
            <p:cNvSpPr>
              <a:spLocks noChangeArrowheads="1"/>
            </p:cNvSpPr>
            <p:nvPr/>
          </p:nvSpPr>
          <p:spPr bwMode="auto">
            <a:xfrm>
              <a:off x="-80" y="464"/>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1.7e6</a:t>
              </a:r>
              <a:endParaRPr lang="en-US">
                <a:latin typeface="Calibri" pitchFamily="34" charset="0"/>
              </a:endParaRPr>
            </a:p>
          </p:txBody>
        </p:sp>
        <p:sp>
          <p:nvSpPr>
            <p:cNvPr id="28001" name="Rectangle 149"/>
            <p:cNvSpPr>
              <a:spLocks noChangeArrowheads="1"/>
            </p:cNvSpPr>
            <p:nvPr/>
          </p:nvSpPr>
          <p:spPr bwMode="auto">
            <a:xfrm>
              <a:off x="-80" y="252"/>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1.8e6</a:t>
              </a:r>
              <a:endParaRPr lang="en-US">
                <a:latin typeface="Calibri" pitchFamily="34" charset="0"/>
              </a:endParaRPr>
            </a:p>
          </p:txBody>
        </p:sp>
        <p:sp>
          <p:nvSpPr>
            <p:cNvPr id="28002" name="Rectangle 150"/>
            <p:cNvSpPr>
              <a:spLocks noChangeArrowheads="1"/>
            </p:cNvSpPr>
            <p:nvPr/>
          </p:nvSpPr>
          <p:spPr bwMode="auto">
            <a:xfrm>
              <a:off x="-80" y="33"/>
              <a:ext cx="254" cy="1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1.9e6</a:t>
              </a:r>
              <a:endParaRPr lang="en-US">
                <a:latin typeface="Calibri" pitchFamily="34" charset="0"/>
              </a:endParaRPr>
            </a:p>
          </p:txBody>
        </p:sp>
        <p:sp>
          <p:nvSpPr>
            <p:cNvPr id="28003" name="Rectangle 151"/>
            <p:cNvSpPr>
              <a:spLocks noChangeArrowheads="1"/>
            </p:cNvSpPr>
            <p:nvPr/>
          </p:nvSpPr>
          <p:spPr bwMode="auto">
            <a:xfrm rot="16200000">
              <a:off x="-507" y="2063"/>
              <a:ext cx="589" cy="26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p>
              <a:r>
                <a:rPr lang="en-US" sz="1200">
                  <a:solidFill>
                    <a:srgbClr val="000000"/>
                  </a:solidFill>
                  <a:latin typeface="Calibri" pitchFamily="34" charset="0"/>
                </a:rPr>
                <a:t>Intensity, cps</a:t>
              </a:r>
              <a:endParaRPr lang="en-US">
                <a:latin typeface="Calibri" pitchFamily="34" charset="0"/>
              </a:endParaRPr>
            </a:p>
          </p:txBody>
        </p:sp>
        <p:sp>
          <p:nvSpPr>
            <p:cNvPr id="28004" name="Freeform 152"/>
            <p:cNvSpPr>
              <a:spLocks/>
            </p:cNvSpPr>
            <p:nvPr/>
          </p:nvSpPr>
          <p:spPr bwMode="auto">
            <a:xfrm>
              <a:off x="212" y="4171"/>
              <a:ext cx="26" cy="73"/>
            </a:xfrm>
            <a:custGeom>
              <a:avLst/>
              <a:gdLst>
                <a:gd name="T0" fmla="*/ 26 w 26"/>
                <a:gd name="T1" fmla="*/ 40 h 73"/>
                <a:gd name="T2" fmla="*/ 0 w 26"/>
                <a:gd name="T3" fmla="*/ 0 h 73"/>
                <a:gd name="T4" fmla="*/ 0 w 26"/>
                <a:gd name="T5" fmla="*/ 73 h 73"/>
                <a:gd name="T6" fmla="*/ 26 w 26"/>
                <a:gd name="T7" fmla="*/ 40 h 73"/>
                <a:gd name="T8" fmla="*/ 0 60000 65536"/>
                <a:gd name="T9" fmla="*/ 0 60000 65536"/>
                <a:gd name="T10" fmla="*/ 0 60000 65536"/>
                <a:gd name="T11" fmla="*/ 0 60000 65536"/>
                <a:gd name="T12" fmla="*/ 0 w 26"/>
                <a:gd name="T13" fmla="*/ 0 h 73"/>
                <a:gd name="T14" fmla="*/ 26 w 26"/>
                <a:gd name="T15" fmla="*/ 73 h 73"/>
              </a:gdLst>
              <a:ahLst/>
              <a:cxnLst>
                <a:cxn ang="T8">
                  <a:pos x="T0" y="T1"/>
                </a:cxn>
                <a:cxn ang="T9">
                  <a:pos x="T2" y="T3"/>
                </a:cxn>
                <a:cxn ang="T10">
                  <a:pos x="T4" y="T5"/>
                </a:cxn>
                <a:cxn ang="T11">
                  <a:pos x="T6" y="T7"/>
                </a:cxn>
              </a:cxnLst>
              <a:rect l="T12" t="T13" r="T14" b="T15"/>
              <a:pathLst>
                <a:path w="26" h="73">
                  <a:moveTo>
                    <a:pt x="26" y="40"/>
                  </a:moveTo>
                  <a:lnTo>
                    <a:pt x="0" y="0"/>
                  </a:lnTo>
                  <a:lnTo>
                    <a:pt x="0" y="73"/>
                  </a:lnTo>
                  <a:lnTo>
                    <a:pt x="26" y="40"/>
                  </a:lnTo>
                  <a:close/>
                </a:path>
              </a:pathLst>
            </a:custGeom>
            <a:solidFill>
              <a:srgbClr val="0000FF"/>
            </a:solidFill>
            <a:ln w="0">
              <a:solidFill>
                <a:srgbClr val="000000"/>
              </a:solidFill>
              <a:round/>
              <a:headEnd/>
              <a:tailEnd/>
            </a:ln>
          </p:spPr>
          <p:txBody>
            <a:bodyPr/>
            <a:lstStyle/>
            <a:p>
              <a:endParaRPr lang="en-US"/>
            </a:p>
          </p:txBody>
        </p:sp>
        <p:sp>
          <p:nvSpPr>
            <p:cNvPr id="28005" name="Freeform 153"/>
            <p:cNvSpPr>
              <a:spLocks/>
            </p:cNvSpPr>
            <p:nvPr/>
          </p:nvSpPr>
          <p:spPr bwMode="auto">
            <a:xfrm>
              <a:off x="238" y="4144"/>
              <a:ext cx="5504" cy="73"/>
            </a:xfrm>
            <a:custGeom>
              <a:avLst/>
              <a:gdLst>
                <a:gd name="T0" fmla="*/ 156246 w 828"/>
                <a:gd name="T1" fmla="*/ 141461 h 11"/>
                <a:gd name="T2" fmla="*/ 323978 w 828"/>
                <a:gd name="T3" fmla="*/ 141461 h 11"/>
                <a:gd name="T4" fmla="*/ 505810 w 828"/>
                <a:gd name="T5" fmla="*/ 141461 h 11"/>
                <a:gd name="T6" fmla="*/ 675576 w 828"/>
                <a:gd name="T7" fmla="*/ 141461 h 11"/>
                <a:gd name="T8" fmla="*/ 843574 w 828"/>
                <a:gd name="T9" fmla="*/ 141461 h 11"/>
                <a:gd name="T10" fmla="*/ 1011313 w 828"/>
                <a:gd name="T11" fmla="*/ 141461 h 11"/>
                <a:gd name="T12" fmla="*/ 1181386 w 828"/>
                <a:gd name="T13" fmla="*/ 141461 h 11"/>
                <a:gd name="T14" fmla="*/ 1349078 w 828"/>
                <a:gd name="T15" fmla="*/ 141461 h 11"/>
                <a:gd name="T16" fmla="*/ 1530910 w 828"/>
                <a:gd name="T17" fmla="*/ 141461 h 11"/>
                <a:gd name="T18" fmla="*/ 1700676 w 828"/>
                <a:gd name="T19" fmla="*/ 141461 h 11"/>
                <a:gd name="T20" fmla="*/ 1868674 w 828"/>
                <a:gd name="T21" fmla="*/ 141461 h 11"/>
                <a:gd name="T22" fmla="*/ 2038487 w 828"/>
                <a:gd name="T23" fmla="*/ 141461 h 11"/>
                <a:gd name="T24" fmla="*/ 2206180 w 828"/>
                <a:gd name="T25" fmla="*/ 141461 h 11"/>
                <a:gd name="T26" fmla="*/ 2388005 w 828"/>
                <a:gd name="T27" fmla="*/ 141461 h 11"/>
                <a:gd name="T28" fmla="*/ 2557771 w 828"/>
                <a:gd name="T29" fmla="*/ 141461 h 11"/>
                <a:gd name="T30" fmla="*/ 2725776 w 828"/>
                <a:gd name="T31" fmla="*/ 141461 h 11"/>
                <a:gd name="T32" fmla="*/ 2893509 w 828"/>
                <a:gd name="T33" fmla="*/ 141461 h 11"/>
                <a:gd name="T34" fmla="*/ 3063588 w 828"/>
                <a:gd name="T35" fmla="*/ 141461 h 11"/>
                <a:gd name="T36" fmla="*/ 3231273 w 828"/>
                <a:gd name="T37" fmla="*/ 141461 h 11"/>
                <a:gd name="T38" fmla="*/ 3413105 w 828"/>
                <a:gd name="T39" fmla="*/ 141461 h 11"/>
                <a:gd name="T40" fmla="*/ 3582871 w 828"/>
                <a:gd name="T41" fmla="*/ 141461 h 11"/>
                <a:gd name="T42" fmla="*/ 3750916 w 828"/>
                <a:gd name="T43" fmla="*/ 141461 h 11"/>
                <a:gd name="T44" fmla="*/ 3918609 w 828"/>
                <a:gd name="T45" fmla="*/ 141461 h 11"/>
                <a:gd name="T46" fmla="*/ 4088681 w 828"/>
                <a:gd name="T47" fmla="*/ 141461 h 11"/>
                <a:gd name="T48" fmla="*/ 4256420 w 828"/>
                <a:gd name="T49" fmla="*/ 141461 h 11"/>
                <a:gd name="T50" fmla="*/ 4437939 w 828"/>
                <a:gd name="T51" fmla="*/ 141461 h 11"/>
                <a:gd name="T52" fmla="*/ 4608018 w 828"/>
                <a:gd name="T53" fmla="*/ 141461 h 11"/>
                <a:gd name="T54" fmla="*/ 4775704 w 828"/>
                <a:gd name="T55" fmla="*/ 141461 h 11"/>
                <a:gd name="T56" fmla="*/ 4945783 w 828"/>
                <a:gd name="T57" fmla="*/ 141461 h 11"/>
                <a:gd name="T58" fmla="*/ 5113515 w 828"/>
                <a:gd name="T59" fmla="*/ 141461 h 11"/>
                <a:gd name="T60" fmla="*/ 5281513 w 828"/>
                <a:gd name="T61" fmla="*/ 141461 h 11"/>
                <a:gd name="T62" fmla="*/ 5465067 w 828"/>
                <a:gd name="T63" fmla="*/ 141461 h 11"/>
                <a:gd name="T64" fmla="*/ 5633111 w 828"/>
                <a:gd name="T65" fmla="*/ 141461 h 11"/>
                <a:gd name="T66" fmla="*/ 5800804 w 828"/>
                <a:gd name="T67" fmla="*/ 141461 h 11"/>
                <a:gd name="T68" fmla="*/ 5970883 w 828"/>
                <a:gd name="T69" fmla="*/ 141461 h 11"/>
                <a:gd name="T70" fmla="*/ 6138615 w 828"/>
                <a:gd name="T71" fmla="*/ 141461 h 11"/>
                <a:gd name="T72" fmla="*/ 6320134 w 828"/>
                <a:gd name="T73" fmla="*/ 141461 h 11"/>
                <a:gd name="T74" fmla="*/ 6490213 w 828"/>
                <a:gd name="T75" fmla="*/ 141461 h 11"/>
                <a:gd name="T76" fmla="*/ 6657899 w 828"/>
                <a:gd name="T77" fmla="*/ 141461 h 11"/>
                <a:gd name="T78" fmla="*/ 6827978 w 828"/>
                <a:gd name="T79" fmla="*/ 141461 h 11"/>
                <a:gd name="T80" fmla="*/ 6995710 w 828"/>
                <a:gd name="T81" fmla="*/ 141461 h 11"/>
                <a:gd name="T82" fmla="*/ 7163715 w 828"/>
                <a:gd name="T83" fmla="*/ 141461 h 11"/>
                <a:gd name="T84" fmla="*/ 7345234 w 828"/>
                <a:gd name="T85" fmla="*/ 141461 h 11"/>
                <a:gd name="T86" fmla="*/ 7515307 w 828"/>
                <a:gd name="T87" fmla="*/ 141461 h 11"/>
                <a:gd name="T88" fmla="*/ 7683046 w 828"/>
                <a:gd name="T89" fmla="*/ 141461 h 11"/>
                <a:gd name="T90" fmla="*/ 7853078 w 828"/>
                <a:gd name="T91" fmla="*/ 141461 h 11"/>
                <a:gd name="T92" fmla="*/ 8020810 w 828"/>
                <a:gd name="T93" fmla="*/ 116316 h 11"/>
                <a:gd name="T94" fmla="*/ 8188809 w 828"/>
                <a:gd name="T95" fmla="*/ 102884 h 11"/>
                <a:gd name="T96" fmla="*/ 8372408 w 828"/>
                <a:gd name="T97" fmla="*/ 141461 h 11"/>
                <a:gd name="T98" fmla="*/ 8540101 w 828"/>
                <a:gd name="T99" fmla="*/ 141461 h 11"/>
                <a:gd name="T100" fmla="*/ 8708139 w 828"/>
                <a:gd name="T101" fmla="*/ 141461 h 11"/>
                <a:gd name="T102" fmla="*/ 8877912 w 828"/>
                <a:gd name="T103" fmla="*/ 141461 h 11"/>
                <a:gd name="T104" fmla="*/ 9045910 w 828"/>
                <a:gd name="T105" fmla="*/ 141461 h 11"/>
                <a:gd name="T106" fmla="*/ 9215677 w 828"/>
                <a:gd name="T107" fmla="*/ 141461 h 11"/>
                <a:gd name="T108" fmla="*/ 9397508 w 828"/>
                <a:gd name="T109" fmla="*/ 141461 h 11"/>
                <a:gd name="T110" fmla="*/ 9565241 w 828"/>
                <a:gd name="T111" fmla="*/ 141461 h 11"/>
                <a:gd name="T112" fmla="*/ 9735320 w 828"/>
                <a:gd name="T113" fmla="*/ 141461 h 11"/>
                <a:gd name="T114" fmla="*/ 9903006 w 828"/>
                <a:gd name="T115" fmla="*/ 141461 h 11"/>
                <a:gd name="T116" fmla="*/ 10071004 w 828"/>
                <a:gd name="T117" fmla="*/ 141461 h 11"/>
                <a:gd name="T118" fmla="*/ 10240817 w 828"/>
                <a:gd name="T119" fmla="*/ 141461 h 11"/>
                <a:gd name="T120" fmla="*/ 10422602 w 828"/>
                <a:gd name="T121" fmla="*/ 141461 h 11"/>
                <a:gd name="T122" fmla="*/ 10590341 w 828"/>
                <a:gd name="T123" fmla="*/ 141461 h 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8"/>
                <a:gd name="T187" fmla="*/ 0 h 11"/>
                <a:gd name="T188" fmla="*/ 828 w 828"/>
                <a:gd name="T189" fmla="*/ 11 h 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8" h="11">
                  <a:moveTo>
                    <a:pt x="0" y="11"/>
                  </a:moveTo>
                  <a:lnTo>
                    <a:pt x="0" y="11"/>
                  </a:lnTo>
                  <a:lnTo>
                    <a:pt x="1" y="11"/>
                  </a:lnTo>
                  <a:lnTo>
                    <a:pt x="2" y="11"/>
                  </a:lnTo>
                  <a:lnTo>
                    <a:pt x="3" y="11"/>
                  </a:lnTo>
                  <a:lnTo>
                    <a:pt x="4" y="11"/>
                  </a:lnTo>
                  <a:lnTo>
                    <a:pt x="5" y="11"/>
                  </a:lnTo>
                  <a:lnTo>
                    <a:pt x="6" y="11"/>
                  </a:lnTo>
                  <a:lnTo>
                    <a:pt x="7" y="11"/>
                  </a:lnTo>
                  <a:lnTo>
                    <a:pt x="8" y="11"/>
                  </a:lnTo>
                  <a:lnTo>
                    <a:pt x="9" y="11"/>
                  </a:lnTo>
                  <a:lnTo>
                    <a:pt x="10" y="11"/>
                  </a:lnTo>
                  <a:lnTo>
                    <a:pt x="11" y="11"/>
                  </a:lnTo>
                  <a:lnTo>
                    <a:pt x="12" y="11"/>
                  </a:lnTo>
                  <a:lnTo>
                    <a:pt x="13" y="11"/>
                  </a:lnTo>
                  <a:lnTo>
                    <a:pt x="14" y="11"/>
                  </a:lnTo>
                  <a:lnTo>
                    <a:pt x="15" y="11"/>
                  </a:lnTo>
                  <a:lnTo>
                    <a:pt x="16" y="11"/>
                  </a:lnTo>
                  <a:lnTo>
                    <a:pt x="17" y="11"/>
                  </a:lnTo>
                  <a:lnTo>
                    <a:pt x="18" y="11"/>
                  </a:lnTo>
                  <a:lnTo>
                    <a:pt x="19" y="11"/>
                  </a:lnTo>
                  <a:lnTo>
                    <a:pt x="20" y="11"/>
                  </a:lnTo>
                  <a:lnTo>
                    <a:pt x="21" y="11"/>
                  </a:lnTo>
                  <a:lnTo>
                    <a:pt x="22" y="11"/>
                  </a:lnTo>
                  <a:lnTo>
                    <a:pt x="23" y="11"/>
                  </a:lnTo>
                  <a:lnTo>
                    <a:pt x="24" y="11"/>
                  </a:lnTo>
                  <a:lnTo>
                    <a:pt x="25" y="11"/>
                  </a:lnTo>
                  <a:lnTo>
                    <a:pt x="26" y="11"/>
                  </a:lnTo>
                  <a:lnTo>
                    <a:pt x="27" y="11"/>
                  </a:lnTo>
                  <a:lnTo>
                    <a:pt x="28" y="11"/>
                  </a:lnTo>
                  <a:lnTo>
                    <a:pt x="29" y="11"/>
                  </a:lnTo>
                  <a:lnTo>
                    <a:pt x="30" y="11"/>
                  </a:lnTo>
                  <a:lnTo>
                    <a:pt x="31" y="11"/>
                  </a:lnTo>
                  <a:lnTo>
                    <a:pt x="32" y="11"/>
                  </a:lnTo>
                  <a:lnTo>
                    <a:pt x="33" y="11"/>
                  </a:lnTo>
                  <a:lnTo>
                    <a:pt x="34" y="11"/>
                  </a:lnTo>
                  <a:lnTo>
                    <a:pt x="35" y="11"/>
                  </a:lnTo>
                  <a:lnTo>
                    <a:pt x="36" y="11"/>
                  </a:lnTo>
                  <a:lnTo>
                    <a:pt x="37" y="11"/>
                  </a:lnTo>
                  <a:lnTo>
                    <a:pt x="38" y="11"/>
                  </a:lnTo>
                  <a:lnTo>
                    <a:pt x="39" y="11"/>
                  </a:lnTo>
                  <a:lnTo>
                    <a:pt x="40" y="11"/>
                  </a:lnTo>
                  <a:lnTo>
                    <a:pt x="41" y="11"/>
                  </a:lnTo>
                  <a:lnTo>
                    <a:pt x="42" y="11"/>
                  </a:lnTo>
                  <a:lnTo>
                    <a:pt x="43" y="11"/>
                  </a:lnTo>
                  <a:lnTo>
                    <a:pt x="44" y="11"/>
                  </a:lnTo>
                  <a:lnTo>
                    <a:pt x="45" y="11"/>
                  </a:lnTo>
                  <a:lnTo>
                    <a:pt x="46" y="11"/>
                  </a:lnTo>
                  <a:lnTo>
                    <a:pt x="47" y="11"/>
                  </a:lnTo>
                  <a:lnTo>
                    <a:pt x="48" y="11"/>
                  </a:lnTo>
                  <a:lnTo>
                    <a:pt x="49" y="11"/>
                  </a:lnTo>
                  <a:lnTo>
                    <a:pt x="50" y="11"/>
                  </a:lnTo>
                  <a:lnTo>
                    <a:pt x="51" y="11"/>
                  </a:lnTo>
                  <a:lnTo>
                    <a:pt x="52" y="11"/>
                  </a:lnTo>
                  <a:lnTo>
                    <a:pt x="53" y="11"/>
                  </a:lnTo>
                  <a:lnTo>
                    <a:pt x="54" y="11"/>
                  </a:lnTo>
                  <a:lnTo>
                    <a:pt x="55" y="11"/>
                  </a:lnTo>
                  <a:lnTo>
                    <a:pt x="56" y="11"/>
                  </a:lnTo>
                  <a:lnTo>
                    <a:pt x="57" y="11"/>
                  </a:lnTo>
                  <a:lnTo>
                    <a:pt x="58" y="11"/>
                  </a:lnTo>
                  <a:lnTo>
                    <a:pt x="59" y="11"/>
                  </a:lnTo>
                  <a:lnTo>
                    <a:pt x="60" y="11"/>
                  </a:lnTo>
                  <a:lnTo>
                    <a:pt x="61" y="11"/>
                  </a:lnTo>
                  <a:lnTo>
                    <a:pt x="62" y="11"/>
                  </a:lnTo>
                  <a:lnTo>
                    <a:pt x="63" y="11"/>
                  </a:lnTo>
                  <a:lnTo>
                    <a:pt x="64" y="11"/>
                  </a:lnTo>
                  <a:lnTo>
                    <a:pt x="65" y="11"/>
                  </a:lnTo>
                  <a:lnTo>
                    <a:pt x="66" y="11"/>
                  </a:lnTo>
                  <a:lnTo>
                    <a:pt x="67" y="11"/>
                  </a:lnTo>
                  <a:lnTo>
                    <a:pt x="68" y="11"/>
                  </a:lnTo>
                  <a:lnTo>
                    <a:pt x="69" y="11"/>
                  </a:lnTo>
                  <a:lnTo>
                    <a:pt x="70" y="11"/>
                  </a:lnTo>
                  <a:lnTo>
                    <a:pt x="71" y="11"/>
                  </a:lnTo>
                  <a:lnTo>
                    <a:pt x="72" y="11"/>
                  </a:lnTo>
                  <a:lnTo>
                    <a:pt x="73" y="11"/>
                  </a:lnTo>
                  <a:lnTo>
                    <a:pt x="74" y="11"/>
                  </a:lnTo>
                  <a:lnTo>
                    <a:pt x="75" y="11"/>
                  </a:lnTo>
                  <a:lnTo>
                    <a:pt x="76" y="11"/>
                  </a:lnTo>
                  <a:lnTo>
                    <a:pt x="77" y="11"/>
                  </a:lnTo>
                  <a:lnTo>
                    <a:pt x="78" y="11"/>
                  </a:lnTo>
                  <a:lnTo>
                    <a:pt x="79" y="11"/>
                  </a:lnTo>
                  <a:lnTo>
                    <a:pt x="80" y="11"/>
                  </a:lnTo>
                  <a:lnTo>
                    <a:pt x="81" y="11"/>
                  </a:lnTo>
                  <a:lnTo>
                    <a:pt x="82" y="11"/>
                  </a:lnTo>
                  <a:lnTo>
                    <a:pt x="83" y="11"/>
                  </a:lnTo>
                  <a:lnTo>
                    <a:pt x="84" y="11"/>
                  </a:lnTo>
                  <a:lnTo>
                    <a:pt x="85" y="11"/>
                  </a:lnTo>
                  <a:lnTo>
                    <a:pt x="86" y="11"/>
                  </a:lnTo>
                  <a:lnTo>
                    <a:pt x="87" y="11"/>
                  </a:lnTo>
                  <a:lnTo>
                    <a:pt x="88" y="11"/>
                  </a:lnTo>
                  <a:lnTo>
                    <a:pt x="89" y="11"/>
                  </a:lnTo>
                  <a:lnTo>
                    <a:pt x="90" y="11"/>
                  </a:lnTo>
                  <a:lnTo>
                    <a:pt x="91" y="11"/>
                  </a:lnTo>
                  <a:lnTo>
                    <a:pt x="92" y="11"/>
                  </a:lnTo>
                  <a:lnTo>
                    <a:pt x="93" y="11"/>
                  </a:lnTo>
                  <a:lnTo>
                    <a:pt x="94" y="11"/>
                  </a:lnTo>
                  <a:lnTo>
                    <a:pt x="95" y="11"/>
                  </a:lnTo>
                  <a:lnTo>
                    <a:pt x="96" y="11"/>
                  </a:lnTo>
                  <a:lnTo>
                    <a:pt x="97" y="11"/>
                  </a:lnTo>
                  <a:lnTo>
                    <a:pt x="98" y="11"/>
                  </a:lnTo>
                  <a:lnTo>
                    <a:pt x="99" y="11"/>
                  </a:lnTo>
                  <a:lnTo>
                    <a:pt x="100" y="11"/>
                  </a:lnTo>
                  <a:lnTo>
                    <a:pt x="101" y="11"/>
                  </a:lnTo>
                  <a:lnTo>
                    <a:pt x="102" y="11"/>
                  </a:lnTo>
                  <a:lnTo>
                    <a:pt x="103" y="11"/>
                  </a:lnTo>
                  <a:lnTo>
                    <a:pt x="104" y="11"/>
                  </a:lnTo>
                  <a:lnTo>
                    <a:pt x="105" y="11"/>
                  </a:lnTo>
                  <a:lnTo>
                    <a:pt x="106" y="11"/>
                  </a:lnTo>
                  <a:lnTo>
                    <a:pt x="107" y="11"/>
                  </a:lnTo>
                  <a:lnTo>
                    <a:pt x="108" y="11"/>
                  </a:lnTo>
                  <a:lnTo>
                    <a:pt x="109" y="11"/>
                  </a:lnTo>
                  <a:lnTo>
                    <a:pt x="110" y="11"/>
                  </a:lnTo>
                  <a:lnTo>
                    <a:pt x="111" y="11"/>
                  </a:lnTo>
                  <a:lnTo>
                    <a:pt x="112" y="11"/>
                  </a:lnTo>
                  <a:lnTo>
                    <a:pt x="113" y="11"/>
                  </a:lnTo>
                  <a:lnTo>
                    <a:pt x="114" y="11"/>
                  </a:lnTo>
                  <a:lnTo>
                    <a:pt x="115" y="11"/>
                  </a:lnTo>
                  <a:lnTo>
                    <a:pt x="116" y="11"/>
                  </a:lnTo>
                  <a:lnTo>
                    <a:pt x="117" y="11"/>
                  </a:lnTo>
                  <a:lnTo>
                    <a:pt x="118" y="11"/>
                  </a:lnTo>
                  <a:lnTo>
                    <a:pt x="119" y="11"/>
                  </a:lnTo>
                  <a:lnTo>
                    <a:pt x="120" y="11"/>
                  </a:lnTo>
                  <a:lnTo>
                    <a:pt x="121" y="11"/>
                  </a:lnTo>
                  <a:lnTo>
                    <a:pt x="122" y="11"/>
                  </a:lnTo>
                  <a:lnTo>
                    <a:pt x="123" y="11"/>
                  </a:lnTo>
                  <a:lnTo>
                    <a:pt x="124" y="11"/>
                  </a:lnTo>
                  <a:lnTo>
                    <a:pt x="125" y="11"/>
                  </a:lnTo>
                  <a:lnTo>
                    <a:pt x="126" y="11"/>
                  </a:lnTo>
                  <a:lnTo>
                    <a:pt x="127" y="11"/>
                  </a:lnTo>
                  <a:lnTo>
                    <a:pt x="128" y="11"/>
                  </a:lnTo>
                  <a:lnTo>
                    <a:pt x="129" y="11"/>
                  </a:lnTo>
                  <a:lnTo>
                    <a:pt x="130" y="11"/>
                  </a:lnTo>
                  <a:lnTo>
                    <a:pt x="131" y="11"/>
                  </a:lnTo>
                  <a:lnTo>
                    <a:pt x="132" y="11"/>
                  </a:lnTo>
                  <a:lnTo>
                    <a:pt x="133" y="11"/>
                  </a:lnTo>
                  <a:lnTo>
                    <a:pt x="134" y="11"/>
                  </a:lnTo>
                  <a:lnTo>
                    <a:pt x="135" y="11"/>
                  </a:lnTo>
                  <a:lnTo>
                    <a:pt x="136" y="11"/>
                  </a:lnTo>
                  <a:lnTo>
                    <a:pt x="137" y="11"/>
                  </a:lnTo>
                  <a:lnTo>
                    <a:pt x="138" y="11"/>
                  </a:lnTo>
                  <a:lnTo>
                    <a:pt x="139" y="11"/>
                  </a:lnTo>
                  <a:lnTo>
                    <a:pt x="140" y="11"/>
                  </a:lnTo>
                  <a:lnTo>
                    <a:pt x="141" y="11"/>
                  </a:lnTo>
                  <a:lnTo>
                    <a:pt x="142" y="11"/>
                  </a:lnTo>
                  <a:lnTo>
                    <a:pt x="143" y="11"/>
                  </a:lnTo>
                  <a:lnTo>
                    <a:pt x="144" y="11"/>
                  </a:lnTo>
                  <a:lnTo>
                    <a:pt x="145" y="11"/>
                  </a:lnTo>
                  <a:lnTo>
                    <a:pt x="146" y="11"/>
                  </a:lnTo>
                  <a:lnTo>
                    <a:pt x="147" y="11"/>
                  </a:lnTo>
                  <a:lnTo>
                    <a:pt x="148" y="11"/>
                  </a:lnTo>
                  <a:lnTo>
                    <a:pt x="149" y="11"/>
                  </a:lnTo>
                  <a:lnTo>
                    <a:pt x="150" y="11"/>
                  </a:lnTo>
                  <a:lnTo>
                    <a:pt x="151" y="11"/>
                  </a:lnTo>
                  <a:lnTo>
                    <a:pt x="152" y="11"/>
                  </a:lnTo>
                  <a:lnTo>
                    <a:pt x="153" y="11"/>
                  </a:lnTo>
                  <a:lnTo>
                    <a:pt x="154" y="11"/>
                  </a:lnTo>
                  <a:lnTo>
                    <a:pt x="155" y="11"/>
                  </a:lnTo>
                  <a:lnTo>
                    <a:pt x="156" y="11"/>
                  </a:lnTo>
                  <a:lnTo>
                    <a:pt x="157" y="11"/>
                  </a:lnTo>
                  <a:lnTo>
                    <a:pt x="158" y="11"/>
                  </a:lnTo>
                  <a:lnTo>
                    <a:pt x="159" y="11"/>
                  </a:lnTo>
                  <a:lnTo>
                    <a:pt x="160" y="11"/>
                  </a:lnTo>
                  <a:lnTo>
                    <a:pt x="161" y="11"/>
                  </a:lnTo>
                  <a:lnTo>
                    <a:pt x="162" y="11"/>
                  </a:lnTo>
                  <a:lnTo>
                    <a:pt x="163" y="11"/>
                  </a:lnTo>
                  <a:lnTo>
                    <a:pt x="164" y="11"/>
                  </a:lnTo>
                  <a:lnTo>
                    <a:pt x="165" y="11"/>
                  </a:lnTo>
                  <a:lnTo>
                    <a:pt x="166" y="11"/>
                  </a:lnTo>
                  <a:lnTo>
                    <a:pt x="167" y="11"/>
                  </a:lnTo>
                  <a:lnTo>
                    <a:pt x="168" y="11"/>
                  </a:lnTo>
                  <a:lnTo>
                    <a:pt x="169" y="11"/>
                  </a:lnTo>
                  <a:lnTo>
                    <a:pt x="170" y="11"/>
                  </a:lnTo>
                  <a:lnTo>
                    <a:pt x="171" y="11"/>
                  </a:lnTo>
                  <a:lnTo>
                    <a:pt x="172" y="11"/>
                  </a:lnTo>
                  <a:lnTo>
                    <a:pt x="173" y="11"/>
                  </a:lnTo>
                  <a:lnTo>
                    <a:pt x="174" y="11"/>
                  </a:lnTo>
                  <a:lnTo>
                    <a:pt x="175" y="11"/>
                  </a:lnTo>
                  <a:lnTo>
                    <a:pt x="176" y="11"/>
                  </a:lnTo>
                  <a:lnTo>
                    <a:pt x="177" y="11"/>
                  </a:lnTo>
                  <a:lnTo>
                    <a:pt x="178" y="11"/>
                  </a:lnTo>
                  <a:lnTo>
                    <a:pt x="179" y="11"/>
                  </a:lnTo>
                  <a:lnTo>
                    <a:pt x="180" y="11"/>
                  </a:lnTo>
                  <a:lnTo>
                    <a:pt x="181" y="11"/>
                  </a:lnTo>
                  <a:lnTo>
                    <a:pt x="182" y="11"/>
                  </a:lnTo>
                  <a:lnTo>
                    <a:pt x="183" y="11"/>
                  </a:lnTo>
                  <a:lnTo>
                    <a:pt x="184" y="11"/>
                  </a:lnTo>
                  <a:lnTo>
                    <a:pt x="185" y="11"/>
                  </a:lnTo>
                  <a:lnTo>
                    <a:pt x="186" y="11"/>
                  </a:lnTo>
                  <a:lnTo>
                    <a:pt x="187" y="11"/>
                  </a:lnTo>
                  <a:lnTo>
                    <a:pt x="188" y="11"/>
                  </a:lnTo>
                  <a:lnTo>
                    <a:pt x="189" y="11"/>
                  </a:lnTo>
                  <a:lnTo>
                    <a:pt x="190" y="11"/>
                  </a:lnTo>
                  <a:lnTo>
                    <a:pt x="191" y="11"/>
                  </a:lnTo>
                  <a:lnTo>
                    <a:pt x="192" y="11"/>
                  </a:lnTo>
                  <a:lnTo>
                    <a:pt x="193" y="11"/>
                  </a:lnTo>
                  <a:lnTo>
                    <a:pt x="194" y="11"/>
                  </a:lnTo>
                  <a:lnTo>
                    <a:pt x="195" y="11"/>
                  </a:lnTo>
                  <a:lnTo>
                    <a:pt x="196" y="11"/>
                  </a:lnTo>
                  <a:lnTo>
                    <a:pt x="197" y="11"/>
                  </a:lnTo>
                  <a:lnTo>
                    <a:pt x="198" y="11"/>
                  </a:lnTo>
                  <a:lnTo>
                    <a:pt x="199" y="11"/>
                  </a:lnTo>
                  <a:lnTo>
                    <a:pt x="200" y="11"/>
                  </a:lnTo>
                  <a:lnTo>
                    <a:pt x="201" y="11"/>
                  </a:lnTo>
                  <a:lnTo>
                    <a:pt x="202" y="11"/>
                  </a:lnTo>
                  <a:lnTo>
                    <a:pt x="203" y="11"/>
                  </a:lnTo>
                  <a:lnTo>
                    <a:pt x="204" y="11"/>
                  </a:lnTo>
                  <a:lnTo>
                    <a:pt x="205" y="11"/>
                  </a:lnTo>
                  <a:lnTo>
                    <a:pt x="206" y="11"/>
                  </a:lnTo>
                  <a:lnTo>
                    <a:pt x="207" y="11"/>
                  </a:lnTo>
                  <a:lnTo>
                    <a:pt x="208" y="11"/>
                  </a:lnTo>
                  <a:lnTo>
                    <a:pt x="209" y="11"/>
                  </a:lnTo>
                  <a:lnTo>
                    <a:pt x="210" y="11"/>
                  </a:lnTo>
                  <a:lnTo>
                    <a:pt x="211" y="11"/>
                  </a:lnTo>
                  <a:lnTo>
                    <a:pt x="212" y="11"/>
                  </a:lnTo>
                  <a:lnTo>
                    <a:pt x="213" y="11"/>
                  </a:lnTo>
                  <a:lnTo>
                    <a:pt x="214" y="11"/>
                  </a:lnTo>
                  <a:lnTo>
                    <a:pt x="215" y="11"/>
                  </a:lnTo>
                  <a:lnTo>
                    <a:pt x="216" y="11"/>
                  </a:lnTo>
                  <a:lnTo>
                    <a:pt x="217" y="11"/>
                  </a:lnTo>
                  <a:lnTo>
                    <a:pt x="218" y="11"/>
                  </a:lnTo>
                  <a:lnTo>
                    <a:pt x="219" y="11"/>
                  </a:lnTo>
                  <a:lnTo>
                    <a:pt x="220" y="11"/>
                  </a:lnTo>
                  <a:lnTo>
                    <a:pt x="221" y="11"/>
                  </a:lnTo>
                  <a:lnTo>
                    <a:pt x="222" y="11"/>
                  </a:lnTo>
                  <a:lnTo>
                    <a:pt x="223" y="11"/>
                  </a:lnTo>
                  <a:lnTo>
                    <a:pt x="224" y="11"/>
                  </a:lnTo>
                  <a:lnTo>
                    <a:pt x="225" y="11"/>
                  </a:lnTo>
                  <a:lnTo>
                    <a:pt x="226" y="11"/>
                  </a:lnTo>
                  <a:lnTo>
                    <a:pt x="227" y="11"/>
                  </a:lnTo>
                  <a:lnTo>
                    <a:pt x="228" y="11"/>
                  </a:lnTo>
                  <a:lnTo>
                    <a:pt x="229" y="11"/>
                  </a:lnTo>
                  <a:lnTo>
                    <a:pt x="230" y="11"/>
                  </a:lnTo>
                  <a:lnTo>
                    <a:pt x="231" y="11"/>
                  </a:lnTo>
                  <a:lnTo>
                    <a:pt x="232" y="11"/>
                  </a:lnTo>
                  <a:lnTo>
                    <a:pt x="233" y="11"/>
                  </a:lnTo>
                  <a:lnTo>
                    <a:pt x="234" y="11"/>
                  </a:lnTo>
                  <a:lnTo>
                    <a:pt x="235" y="11"/>
                  </a:lnTo>
                  <a:lnTo>
                    <a:pt x="236" y="11"/>
                  </a:lnTo>
                  <a:lnTo>
                    <a:pt x="237" y="11"/>
                  </a:lnTo>
                  <a:lnTo>
                    <a:pt x="238" y="11"/>
                  </a:lnTo>
                  <a:lnTo>
                    <a:pt x="239" y="11"/>
                  </a:lnTo>
                  <a:lnTo>
                    <a:pt x="240" y="11"/>
                  </a:lnTo>
                  <a:lnTo>
                    <a:pt x="241" y="11"/>
                  </a:lnTo>
                  <a:lnTo>
                    <a:pt x="242" y="11"/>
                  </a:lnTo>
                  <a:lnTo>
                    <a:pt x="243" y="11"/>
                  </a:lnTo>
                  <a:lnTo>
                    <a:pt x="244" y="11"/>
                  </a:lnTo>
                  <a:lnTo>
                    <a:pt x="245" y="11"/>
                  </a:lnTo>
                  <a:lnTo>
                    <a:pt x="246" y="11"/>
                  </a:lnTo>
                  <a:lnTo>
                    <a:pt x="247" y="11"/>
                  </a:lnTo>
                  <a:lnTo>
                    <a:pt x="248" y="11"/>
                  </a:lnTo>
                  <a:lnTo>
                    <a:pt x="249" y="11"/>
                  </a:lnTo>
                  <a:lnTo>
                    <a:pt x="250" y="11"/>
                  </a:lnTo>
                  <a:lnTo>
                    <a:pt x="251" y="11"/>
                  </a:lnTo>
                  <a:lnTo>
                    <a:pt x="252" y="11"/>
                  </a:lnTo>
                  <a:lnTo>
                    <a:pt x="253" y="11"/>
                  </a:lnTo>
                  <a:lnTo>
                    <a:pt x="254" y="11"/>
                  </a:lnTo>
                  <a:lnTo>
                    <a:pt x="255" y="11"/>
                  </a:lnTo>
                  <a:lnTo>
                    <a:pt x="256" y="11"/>
                  </a:lnTo>
                  <a:lnTo>
                    <a:pt x="257" y="11"/>
                  </a:lnTo>
                  <a:lnTo>
                    <a:pt x="258" y="11"/>
                  </a:lnTo>
                  <a:lnTo>
                    <a:pt x="259" y="11"/>
                  </a:lnTo>
                  <a:lnTo>
                    <a:pt x="260" y="11"/>
                  </a:lnTo>
                  <a:lnTo>
                    <a:pt x="261" y="11"/>
                  </a:lnTo>
                  <a:lnTo>
                    <a:pt x="262" y="11"/>
                  </a:lnTo>
                  <a:lnTo>
                    <a:pt x="263" y="11"/>
                  </a:lnTo>
                  <a:lnTo>
                    <a:pt x="264" y="11"/>
                  </a:lnTo>
                  <a:lnTo>
                    <a:pt x="265" y="11"/>
                  </a:lnTo>
                  <a:lnTo>
                    <a:pt x="266" y="11"/>
                  </a:lnTo>
                  <a:lnTo>
                    <a:pt x="267" y="11"/>
                  </a:lnTo>
                  <a:lnTo>
                    <a:pt x="268" y="11"/>
                  </a:lnTo>
                  <a:lnTo>
                    <a:pt x="269" y="11"/>
                  </a:lnTo>
                  <a:lnTo>
                    <a:pt x="270" y="11"/>
                  </a:lnTo>
                  <a:lnTo>
                    <a:pt x="271" y="11"/>
                  </a:lnTo>
                  <a:lnTo>
                    <a:pt x="272" y="11"/>
                  </a:lnTo>
                  <a:lnTo>
                    <a:pt x="273" y="11"/>
                  </a:lnTo>
                  <a:lnTo>
                    <a:pt x="274" y="11"/>
                  </a:lnTo>
                  <a:lnTo>
                    <a:pt x="275" y="11"/>
                  </a:lnTo>
                  <a:lnTo>
                    <a:pt x="276" y="11"/>
                  </a:lnTo>
                  <a:lnTo>
                    <a:pt x="277" y="11"/>
                  </a:lnTo>
                  <a:lnTo>
                    <a:pt x="278" y="11"/>
                  </a:lnTo>
                  <a:lnTo>
                    <a:pt x="279" y="11"/>
                  </a:lnTo>
                  <a:lnTo>
                    <a:pt x="280" y="11"/>
                  </a:lnTo>
                  <a:lnTo>
                    <a:pt x="281" y="11"/>
                  </a:lnTo>
                  <a:lnTo>
                    <a:pt x="282" y="11"/>
                  </a:lnTo>
                  <a:lnTo>
                    <a:pt x="283" y="11"/>
                  </a:lnTo>
                  <a:lnTo>
                    <a:pt x="284" y="11"/>
                  </a:lnTo>
                  <a:lnTo>
                    <a:pt x="285" y="11"/>
                  </a:lnTo>
                  <a:lnTo>
                    <a:pt x="286" y="11"/>
                  </a:lnTo>
                  <a:lnTo>
                    <a:pt x="287" y="11"/>
                  </a:lnTo>
                  <a:lnTo>
                    <a:pt x="288" y="11"/>
                  </a:lnTo>
                  <a:lnTo>
                    <a:pt x="289" y="11"/>
                  </a:lnTo>
                  <a:lnTo>
                    <a:pt x="290" y="11"/>
                  </a:lnTo>
                  <a:lnTo>
                    <a:pt x="291" y="11"/>
                  </a:lnTo>
                  <a:lnTo>
                    <a:pt x="292" y="11"/>
                  </a:lnTo>
                  <a:lnTo>
                    <a:pt x="293" y="11"/>
                  </a:lnTo>
                  <a:lnTo>
                    <a:pt x="294" y="11"/>
                  </a:lnTo>
                  <a:lnTo>
                    <a:pt x="295" y="11"/>
                  </a:lnTo>
                  <a:lnTo>
                    <a:pt x="296" y="11"/>
                  </a:lnTo>
                  <a:lnTo>
                    <a:pt x="297" y="11"/>
                  </a:lnTo>
                  <a:lnTo>
                    <a:pt x="298" y="11"/>
                  </a:lnTo>
                  <a:lnTo>
                    <a:pt x="299" y="11"/>
                  </a:lnTo>
                  <a:lnTo>
                    <a:pt x="300" y="11"/>
                  </a:lnTo>
                  <a:lnTo>
                    <a:pt x="301" y="11"/>
                  </a:lnTo>
                  <a:lnTo>
                    <a:pt x="302" y="11"/>
                  </a:lnTo>
                  <a:lnTo>
                    <a:pt x="303" y="11"/>
                  </a:lnTo>
                  <a:lnTo>
                    <a:pt x="304" y="11"/>
                  </a:lnTo>
                  <a:lnTo>
                    <a:pt x="305" y="11"/>
                  </a:lnTo>
                  <a:lnTo>
                    <a:pt x="306" y="11"/>
                  </a:lnTo>
                  <a:lnTo>
                    <a:pt x="307" y="11"/>
                  </a:lnTo>
                  <a:lnTo>
                    <a:pt x="308" y="11"/>
                  </a:lnTo>
                  <a:lnTo>
                    <a:pt x="309" y="11"/>
                  </a:lnTo>
                  <a:lnTo>
                    <a:pt x="310" y="11"/>
                  </a:lnTo>
                  <a:lnTo>
                    <a:pt x="311" y="11"/>
                  </a:lnTo>
                  <a:lnTo>
                    <a:pt x="312" y="11"/>
                  </a:lnTo>
                  <a:lnTo>
                    <a:pt x="313" y="11"/>
                  </a:lnTo>
                  <a:lnTo>
                    <a:pt x="314" y="11"/>
                  </a:lnTo>
                  <a:lnTo>
                    <a:pt x="315" y="11"/>
                  </a:lnTo>
                  <a:lnTo>
                    <a:pt x="316" y="11"/>
                  </a:lnTo>
                  <a:lnTo>
                    <a:pt x="317" y="11"/>
                  </a:lnTo>
                  <a:lnTo>
                    <a:pt x="318" y="11"/>
                  </a:lnTo>
                  <a:lnTo>
                    <a:pt x="319" y="11"/>
                  </a:lnTo>
                  <a:lnTo>
                    <a:pt x="320" y="11"/>
                  </a:lnTo>
                  <a:lnTo>
                    <a:pt x="321" y="11"/>
                  </a:lnTo>
                  <a:lnTo>
                    <a:pt x="322" y="11"/>
                  </a:lnTo>
                  <a:lnTo>
                    <a:pt x="323" y="11"/>
                  </a:lnTo>
                  <a:lnTo>
                    <a:pt x="324" y="11"/>
                  </a:lnTo>
                  <a:lnTo>
                    <a:pt x="325" y="11"/>
                  </a:lnTo>
                  <a:lnTo>
                    <a:pt x="326" y="11"/>
                  </a:lnTo>
                  <a:lnTo>
                    <a:pt x="327" y="11"/>
                  </a:lnTo>
                  <a:lnTo>
                    <a:pt x="328" y="11"/>
                  </a:lnTo>
                  <a:lnTo>
                    <a:pt x="329" y="11"/>
                  </a:lnTo>
                  <a:lnTo>
                    <a:pt x="330" y="11"/>
                  </a:lnTo>
                  <a:lnTo>
                    <a:pt x="331" y="11"/>
                  </a:lnTo>
                  <a:lnTo>
                    <a:pt x="332" y="11"/>
                  </a:lnTo>
                  <a:lnTo>
                    <a:pt x="333" y="11"/>
                  </a:lnTo>
                  <a:lnTo>
                    <a:pt x="334" y="11"/>
                  </a:lnTo>
                  <a:lnTo>
                    <a:pt x="335" y="11"/>
                  </a:lnTo>
                  <a:lnTo>
                    <a:pt x="336" y="11"/>
                  </a:lnTo>
                  <a:lnTo>
                    <a:pt x="337" y="11"/>
                  </a:lnTo>
                  <a:lnTo>
                    <a:pt x="338" y="11"/>
                  </a:lnTo>
                  <a:lnTo>
                    <a:pt x="339" y="11"/>
                  </a:lnTo>
                  <a:lnTo>
                    <a:pt x="340" y="11"/>
                  </a:lnTo>
                  <a:lnTo>
                    <a:pt x="341" y="11"/>
                  </a:lnTo>
                  <a:lnTo>
                    <a:pt x="342" y="11"/>
                  </a:lnTo>
                  <a:lnTo>
                    <a:pt x="343" y="11"/>
                  </a:lnTo>
                  <a:lnTo>
                    <a:pt x="344" y="11"/>
                  </a:lnTo>
                  <a:lnTo>
                    <a:pt x="345" y="11"/>
                  </a:lnTo>
                  <a:lnTo>
                    <a:pt x="346" y="11"/>
                  </a:lnTo>
                  <a:lnTo>
                    <a:pt x="347" y="11"/>
                  </a:lnTo>
                  <a:lnTo>
                    <a:pt x="348" y="11"/>
                  </a:lnTo>
                  <a:lnTo>
                    <a:pt x="349" y="11"/>
                  </a:lnTo>
                  <a:lnTo>
                    <a:pt x="350" y="11"/>
                  </a:lnTo>
                  <a:lnTo>
                    <a:pt x="351" y="11"/>
                  </a:lnTo>
                  <a:lnTo>
                    <a:pt x="352" y="11"/>
                  </a:lnTo>
                  <a:lnTo>
                    <a:pt x="353" y="11"/>
                  </a:lnTo>
                  <a:lnTo>
                    <a:pt x="354" y="11"/>
                  </a:lnTo>
                  <a:lnTo>
                    <a:pt x="355" y="11"/>
                  </a:lnTo>
                  <a:lnTo>
                    <a:pt x="356" y="11"/>
                  </a:lnTo>
                  <a:lnTo>
                    <a:pt x="357" y="11"/>
                  </a:lnTo>
                  <a:lnTo>
                    <a:pt x="358" y="11"/>
                  </a:lnTo>
                  <a:lnTo>
                    <a:pt x="359" y="11"/>
                  </a:lnTo>
                  <a:lnTo>
                    <a:pt x="360" y="11"/>
                  </a:lnTo>
                  <a:lnTo>
                    <a:pt x="361" y="11"/>
                  </a:lnTo>
                  <a:lnTo>
                    <a:pt x="362" y="11"/>
                  </a:lnTo>
                  <a:lnTo>
                    <a:pt x="363" y="11"/>
                  </a:lnTo>
                  <a:lnTo>
                    <a:pt x="364" y="11"/>
                  </a:lnTo>
                  <a:lnTo>
                    <a:pt x="365" y="11"/>
                  </a:lnTo>
                  <a:lnTo>
                    <a:pt x="366" y="11"/>
                  </a:lnTo>
                  <a:lnTo>
                    <a:pt x="367" y="11"/>
                  </a:lnTo>
                  <a:lnTo>
                    <a:pt x="368" y="11"/>
                  </a:lnTo>
                  <a:lnTo>
                    <a:pt x="369" y="11"/>
                  </a:lnTo>
                  <a:lnTo>
                    <a:pt x="370" y="11"/>
                  </a:lnTo>
                  <a:lnTo>
                    <a:pt x="371" y="11"/>
                  </a:lnTo>
                  <a:lnTo>
                    <a:pt x="372" y="11"/>
                  </a:lnTo>
                  <a:lnTo>
                    <a:pt x="373" y="11"/>
                  </a:lnTo>
                  <a:lnTo>
                    <a:pt x="374" y="11"/>
                  </a:lnTo>
                  <a:lnTo>
                    <a:pt x="375" y="11"/>
                  </a:lnTo>
                  <a:lnTo>
                    <a:pt x="376" y="11"/>
                  </a:lnTo>
                  <a:lnTo>
                    <a:pt x="377" y="11"/>
                  </a:lnTo>
                  <a:lnTo>
                    <a:pt x="378" y="11"/>
                  </a:lnTo>
                  <a:lnTo>
                    <a:pt x="379" y="11"/>
                  </a:lnTo>
                  <a:lnTo>
                    <a:pt x="380" y="11"/>
                  </a:lnTo>
                  <a:lnTo>
                    <a:pt x="381" y="11"/>
                  </a:lnTo>
                  <a:lnTo>
                    <a:pt x="382" y="11"/>
                  </a:lnTo>
                  <a:lnTo>
                    <a:pt x="383" y="11"/>
                  </a:lnTo>
                  <a:lnTo>
                    <a:pt x="384" y="11"/>
                  </a:lnTo>
                  <a:lnTo>
                    <a:pt x="385" y="11"/>
                  </a:lnTo>
                  <a:lnTo>
                    <a:pt x="386" y="11"/>
                  </a:lnTo>
                  <a:lnTo>
                    <a:pt x="387" y="11"/>
                  </a:lnTo>
                  <a:lnTo>
                    <a:pt x="388" y="11"/>
                  </a:lnTo>
                  <a:lnTo>
                    <a:pt x="389" y="11"/>
                  </a:lnTo>
                  <a:lnTo>
                    <a:pt x="390" y="11"/>
                  </a:lnTo>
                  <a:lnTo>
                    <a:pt x="391" y="11"/>
                  </a:lnTo>
                  <a:lnTo>
                    <a:pt x="392" y="11"/>
                  </a:lnTo>
                  <a:lnTo>
                    <a:pt x="393" y="11"/>
                  </a:lnTo>
                  <a:lnTo>
                    <a:pt x="394" y="11"/>
                  </a:lnTo>
                  <a:lnTo>
                    <a:pt x="395" y="11"/>
                  </a:lnTo>
                  <a:lnTo>
                    <a:pt x="396" y="11"/>
                  </a:lnTo>
                  <a:lnTo>
                    <a:pt x="397" y="11"/>
                  </a:lnTo>
                  <a:lnTo>
                    <a:pt x="398" y="11"/>
                  </a:lnTo>
                  <a:lnTo>
                    <a:pt x="399" y="11"/>
                  </a:lnTo>
                  <a:lnTo>
                    <a:pt x="400" y="11"/>
                  </a:lnTo>
                  <a:lnTo>
                    <a:pt x="401" y="11"/>
                  </a:lnTo>
                  <a:lnTo>
                    <a:pt x="402" y="11"/>
                  </a:lnTo>
                  <a:lnTo>
                    <a:pt x="403" y="11"/>
                  </a:lnTo>
                  <a:lnTo>
                    <a:pt x="404" y="11"/>
                  </a:lnTo>
                  <a:lnTo>
                    <a:pt x="405" y="11"/>
                  </a:lnTo>
                  <a:lnTo>
                    <a:pt x="406" y="11"/>
                  </a:lnTo>
                  <a:lnTo>
                    <a:pt x="407" y="11"/>
                  </a:lnTo>
                  <a:lnTo>
                    <a:pt x="408" y="11"/>
                  </a:lnTo>
                  <a:lnTo>
                    <a:pt x="409" y="11"/>
                  </a:lnTo>
                  <a:lnTo>
                    <a:pt x="410" y="11"/>
                  </a:lnTo>
                  <a:lnTo>
                    <a:pt x="411" y="11"/>
                  </a:lnTo>
                  <a:lnTo>
                    <a:pt x="412" y="11"/>
                  </a:lnTo>
                  <a:lnTo>
                    <a:pt x="413" y="11"/>
                  </a:lnTo>
                  <a:lnTo>
                    <a:pt x="414" y="11"/>
                  </a:lnTo>
                  <a:lnTo>
                    <a:pt x="415" y="11"/>
                  </a:lnTo>
                  <a:lnTo>
                    <a:pt x="416" y="11"/>
                  </a:lnTo>
                  <a:lnTo>
                    <a:pt x="417" y="11"/>
                  </a:lnTo>
                  <a:lnTo>
                    <a:pt x="418" y="11"/>
                  </a:lnTo>
                  <a:lnTo>
                    <a:pt x="419" y="11"/>
                  </a:lnTo>
                  <a:lnTo>
                    <a:pt x="420" y="11"/>
                  </a:lnTo>
                  <a:lnTo>
                    <a:pt x="421" y="11"/>
                  </a:lnTo>
                  <a:lnTo>
                    <a:pt x="422" y="11"/>
                  </a:lnTo>
                  <a:lnTo>
                    <a:pt x="423" y="11"/>
                  </a:lnTo>
                  <a:lnTo>
                    <a:pt x="424" y="11"/>
                  </a:lnTo>
                  <a:lnTo>
                    <a:pt x="425" y="11"/>
                  </a:lnTo>
                  <a:lnTo>
                    <a:pt x="426" y="11"/>
                  </a:lnTo>
                  <a:lnTo>
                    <a:pt x="427" y="11"/>
                  </a:lnTo>
                  <a:lnTo>
                    <a:pt x="428" y="11"/>
                  </a:lnTo>
                  <a:lnTo>
                    <a:pt x="429" y="11"/>
                  </a:lnTo>
                  <a:lnTo>
                    <a:pt x="430" y="11"/>
                  </a:lnTo>
                  <a:lnTo>
                    <a:pt x="431" y="11"/>
                  </a:lnTo>
                  <a:lnTo>
                    <a:pt x="432" y="11"/>
                  </a:lnTo>
                  <a:lnTo>
                    <a:pt x="433" y="11"/>
                  </a:lnTo>
                  <a:lnTo>
                    <a:pt x="434" y="11"/>
                  </a:lnTo>
                  <a:lnTo>
                    <a:pt x="435" y="11"/>
                  </a:lnTo>
                  <a:lnTo>
                    <a:pt x="436" y="11"/>
                  </a:lnTo>
                  <a:lnTo>
                    <a:pt x="437" y="11"/>
                  </a:lnTo>
                  <a:lnTo>
                    <a:pt x="438" y="11"/>
                  </a:lnTo>
                  <a:lnTo>
                    <a:pt x="439" y="11"/>
                  </a:lnTo>
                  <a:lnTo>
                    <a:pt x="440" y="11"/>
                  </a:lnTo>
                  <a:lnTo>
                    <a:pt x="441" y="11"/>
                  </a:lnTo>
                  <a:lnTo>
                    <a:pt x="442" y="11"/>
                  </a:lnTo>
                  <a:lnTo>
                    <a:pt x="443" y="11"/>
                  </a:lnTo>
                  <a:lnTo>
                    <a:pt x="444" y="11"/>
                  </a:lnTo>
                  <a:lnTo>
                    <a:pt x="445" y="11"/>
                  </a:lnTo>
                  <a:lnTo>
                    <a:pt x="446" y="11"/>
                  </a:lnTo>
                  <a:lnTo>
                    <a:pt x="447" y="11"/>
                  </a:lnTo>
                  <a:lnTo>
                    <a:pt x="448" y="11"/>
                  </a:lnTo>
                  <a:lnTo>
                    <a:pt x="449" y="11"/>
                  </a:lnTo>
                  <a:lnTo>
                    <a:pt x="450" y="11"/>
                  </a:lnTo>
                  <a:lnTo>
                    <a:pt x="451" y="11"/>
                  </a:lnTo>
                  <a:lnTo>
                    <a:pt x="452" y="11"/>
                  </a:lnTo>
                  <a:lnTo>
                    <a:pt x="453" y="11"/>
                  </a:lnTo>
                  <a:lnTo>
                    <a:pt x="454" y="11"/>
                  </a:lnTo>
                  <a:lnTo>
                    <a:pt x="455" y="11"/>
                  </a:lnTo>
                  <a:lnTo>
                    <a:pt x="456" y="11"/>
                  </a:lnTo>
                  <a:lnTo>
                    <a:pt x="457" y="11"/>
                  </a:lnTo>
                  <a:lnTo>
                    <a:pt x="458" y="11"/>
                  </a:lnTo>
                  <a:lnTo>
                    <a:pt x="459" y="11"/>
                  </a:lnTo>
                  <a:lnTo>
                    <a:pt x="460" y="11"/>
                  </a:lnTo>
                  <a:lnTo>
                    <a:pt x="461" y="11"/>
                  </a:lnTo>
                  <a:lnTo>
                    <a:pt x="462" y="11"/>
                  </a:lnTo>
                  <a:lnTo>
                    <a:pt x="463" y="11"/>
                  </a:lnTo>
                  <a:lnTo>
                    <a:pt x="464" y="11"/>
                  </a:lnTo>
                  <a:lnTo>
                    <a:pt x="465" y="11"/>
                  </a:lnTo>
                  <a:lnTo>
                    <a:pt x="466" y="11"/>
                  </a:lnTo>
                  <a:lnTo>
                    <a:pt x="467" y="11"/>
                  </a:lnTo>
                  <a:lnTo>
                    <a:pt x="468" y="11"/>
                  </a:lnTo>
                  <a:lnTo>
                    <a:pt x="469" y="11"/>
                  </a:lnTo>
                  <a:lnTo>
                    <a:pt x="470" y="11"/>
                  </a:lnTo>
                  <a:lnTo>
                    <a:pt x="471" y="11"/>
                  </a:lnTo>
                  <a:lnTo>
                    <a:pt x="472" y="11"/>
                  </a:lnTo>
                  <a:lnTo>
                    <a:pt x="473" y="11"/>
                  </a:lnTo>
                  <a:lnTo>
                    <a:pt x="474" y="11"/>
                  </a:lnTo>
                  <a:lnTo>
                    <a:pt x="475" y="11"/>
                  </a:lnTo>
                  <a:lnTo>
                    <a:pt x="476" y="11"/>
                  </a:lnTo>
                  <a:lnTo>
                    <a:pt x="477" y="11"/>
                  </a:lnTo>
                  <a:lnTo>
                    <a:pt x="478" y="11"/>
                  </a:lnTo>
                  <a:lnTo>
                    <a:pt x="479" y="11"/>
                  </a:lnTo>
                  <a:lnTo>
                    <a:pt x="480" y="11"/>
                  </a:lnTo>
                  <a:lnTo>
                    <a:pt x="481" y="11"/>
                  </a:lnTo>
                  <a:lnTo>
                    <a:pt x="482" y="11"/>
                  </a:lnTo>
                  <a:lnTo>
                    <a:pt x="483" y="11"/>
                  </a:lnTo>
                  <a:lnTo>
                    <a:pt x="484" y="11"/>
                  </a:lnTo>
                  <a:lnTo>
                    <a:pt x="485" y="11"/>
                  </a:lnTo>
                  <a:lnTo>
                    <a:pt x="486" y="11"/>
                  </a:lnTo>
                  <a:lnTo>
                    <a:pt x="487" y="11"/>
                  </a:lnTo>
                  <a:lnTo>
                    <a:pt x="488" y="11"/>
                  </a:lnTo>
                  <a:lnTo>
                    <a:pt x="489" y="11"/>
                  </a:lnTo>
                  <a:lnTo>
                    <a:pt x="490" y="11"/>
                  </a:lnTo>
                  <a:lnTo>
                    <a:pt x="491" y="11"/>
                  </a:lnTo>
                  <a:lnTo>
                    <a:pt x="492" y="11"/>
                  </a:lnTo>
                  <a:lnTo>
                    <a:pt x="493" y="11"/>
                  </a:lnTo>
                  <a:lnTo>
                    <a:pt x="494" y="11"/>
                  </a:lnTo>
                  <a:lnTo>
                    <a:pt x="495" y="11"/>
                  </a:lnTo>
                  <a:lnTo>
                    <a:pt x="496" y="11"/>
                  </a:lnTo>
                  <a:lnTo>
                    <a:pt x="497" y="11"/>
                  </a:lnTo>
                  <a:lnTo>
                    <a:pt x="498" y="11"/>
                  </a:lnTo>
                  <a:lnTo>
                    <a:pt x="499" y="11"/>
                  </a:lnTo>
                  <a:lnTo>
                    <a:pt x="500" y="11"/>
                  </a:lnTo>
                  <a:lnTo>
                    <a:pt x="501" y="11"/>
                  </a:lnTo>
                  <a:lnTo>
                    <a:pt x="502" y="11"/>
                  </a:lnTo>
                  <a:lnTo>
                    <a:pt x="503" y="11"/>
                  </a:lnTo>
                  <a:lnTo>
                    <a:pt x="504" y="11"/>
                  </a:lnTo>
                  <a:lnTo>
                    <a:pt x="505" y="11"/>
                  </a:lnTo>
                  <a:lnTo>
                    <a:pt x="506" y="11"/>
                  </a:lnTo>
                  <a:lnTo>
                    <a:pt x="507" y="11"/>
                  </a:lnTo>
                  <a:lnTo>
                    <a:pt x="508" y="11"/>
                  </a:lnTo>
                  <a:lnTo>
                    <a:pt x="509" y="11"/>
                  </a:lnTo>
                  <a:lnTo>
                    <a:pt x="510" y="11"/>
                  </a:lnTo>
                  <a:lnTo>
                    <a:pt x="511" y="11"/>
                  </a:lnTo>
                  <a:lnTo>
                    <a:pt x="512" y="11"/>
                  </a:lnTo>
                  <a:lnTo>
                    <a:pt x="513" y="11"/>
                  </a:lnTo>
                  <a:lnTo>
                    <a:pt x="514" y="11"/>
                  </a:lnTo>
                  <a:lnTo>
                    <a:pt x="515" y="11"/>
                  </a:lnTo>
                  <a:lnTo>
                    <a:pt x="516" y="11"/>
                  </a:lnTo>
                  <a:lnTo>
                    <a:pt x="517" y="11"/>
                  </a:lnTo>
                  <a:lnTo>
                    <a:pt x="518" y="11"/>
                  </a:lnTo>
                  <a:lnTo>
                    <a:pt x="519" y="11"/>
                  </a:lnTo>
                  <a:lnTo>
                    <a:pt x="520" y="11"/>
                  </a:lnTo>
                  <a:lnTo>
                    <a:pt x="521" y="11"/>
                  </a:lnTo>
                  <a:lnTo>
                    <a:pt x="522" y="11"/>
                  </a:lnTo>
                  <a:lnTo>
                    <a:pt x="523" y="11"/>
                  </a:lnTo>
                  <a:lnTo>
                    <a:pt x="524" y="11"/>
                  </a:lnTo>
                  <a:lnTo>
                    <a:pt x="525" y="11"/>
                  </a:lnTo>
                  <a:lnTo>
                    <a:pt x="526" y="11"/>
                  </a:lnTo>
                  <a:lnTo>
                    <a:pt x="527" y="11"/>
                  </a:lnTo>
                  <a:lnTo>
                    <a:pt x="528" y="11"/>
                  </a:lnTo>
                  <a:lnTo>
                    <a:pt x="529" y="11"/>
                  </a:lnTo>
                  <a:lnTo>
                    <a:pt x="530" y="11"/>
                  </a:lnTo>
                  <a:lnTo>
                    <a:pt x="531" y="11"/>
                  </a:lnTo>
                  <a:lnTo>
                    <a:pt x="532" y="11"/>
                  </a:lnTo>
                  <a:lnTo>
                    <a:pt x="533" y="11"/>
                  </a:lnTo>
                  <a:lnTo>
                    <a:pt x="534" y="11"/>
                  </a:lnTo>
                  <a:lnTo>
                    <a:pt x="535" y="11"/>
                  </a:lnTo>
                  <a:lnTo>
                    <a:pt x="536" y="11"/>
                  </a:lnTo>
                  <a:lnTo>
                    <a:pt x="537" y="11"/>
                  </a:lnTo>
                  <a:lnTo>
                    <a:pt x="538" y="11"/>
                  </a:lnTo>
                  <a:lnTo>
                    <a:pt x="539" y="11"/>
                  </a:lnTo>
                  <a:lnTo>
                    <a:pt x="540" y="11"/>
                  </a:lnTo>
                  <a:lnTo>
                    <a:pt x="541" y="11"/>
                  </a:lnTo>
                  <a:lnTo>
                    <a:pt x="542" y="11"/>
                  </a:lnTo>
                  <a:lnTo>
                    <a:pt x="543" y="11"/>
                  </a:lnTo>
                  <a:lnTo>
                    <a:pt x="544" y="11"/>
                  </a:lnTo>
                  <a:lnTo>
                    <a:pt x="545" y="11"/>
                  </a:lnTo>
                  <a:lnTo>
                    <a:pt x="546" y="11"/>
                  </a:lnTo>
                  <a:lnTo>
                    <a:pt x="547" y="11"/>
                  </a:lnTo>
                  <a:lnTo>
                    <a:pt x="548" y="11"/>
                  </a:lnTo>
                  <a:lnTo>
                    <a:pt x="549" y="11"/>
                  </a:lnTo>
                  <a:lnTo>
                    <a:pt x="550" y="11"/>
                  </a:lnTo>
                  <a:lnTo>
                    <a:pt x="551" y="11"/>
                  </a:lnTo>
                  <a:lnTo>
                    <a:pt x="552" y="11"/>
                  </a:lnTo>
                  <a:lnTo>
                    <a:pt x="553" y="11"/>
                  </a:lnTo>
                  <a:lnTo>
                    <a:pt x="554" y="11"/>
                  </a:lnTo>
                  <a:lnTo>
                    <a:pt x="555" y="11"/>
                  </a:lnTo>
                  <a:lnTo>
                    <a:pt x="556" y="11"/>
                  </a:lnTo>
                  <a:lnTo>
                    <a:pt x="557" y="11"/>
                  </a:lnTo>
                  <a:lnTo>
                    <a:pt x="558" y="11"/>
                  </a:lnTo>
                  <a:lnTo>
                    <a:pt x="559" y="11"/>
                  </a:lnTo>
                  <a:lnTo>
                    <a:pt x="560" y="11"/>
                  </a:lnTo>
                  <a:lnTo>
                    <a:pt x="561" y="11"/>
                  </a:lnTo>
                  <a:lnTo>
                    <a:pt x="562" y="11"/>
                  </a:lnTo>
                  <a:lnTo>
                    <a:pt x="563" y="11"/>
                  </a:lnTo>
                  <a:lnTo>
                    <a:pt x="564" y="11"/>
                  </a:lnTo>
                  <a:lnTo>
                    <a:pt x="565" y="11"/>
                  </a:lnTo>
                  <a:lnTo>
                    <a:pt x="566" y="11"/>
                  </a:lnTo>
                  <a:lnTo>
                    <a:pt x="567" y="11"/>
                  </a:lnTo>
                  <a:lnTo>
                    <a:pt x="568" y="11"/>
                  </a:lnTo>
                  <a:lnTo>
                    <a:pt x="569" y="11"/>
                  </a:lnTo>
                  <a:lnTo>
                    <a:pt x="570" y="11"/>
                  </a:lnTo>
                  <a:lnTo>
                    <a:pt x="571" y="11"/>
                  </a:lnTo>
                  <a:lnTo>
                    <a:pt x="572" y="11"/>
                  </a:lnTo>
                  <a:lnTo>
                    <a:pt x="573" y="11"/>
                  </a:lnTo>
                  <a:lnTo>
                    <a:pt x="574" y="11"/>
                  </a:lnTo>
                  <a:lnTo>
                    <a:pt x="575" y="11"/>
                  </a:lnTo>
                  <a:lnTo>
                    <a:pt x="576" y="11"/>
                  </a:lnTo>
                  <a:lnTo>
                    <a:pt x="577" y="11"/>
                  </a:lnTo>
                  <a:lnTo>
                    <a:pt x="578" y="11"/>
                  </a:lnTo>
                  <a:lnTo>
                    <a:pt x="579" y="11"/>
                  </a:lnTo>
                  <a:lnTo>
                    <a:pt x="580" y="11"/>
                  </a:lnTo>
                  <a:lnTo>
                    <a:pt x="581" y="11"/>
                  </a:lnTo>
                  <a:lnTo>
                    <a:pt x="582" y="11"/>
                  </a:lnTo>
                  <a:lnTo>
                    <a:pt x="583" y="11"/>
                  </a:lnTo>
                  <a:lnTo>
                    <a:pt x="584" y="11"/>
                  </a:lnTo>
                  <a:lnTo>
                    <a:pt x="585" y="11"/>
                  </a:lnTo>
                  <a:lnTo>
                    <a:pt x="586" y="11"/>
                  </a:lnTo>
                  <a:lnTo>
                    <a:pt x="587" y="11"/>
                  </a:lnTo>
                  <a:lnTo>
                    <a:pt x="588" y="11"/>
                  </a:lnTo>
                  <a:lnTo>
                    <a:pt x="589" y="11"/>
                  </a:lnTo>
                  <a:lnTo>
                    <a:pt x="590" y="11"/>
                  </a:lnTo>
                  <a:lnTo>
                    <a:pt x="591" y="11"/>
                  </a:lnTo>
                  <a:lnTo>
                    <a:pt x="592" y="11"/>
                  </a:lnTo>
                  <a:lnTo>
                    <a:pt x="593" y="11"/>
                  </a:lnTo>
                  <a:lnTo>
                    <a:pt x="594" y="11"/>
                  </a:lnTo>
                  <a:lnTo>
                    <a:pt x="595" y="11"/>
                  </a:lnTo>
                  <a:lnTo>
                    <a:pt x="596" y="11"/>
                  </a:lnTo>
                  <a:lnTo>
                    <a:pt x="597" y="11"/>
                  </a:lnTo>
                  <a:lnTo>
                    <a:pt x="598" y="11"/>
                  </a:lnTo>
                  <a:lnTo>
                    <a:pt x="599" y="11"/>
                  </a:lnTo>
                  <a:lnTo>
                    <a:pt x="600" y="11"/>
                  </a:lnTo>
                  <a:lnTo>
                    <a:pt x="601" y="11"/>
                  </a:lnTo>
                  <a:lnTo>
                    <a:pt x="602" y="11"/>
                  </a:lnTo>
                  <a:lnTo>
                    <a:pt x="603" y="11"/>
                  </a:lnTo>
                  <a:lnTo>
                    <a:pt x="604" y="11"/>
                  </a:lnTo>
                  <a:lnTo>
                    <a:pt x="605" y="11"/>
                  </a:lnTo>
                  <a:lnTo>
                    <a:pt x="606" y="11"/>
                  </a:lnTo>
                  <a:lnTo>
                    <a:pt x="607" y="11"/>
                  </a:lnTo>
                  <a:lnTo>
                    <a:pt x="608" y="11"/>
                  </a:lnTo>
                  <a:lnTo>
                    <a:pt x="609" y="11"/>
                  </a:lnTo>
                  <a:lnTo>
                    <a:pt x="610" y="11"/>
                  </a:lnTo>
                  <a:lnTo>
                    <a:pt x="611" y="11"/>
                  </a:lnTo>
                  <a:lnTo>
                    <a:pt x="612" y="11"/>
                  </a:lnTo>
                  <a:lnTo>
                    <a:pt x="613" y="11"/>
                  </a:lnTo>
                  <a:lnTo>
                    <a:pt x="614" y="11"/>
                  </a:lnTo>
                  <a:lnTo>
                    <a:pt x="615" y="11"/>
                  </a:lnTo>
                  <a:lnTo>
                    <a:pt x="616" y="11"/>
                  </a:lnTo>
                  <a:lnTo>
                    <a:pt x="616" y="10"/>
                  </a:lnTo>
                  <a:lnTo>
                    <a:pt x="617" y="10"/>
                  </a:lnTo>
                  <a:lnTo>
                    <a:pt x="618" y="9"/>
                  </a:lnTo>
                  <a:lnTo>
                    <a:pt x="619" y="9"/>
                  </a:lnTo>
                  <a:lnTo>
                    <a:pt x="619" y="8"/>
                  </a:lnTo>
                  <a:lnTo>
                    <a:pt x="620" y="7"/>
                  </a:lnTo>
                  <a:lnTo>
                    <a:pt x="621" y="5"/>
                  </a:lnTo>
                  <a:lnTo>
                    <a:pt x="622" y="4"/>
                  </a:lnTo>
                  <a:lnTo>
                    <a:pt x="622" y="2"/>
                  </a:lnTo>
                  <a:lnTo>
                    <a:pt x="623" y="3"/>
                  </a:lnTo>
                  <a:lnTo>
                    <a:pt x="623" y="2"/>
                  </a:lnTo>
                  <a:lnTo>
                    <a:pt x="624" y="1"/>
                  </a:lnTo>
                  <a:lnTo>
                    <a:pt x="624" y="0"/>
                  </a:lnTo>
                  <a:lnTo>
                    <a:pt x="625" y="0"/>
                  </a:lnTo>
                  <a:lnTo>
                    <a:pt x="625" y="1"/>
                  </a:lnTo>
                  <a:lnTo>
                    <a:pt x="626" y="0"/>
                  </a:lnTo>
                  <a:lnTo>
                    <a:pt x="626" y="1"/>
                  </a:lnTo>
                  <a:lnTo>
                    <a:pt x="627" y="0"/>
                  </a:lnTo>
                  <a:lnTo>
                    <a:pt x="627" y="1"/>
                  </a:lnTo>
                  <a:lnTo>
                    <a:pt x="628" y="2"/>
                  </a:lnTo>
                  <a:lnTo>
                    <a:pt x="628" y="3"/>
                  </a:lnTo>
                  <a:lnTo>
                    <a:pt x="629" y="4"/>
                  </a:lnTo>
                  <a:lnTo>
                    <a:pt x="630" y="5"/>
                  </a:lnTo>
                  <a:lnTo>
                    <a:pt x="630" y="7"/>
                  </a:lnTo>
                  <a:lnTo>
                    <a:pt x="631" y="7"/>
                  </a:lnTo>
                  <a:lnTo>
                    <a:pt x="631" y="8"/>
                  </a:lnTo>
                  <a:lnTo>
                    <a:pt x="632" y="9"/>
                  </a:lnTo>
                  <a:lnTo>
                    <a:pt x="633" y="9"/>
                  </a:lnTo>
                  <a:lnTo>
                    <a:pt x="633" y="10"/>
                  </a:lnTo>
                  <a:lnTo>
                    <a:pt x="634" y="10"/>
                  </a:lnTo>
                  <a:lnTo>
                    <a:pt x="635" y="10"/>
                  </a:lnTo>
                  <a:lnTo>
                    <a:pt x="636" y="11"/>
                  </a:lnTo>
                  <a:lnTo>
                    <a:pt x="637" y="11"/>
                  </a:lnTo>
                  <a:lnTo>
                    <a:pt x="638" y="11"/>
                  </a:lnTo>
                  <a:lnTo>
                    <a:pt x="639" y="11"/>
                  </a:lnTo>
                  <a:lnTo>
                    <a:pt x="640" y="11"/>
                  </a:lnTo>
                  <a:lnTo>
                    <a:pt x="641" y="11"/>
                  </a:lnTo>
                  <a:lnTo>
                    <a:pt x="642" y="11"/>
                  </a:lnTo>
                  <a:lnTo>
                    <a:pt x="643" y="11"/>
                  </a:lnTo>
                  <a:lnTo>
                    <a:pt x="644" y="11"/>
                  </a:lnTo>
                  <a:lnTo>
                    <a:pt x="645" y="11"/>
                  </a:lnTo>
                  <a:lnTo>
                    <a:pt x="646" y="11"/>
                  </a:lnTo>
                  <a:lnTo>
                    <a:pt x="647" y="11"/>
                  </a:lnTo>
                  <a:lnTo>
                    <a:pt x="648" y="11"/>
                  </a:lnTo>
                  <a:lnTo>
                    <a:pt x="649" y="11"/>
                  </a:lnTo>
                  <a:lnTo>
                    <a:pt x="650" y="11"/>
                  </a:lnTo>
                  <a:lnTo>
                    <a:pt x="651" y="11"/>
                  </a:lnTo>
                  <a:lnTo>
                    <a:pt x="652" y="11"/>
                  </a:lnTo>
                  <a:lnTo>
                    <a:pt x="653" y="11"/>
                  </a:lnTo>
                  <a:lnTo>
                    <a:pt x="654" y="11"/>
                  </a:lnTo>
                  <a:lnTo>
                    <a:pt x="655" y="11"/>
                  </a:lnTo>
                  <a:lnTo>
                    <a:pt x="656" y="11"/>
                  </a:lnTo>
                  <a:lnTo>
                    <a:pt x="657" y="11"/>
                  </a:lnTo>
                  <a:lnTo>
                    <a:pt x="658" y="11"/>
                  </a:lnTo>
                  <a:lnTo>
                    <a:pt x="659" y="11"/>
                  </a:lnTo>
                  <a:lnTo>
                    <a:pt x="660" y="11"/>
                  </a:lnTo>
                  <a:lnTo>
                    <a:pt x="661" y="11"/>
                  </a:lnTo>
                  <a:lnTo>
                    <a:pt x="662" y="11"/>
                  </a:lnTo>
                  <a:lnTo>
                    <a:pt x="663" y="11"/>
                  </a:lnTo>
                  <a:lnTo>
                    <a:pt x="664" y="11"/>
                  </a:lnTo>
                  <a:lnTo>
                    <a:pt x="665" y="11"/>
                  </a:lnTo>
                  <a:lnTo>
                    <a:pt x="666" y="11"/>
                  </a:lnTo>
                  <a:lnTo>
                    <a:pt x="667" y="11"/>
                  </a:lnTo>
                  <a:lnTo>
                    <a:pt x="668" y="11"/>
                  </a:lnTo>
                  <a:lnTo>
                    <a:pt x="669" y="11"/>
                  </a:lnTo>
                  <a:lnTo>
                    <a:pt x="670" y="11"/>
                  </a:lnTo>
                  <a:lnTo>
                    <a:pt x="671" y="11"/>
                  </a:lnTo>
                  <a:lnTo>
                    <a:pt x="672" y="11"/>
                  </a:lnTo>
                  <a:lnTo>
                    <a:pt x="673" y="11"/>
                  </a:lnTo>
                  <a:lnTo>
                    <a:pt x="674" y="11"/>
                  </a:lnTo>
                  <a:lnTo>
                    <a:pt x="675" y="11"/>
                  </a:lnTo>
                  <a:lnTo>
                    <a:pt x="676" y="11"/>
                  </a:lnTo>
                  <a:lnTo>
                    <a:pt x="677" y="11"/>
                  </a:lnTo>
                  <a:lnTo>
                    <a:pt x="678" y="11"/>
                  </a:lnTo>
                  <a:lnTo>
                    <a:pt x="679" y="11"/>
                  </a:lnTo>
                  <a:lnTo>
                    <a:pt x="680" y="11"/>
                  </a:lnTo>
                  <a:lnTo>
                    <a:pt x="681" y="11"/>
                  </a:lnTo>
                  <a:lnTo>
                    <a:pt x="682" y="11"/>
                  </a:lnTo>
                  <a:lnTo>
                    <a:pt x="683" y="11"/>
                  </a:lnTo>
                  <a:lnTo>
                    <a:pt x="684" y="11"/>
                  </a:lnTo>
                  <a:lnTo>
                    <a:pt x="685" y="11"/>
                  </a:lnTo>
                  <a:lnTo>
                    <a:pt x="686" y="11"/>
                  </a:lnTo>
                  <a:lnTo>
                    <a:pt x="687" y="11"/>
                  </a:lnTo>
                  <a:lnTo>
                    <a:pt x="688" y="11"/>
                  </a:lnTo>
                  <a:lnTo>
                    <a:pt x="689" y="11"/>
                  </a:lnTo>
                  <a:lnTo>
                    <a:pt x="690" y="11"/>
                  </a:lnTo>
                  <a:lnTo>
                    <a:pt x="691" y="11"/>
                  </a:lnTo>
                  <a:lnTo>
                    <a:pt x="692" y="11"/>
                  </a:lnTo>
                  <a:lnTo>
                    <a:pt x="693" y="11"/>
                  </a:lnTo>
                  <a:lnTo>
                    <a:pt x="694" y="11"/>
                  </a:lnTo>
                  <a:lnTo>
                    <a:pt x="695" y="11"/>
                  </a:lnTo>
                  <a:lnTo>
                    <a:pt x="696" y="11"/>
                  </a:lnTo>
                  <a:lnTo>
                    <a:pt x="697" y="11"/>
                  </a:lnTo>
                  <a:lnTo>
                    <a:pt x="698" y="11"/>
                  </a:lnTo>
                  <a:lnTo>
                    <a:pt x="699" y="11"/>
                  </a:lnTo>
                  <a:lnTo>
                    <a:pt x="700" y="11"/>
                  </a:lnTo>
                  <a:lnTo>
                    <a:pt x="701" y="11"/>
                  </a:lnTo>
                  <a:lnTo>
                    <a:pt x="702" y="11"/>
                  </a:lnTo>
                  <a:lnTo>
                    <a:pt x="703" y="11"/>
                  </a:lnTo>
                  <a:lnTo>
                    <a:pt x="704" y="11"/>
                  </a:lnTo>
                  <a:lnTo>
                    <a:pt x="705" y="11"/>
                  </a:lnTo>
                  <a:lnTo>
                    <a:pt x="706" y="11"/>
                  </a:lnTo>
                  <a:lnTo>
                    <a:pt x="707" y="11"/>
                  </a:lnTo>
                  <a:lnTo>
                    <a:pt x="708" y="11"/>
                  </a:lnTo>
                  <a:lnTo>
                    <a:pt x="709" y="11"/>
                  </a:lnTo>
                  <a:lnTo>
                    <a:pt x="710" y="11"/>
                  </a:lnTo>
                  <a:lnTo>
                    <a:pt x="711" y="11"/>
                  </a:lnTo>
                  <a:lnTo>
                    <a:pt x="712" y="11"/>
                  </a:lnTo>
                  <a:lnTo>
                    <a:pt x="713" y="11"/>
                  </a:lnTo>
                  <a:lnTo>
                    <a:pt x="714" y="11"/>
                  </a:lnTo>
                  <a:lnTo>
                    <a:pt x="715" y="11"/>
                  </a:lnTo>
                  <a:lnTo>
                    <a:pt x="716" y="11"/>
                  </a:lnTo>
                  <a:lnTo>
                    <a:pt x="717" y="11"/>
                  </a:lnTo>
                  <a:lnTo>
                    <a:pt x="718" y="11"/>
                  </a:lnTo>
                  <a:lnTo>
                    <a:pt x="719" y="11"/>
                  </a:lnTo>
                  <a:lnTo>
                    <a:pt x="720" y="11"/>
                  </a:lnTo>
                  <a:lnTo>
                    <a:pt x="721" y="11"/>
                  </a:lnTo>
                  <a:lnTo>
                    <a:pt x="722" y="11"/>
                  </a:lnTo>
                  <a:lnTo>
                    <a:pt x="723" y="11"/>
                  </a:lnTo>
                  <a:lnTo>
                    <a:pt x="724" y="11"/>
                  </a:lnTo>
                  <a:lnTo>
                    <a:pt x="725" y="11"/>
                  </a:lnTo>
                  <a:lnTo>
                    <a:pt x="726" y="11"/>
                  </a:lnTo>
                  <a:lnTo>
                    <a:pt x="727" y="11"/>
                  </a:lnTo>
                  <a:lnTo>
                    <a:pt x="728" y="11"/>
                  </a:lnTo>
                  <a:lnTo>
                    <a:pt x="729" y="11"/>
                  </a:lnTo>
                  <a:lnTo>
                    <a:pt x="730" y="11"/>
                  </a:lnTo>
                  <a:lnTo>
                    <a:pt x="731" y="11"/>
                  </a:lnTo>
                  <a:lnTo>
                    <a:pt x="732" y="11"/>
                  </a:lnTo>
                  <a:lnTo>
                    <a:pt x="733" y="11"/>
                  </a:lnTo>
                  <a:lnTo>
                    <a:pt x="734" y="11"/>
                  </a:lnTo>
                  <a:lnTo>
                    <a:pt x="735" y="11"/>
                  </a:lnTo>
                  <a:lnTo>
                    <a:pt x="736" y="11"/>
                  </a:lnTo>
                  <a:lnTo>
                    <a:pt x="737" y="11"/>
                  </a:lnTo>
                  <a:lnTo>
                    <a:pt x="738" y="11"/>
                  </a:lnTo>
                  <a:lnTo>
                    <a:pt x="739" y="11"/>
                  </a:lnTo>
                  <a:lnTo>
                    <a:pt x="740" y="11"/>
                  </a:lnTo>
                  <a:lnTo>
                    <a:pt x="741" y="11"/>
                  </a:lnTo>
                  <a:lnTo>
                    <a:pt x="742" y="11"/>
                  </a:lnTo>
                  <a:lnTo>
                    <a:pt x="743" y="11"/>
                  </a:lnTo>
                  <a:lnTo>
                    <a:pt x="744" y="11"/>
                  </a:lnTo>
                  <a:lnTo>
                    <a:pt x="745" y="11"/>
                  </a:lnTo>
                  <a:lnTo>
                    <a:pt x="746" y="11"/>
                  </a:lnTo>
                  <a:lnTo>
                    <a:pt x="747" y="11"/>
                  </a:lnTo>
                  <a:lnTo>
                    <a:pt x="748" y="11"/>
                  </a:lnTo>
                  <a:lnTo>
                    <a:pt x="749" y="11"/>
                  </a:lnTo>
                  <a:lnTo>
                    <a:pt x="750" y="11"/>
                  </a:lnTo>
                  <a:lnTo>
                    <a:pt x="751" y="11"/>
                  </a:lnTo>
                  <a:lnTo>
                    <a:pt x="752" y="11"/>
                  </a:lnTo>
                  <a:lnTo>
                    <a:pt x="753" y="11"/>
                  </a:lnTo>
                  <a:lnTo>
                    <a:pt x="754" y="11"/>
                  </a:lnTo>
                  <a:lnTo>
                    <a:pt x="755" y="11"/>
                  </a:lnTo>
                  <a:lnTo>
                    <a:pt x="756" y="11"/>
                  </a:lnTo>
                  <a:lnTo>
                    <a:pt x="757" y="11"/>
                  </a:lnTo>
                  <a:lnTo>
                    <a:pt x="758" y="11"/>
                  </a:lnTo>
                  <a:lnTo>
                    <a:pt x="759" y="11"/>
                  </a:lnTo>
                  <a:lnTo>
                    <a:pt x="760" y="11"/>
                  </a:lnTo>
                  <a:lnTo>
                    <a:pt x="761" y="11"/>
                  </a:lnTo>
                  <a:lnTo>
                    <a:pt x="762" y="11"/>
                  </a:lnTo>
                  <a:lnTo>
                    <a:pt x="763" y="11"/>
                  </a:lnTo>
                  <a:lnTo>
                    <a:pt x="764" y="11"/>
                  </a:lnTo>
                  <a:lnTo>
                    <a:pt x="765" y="11"/>
                  </a:lnTo>
                  <a:lnTo>
                    <a:pt x="766" y="11"/>
                  </a:lnTo>
                  <a:lnTo>
                    <a:pt x="767" y="11"/>
                  </a:lnTo>
                  <a:lnTo>
                    <a:pt x="768" y="11"/>
                  </a:lnTo>
                  <a:lnTo>
                    <a:pt x="769" y="11"/>
                  </a:lnTo>
                  <a:lnTo>
                    <a:pt x="770" y="11"/>
                  </a:lnTo>
                  <a:lnTo>
                    <a:pt x="771" y="11"/>
                  </a:lnTo>
                  <a:lnTo>
                    <a:pt x="772" y="11"/>
                  </a:lnTo>
                  <a:lnTo>
                    <a:pt x="773" y="11"/>
                  </a:lnTo>
                  <a:lnTo>
                    <a:pt x="774" y="11"/>
                  </a:lnTo>
                  <a:lnTo>
                    <a:pt x="775" y="11"/>
                  </a:lnTo>
                  <a:lnTo>
                    <a:pt x="776" y="11"/>
                  </a:lnTo>
                  <a:lnTo>
                    <a:pt x="777" y="11"/>
                  </a:lnTo>
                  <a:lnTo>
                    <a:pt x="778" y="11"/>
                  </a:lnTo>
                  <a:lnTo>
                    <a:pt x="779" y="11"/>
                  </a:lnTo>
                  <a:lnTo>
                    <a:pt x="780" y="11"/>
                  </a:lnTo>
                  <a:lnTo>
                    <a:pt x="781" y="11"/>
                  </a:lnTo>
                  <a:lnTo>
                    <a:pt x="782" y="11"/>
                  </a:lnTo>
                  <a:lnTo>
                    <a:pt x="783" y="11"/>
                  </a:lnTo>
                  <a:lnTo>
                    <a:pt x="784" y="11"/>
                  </a:lnTo>
                  <a:lnTo>
                    <a:pt x="785" y="11"/>
                  </a:lnTo>
                  <a:lnTo>
                    <a:pt x="786" y="11"/>
                  </a:lnTo>
                  <a:lnTo>
                    <a:pt x="787" y="11"/>
                  </a:lnTo>
                  <a:lnTo>
                    <a:pt x="788" y="11"/>
                  </a:lnTo>
                  <a:lnTo>
                    <a:pt x="789" y="11"/>
                  </a:lnTo>
                  <a:lnTo>
                    <a:pt x="790" y="11"/>
                  </a:lnTo>
                  <a:lnTo>
                    <a:pt x="791" y="11"/>
                  </a:lnTo>
                  <a:lnTo>
                    <a:pt x="792" y="11"/>
                  </a:lnTo>
                  <a:lnTo>
                    <a:pt x="793" y="11"/>
                  </a:lnTo>
                  <a:lnTo>
                    <a:pt x="794" y="11"/>
                  </a:lnTo>
                  <a:lnTo>
                    <a:pt x="795" y="11"/>
                  </a:lnTo>
                  <a:lnTo>
                    <a:pt x="796" y="11"/>
                  </a:lnTo>
                  <a:lnTo>
                    <a:pt x="797" y="11"/>
                  </a:lnTo>
                  <a:lnTo>
                    <a:pt x="798" y="11"/>
                  </a:lnTo>
                  <a:lnTo>
                    <a:pt x="799" y="11"/>
                  </a:lnTo>
                  <a:lnTo>
                    <a:pt x="800" y="11"/>
                  </a:lnTo>
                  <a:lnTo>
                    <a:pt x="801" y="11"/>
                  </a:lnTo>
                  <a:lnTo>
                    <a:pt x="802" y="11"/>
                  </a:lnTo>
                  <a:lnTo>
                    <a:pt x="803" y="11"/>
                  </a:lnTo>
                  <a:lnTo>
                    <a:pt x="804" y="11"/>
                  </a:lnTo>
                  <a:lnTo>
                    <a:pt x="805" y="11"/>
                  </a:lnTo>
                  <a:lnTo>
                    <a:pt x="806" y="11"/>
                  </a:lnTo>
                  <a:lnTo>
                    <a:pt x="807" y="11"/>
                  </a:lnTo>
                  <a:lnTo>
                    <a:pt x="808" y="11"/>
                  </a:lnTo>
                  <a:lnTo>
                    <a:pt x="809" y="11"/>
                  </a:lnTo>
                  <a:lnTo>
                    <a:pt x="810" y="11"/>
                  </a:lnTo>
                  <a:lnTo>
                    <a:pt x="811" y="11"/>
                  </a:lnTo>
                  <a:lnTo>
                    <a:pt x="812" y="11"/>
                  </a:lnTo>
                  <a:lnTo>
                    <a:pt x="813" y="11"/>
                  </a:lnTo>
                  <a:lnTo>
                    <a:pt x="814" y="11"/>
                  </a:lnTo>
                  <a:lnTo>
                    <a:pt x="815" y="11"/>
                  </a:lnTo>
                  <a:lnTo>
                    <a:pt x="816" y="11"/>
                  </a:lnTo>
                  <a:lnTo>
                    <a:pt x="817" y="11"/>
                  </a:lnTo>
                  <a:lnTo>
                    <a:pt x="818" y="11"/>
                  </a:lnTo>
                  <a:lnTo>
                    <a:pt x="819" y="11"/>
                  </a:lnTo>
                  <a:lnTo>
                    <a:pt x="820" y="11"/>
                  </a:lnTo>
                  <a:lnTo>
                    <a:pt x="821" y="11"/>
                  </a:lnTo>
                  <a:lnTo>
                    <a:pt x="822" y="11"/>
                  </a:lnTo>
                  <a:lnTo>
                    <a:pt x="823" y="11"/>
                  </a:lnTo>
                  <a:lnTo>
                    <a:pt x="824" y="11"/>
                  </a:lnTo>
                  <a:lnTo>
                    <a:pt x="825" y="11"/>
                  </a:lnTo>
                  <a:lnTo>
                    <a:pt x="826" y="11"/>
                  </a:lnTo>
                  <a:lnTo>
                    <a:pt x="827" y="11"/>
                  </a:lnTo>
                  <a:lnTo>
                    <a:pt x="828" y="11"/>
                  </a:lnTo>
                </a:path>
              </a:pathLst>
            </a:cu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
          <p:nvSpPr>
            <p:cNvPr id="28006" name="Freeform 154"/>
            <p:cNvSpPr>
              <a:spLocks/>
            </p:cNvSpPr>
            <p:nvPr/>
          </p:nvSpPr>
          <p:spPr bwMode="auto">
            <a:xfrm>
              <a:off x="238" y="205"/>
              <a:ext cx="5504" cy="4012"/>
            </a:xfrm>
            <a:custGeom>
              <a:avLst/>
              <a:gdLst>
                <a:gd name="T0" fmla="*/ 156246 w 828"/>
                <a:gd name="T1" fmla="*/ 7796538 h 604"/>
                <a:gd name="T2" fmla="*/ 323978 w 828"/>
                <a:gd name="T3" fmla="*/ 7796538 h 604"/>
                <a:gd name="T4" fmla="*/ 505810 w 828"/>
                <a:gd name="T5" fmla="*/ 7810036 h 604"/>
                <a:gd name="T6" fmla="*/ 675576 w 828"/>
                <a:gd name="T7" fmla="*/ 7796538 h 604"/>
                <a:gd name="T8" fmla="*/ 843574 w 828"/>
                <a:gd name="T9" fmla="*/ 7796538 h 604"/>
                <a:gd name="T10" fmla="*/ 1011313 w 828"/>
                <a:gd name="T11" fmla="*/ 7810036 h 604"/>
                <a:gd name="T12" fmla="*/ 1181386 w 828"/>
                <a:gd name="T13" fmla="*/ 7810036 h 604"/>
                <a:gd name="T14" fmla="*/ 1349078 w 828"/>
                <a:gd name="T15" fmla="*/ 7810036 h 604"/>
                <a:gd name="T16" fmla="*/ 1530910 w 828"/>
                <a:gd name="T17" fmla="*/ 7810036 h 604"/>
                <a:gd name="T18" fmla="*/ 1700676 w 828"/>
                <a:gd name="T19" fmla="*/ 7810036 h 604"/>
                <a:gd name="T20" fmla="*/ 1868674 w 828"/>
                <a:gd name="T21" fmla="*/ 7810036 h 604"/>
                <a:gd name="T22" fmla="*/ 2038487 w 828"/>
                <a:gd name="T23" fmla="*/ 7810036 h 604"/>
                <a:gd name="T24" fmla="*/ 2206180 w 828"/>
                <a:gd name="T25" fmla="*/ 7810036 h 604"/>
                <a:gd name="T26" fmla="*/ 2388005 w 828"/>
                <a:gd name="T27" fmla="*/ 7810036 h 604"/>
                <a:gd name="T28" fmla="*/ 2557771 w 828"/>
                <a:gd name="T29" fmla="*/ 7810036 h 604"/>
                <a:gd name="T30" fmla="*/ 2725776 w 828"/>
                <a:gd name="T31" fmla="*/ 7810036 h 604"/>
                <a:gd name="T32" fmla="*/ 2893509 w 828"/>
                <a:gd name="T33" fmla="*/ 7810036 h 604"/>
                <a:gd name="T34" fmla="*/ 3063588 w 828"/>
                <a:gd name="T35" fmla="*/ 7810036 h 604"/>
                <a:gd name="T36" fmla="*/ 3231273 w 828"/>
                <a:gd name="T37" fmla="*/ 7810036 h 604"/>
                <a:gd name="T38" fmla="*/ 3413105 w 828"/>
                <a:gd name="T39" fmla="*/ 7810036 h 604"/>
                <a:gd name="T40" fmla="*/ 3582871 w 828"/>
                <a:gd name="T41" fmla="*/ 7810036 h 604"/>
                <a:gd name="T42" fmla="*/ 3750916 w 828"/>
                <a:gd name="T43" fmla="*/ 7810036 h 604"/>
                <a:gd name="T44" fmla="*/ 3918609 w 828"/>
                <a:gd name="T45" fmla="*/ 7810036 h 604"/>
                <a:gd name="T46" fmla="*/ 4088681 w 828"/>
                <a:gd name="T47" fmla="*/ 7810036 h 604"/>
                <a:gd name="T48" fmla="*/ 4256420 w 828"/>
                <a:gd name="T49" fmla="*/ 7810036 h 604"/>
                <a:gd name="T50" fmla="*/ 4437939 w 828"/>
                <a:gd name="T51" fmla="*/ 7810036 h 604"/>
                <a:gd name="T52" fmla="*/ 4608018 w 828"/>
                <a:gd name="T53" fmla="*/ 7810036 h 604"/>
                <a:gd name="T54" fmla="*/ 4775704 w 828"/>
                <a:gd name="T55" fmla="*/ 7810036 h 604"/>
                <a:gd name="T56" fmla="*/ 4945783 w 828"/>
                <a:gd name="T57" fmla="*/ 7810036 h 604"/>
                <a:gd name="T58" fmla="*/ 5113515 w 828"/>
                <a:gd name="T59" fmla="*/ 7810036 h 604"/>
                <a:gd name="T60" fmla="*/ 5281513 w 828"/>
                <a:gd name="T61" fmla="*/ 7810036 h 604"/>
                <a:gd name="T62" fmla="*/ 5465067 w 828"/>
                <a:gd name="T63" fmla="*/ 7810036 h 604"/>
                <a:gd name="T64" fmla="*/ 5633111 w 828"/>
                <a:gd name="T65" fmla="*/ 7810036 h 604"/>
                <a:gd name="T66" fmla="*/ 5800804 w 828"/>
                <a:gd name="T67" fmla="*/ 7810036 h 604"/>
                <a:gd name="T68" fmla="*/ 5970883 w 828"/>
                <a:gd name="T69" fmla="*/ 7810036 h 604"/>
                <a:gd name="T70" fmla="*/ 6138615 w 828"/>
                <a:gd name="T71" fmla="*/ 7810036 h 604"/>
                <a:gd name="T72" fmla="*/ 6320134 w 828"/>
                <a:gd name="T73" fmla="*/ 7810036 h 604"/>
                <a:gd name="T74" fmla="*/ 6490213 w 828"/>
                <a:gd name="T75" fmla="*/ 7810036 h 604"/>
                <a:gd name="T76" fmla="*/ 6657899 w 828"/>
                <a:gd name="T77" fmla="*/ 7810036 h 604"/>
                <a:gd name="T78" fmla="*/ 6827978 w 828"/>
                <a:gd name="T79" fmla="*/ 7810036 h 604"/>
                <a:gd name="T80" fmla="*/ 6995710 w 828"/>
                <a:gd name="T81" fmla="*/ 7810036 h 604"/>
                <a:gd name="T82" fmla="*/ 7163715 w 828"/>
                <a:gd name="T83" fmla="*/ 7810036 h 604"/>
                <a:gd name="T84" fmla="*/ 7345234 w 828"/>
                <a:gd name="T85" fmla="*/ 7810036 h 604"/>
                <a:gd name="T86" fmla="*/ 7515307 w 828"/>
                <a:gd name="T87" fmla="*/ 7810036 h 604"/>
                <a:gd name="T88" fmla="*/ 7683046 w 828"/>
                <a:gd name="T89" fmla="*/ 7810036 h 604"/>
                <a:gd name="T90" fmla="*/ 7853078 w 828"/>
                <a:gd name="T91" fmla="*/ 7810036 h 604"/>
                <a:gd name="T92" fmla="*/ 8020810 w 828"/>
                <a:gd name="T93" fmla="*/ 7693382 h 604"/>
                <a:gd name="T94" fmla="*/ 8188809 w 828"/>
                <a:gd name="T95" fmla="*/ 414697 h 604"/>
                <a:gd name="T96" fmla="*/ 8372408 w 828"/>
                <a:gd name="T97" fmla="*/ 7681691 h 604"/>
                <a:gd name="T98" fmla="*/ 8540101 w 828"/>
                <a:gd name="T99" fmla="*/ 7757581 h 604"/>
                <a:gd name="T100" fmla="*/ 8708139 w 828"/>
                <a:gd name="T101" fmla="*/ 7784848 h 604"/>
                <a:gd name="T102" fmla="*/ 8877912 w 828"/>
                <a:gd name="T103" fmla="*/ 7784848 h 604"/>
                <a:gd name="T104" fmla="*/ 9045910 w 828"/>
                <a:gd name="T105" fmla="*/ 7784848 h 604"/>
                <a:gd name="T106" fmla="*/ 9215677 w 828"/>
                <a:gd name="T107" fmla="*/ 7796538 h 604"/>
                <a:gd name="T108" fmla="*/ 9397508 w 828"/>
                <a:gd name="T109" fmla="*/ 7796538 h 604"/>
                <a:gd name="T110" fmla="*/ 9565241 w 828"/>
                <a:gd name="T111" fmla="*/ 7796538 h 604"/>
                <a:gd name="T112" fmla="*/ 9735320 w 828"/>
                <a:gd name="T113" fmla="*/ 7796538 h 604"/>
                <a:gd name="T114" fmla="*/ 9903006 w 828"/>
                <a:gd name="T115" fmla="*/ 7796538 h 604"/>
                <a:gd name="T116" fmla="*/ 10071004 w 828"/>
                <a:gd name="T117" fmla="*/ 7796538 h 604"/>
                <a:gd name="T118" fmla="*/ 10240817 w 828"/>
                <a:gd name="T119" fmla="*/ 7796538 h 604"/>
                <a:gd name="T120" fmla="*/ 10422602 w 828"/>
                <a:gd name="T121" fmla="*/ 7796538 h 604"/>
                <a:gd name="T122" fmla="*/ 10590341 w 828"/>
                <a:gd name="T123" fmla="*/ 7796538 h 6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8"/>
                <a:gd name="T187" fmla="*/ 0 h 604"/>
                <a:gd name="T188" fmla="*/ 828 w 828"/>
                <a:gd name="T189" fmla="*/ 604 h 6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8" h="604">
                  <a:moveTo>
                    <a:pt x="0" y="603"/>
                  </a:moveTo>
                  <a:lnTo>
                    <a:pt x="0" y="603"/>
                  </a:lnTo>
                  <a:lnTo>
                    <a:pt x="1" y="603"/>
                  </a:lnTo>
                  <a:lnTo>
                    <a:pt x="1" y="604"/>
                  </a:lnTo>
                  <a:lnTo>
                    <a:pt x="2" y="603"/>
                  </a:lnTo>
                  <a:lnTo>
                    <a:pt x="2" y="604"/>
                  </a:lnTo>
                  <a:lnTo>
                    <a:pt x="3" y="604"/>
                  </a:lnTo>
                  <a:lnTo>
                    <a:pt x="3" y="603"/>
                  </a:lnTo>
                  <a:lnTo>
                    <a:pt x="4" y="603"/>
                  </a:lnTo>
                  <a:lnTo>
                    <a:pt x="5" y="604"/>
                  </a:lnTo>
                  <a:lnTo>
                    <a:pt x="5" y="603"/>
                  </a:lnTo>
                  <a:lnTo>
                    <a:pt x="6" y="603"/>
                  </a:lnTo>
                  <a:lnTo>
                    <a:pt x="7" y="604"/>
                  </a:lnTo>
                  <a:lnTo>
                    <a:pt x="8" y="604"/>
                  </a:lnTo>
                  <a:lnTo>
                    <a:pt x="8" y="603"/>
                  </a:lnTo>
                  <a:lnTo>
                    <a:pt x="9" y="604"/>
                  </a:lnTo>
                  <a:lnTo>
                    <a:pt x="9" y="603"/>
                  </a:lnTo>
                  <a:lnTo>
                    <a:pt x="10" y="603"/>
                  </a:lnTo>
                  <a:lnTo>
                    <a:pt x="11" y="604"/>
                  </a:lnTo>
                  <a:lnTo>
                    <a:pt x="11" y="603"/>
                  </a:lnTo>
                  <a:lnTo>
                    <a:pt x="12" y="604"/>
                  </a:lnTo>
                  <a:lnTo>
                    <a:pt x="12" y="603"/>
                  </a:lnTo>
                  <a:lnTo>
                    <a:pt x="13" y="603"/>
                  </a:lnTo>
                  <a:lnTo>
                    <a:pt x="13" y="604"/>
                  </a:lnTo>
                  <a:lnTo>
                    <a:pt x="14" y="604"/>
                  </a:lnTo>
                  <a:lnTo>
                    <a:pt x="14" y="603"/>
                  </a:lnTo>
                  <a:lnTo>
                    <a:pt x="15" y="603"/>
                  </a:lnTo>
                  <a:lnTo>
                    <a:pt x="16" y="604"/>
                  </a:lnTo>
                  <a:lnTo>
                    <a:pt x="16" y="603"/>
                  </a:lnTo>
                  <a:lnTo>
                    <a:pt x="17" y="604"/>
                  </a:lnTo>
                  <a:lnTo>
                    <a:pt x="17" y="603"/>
                  </a:lnTo>
                  <a:lnTo>
                    <a:pt x="18" y="603"/>
                  </a:lnTo>
                  <a:lnTo>
                    <a:pt x="18" y="604"/>
                  </a:lnTo>
                  <a:lnTo>
                    <a:pt x="19" y="604"/>
                  </a:lnTo>
                  <a:lnTo>
                    <a:pt x="19" y="603"/>
                  </a:lnTo>
                  <a:lnTo>
                    <a:pt x="20" y="603"/>
                  </a:lnTo>
                  <a:lnTo>
                    <a:pt x="20" y="604"/>
                  </a:lnTo>
                  <a:lnTo>
                    <a:pt x="21" y="604"/>
                  </a:lnTo>
                  <a:lnTo>
                    <a:pt x="21" y="603"/>
                  </a:lnTo>
                  <a:lnTo>
                    <a:pt x="22" y="604"/>
                  </a:lnTo>
                  <a:lnTo>
                    <a:pt x="23" y="603"/>
                  </a:lnTo>
                  <a:lnTo>
                    <a:pt x="23" y="604"/>
                  </a:lnTo>
                  <a:lnTo>
                    <a:pt x="24" y="604"/>
                  </a:lnTo>
                  <a:lnTo>
                    <a:pt x="24" y="603"/>
                  </a:lnTo>
                  <a:lnTo>
                    <a:pt x="25" y="604"/>
                  </a:lnTo>
                  <a:lnTo>
                    <a:pt x="25" y="603"/>
                  </a:lnTo>
                  <a:lnTo>
                    <a:pt x="26" y="603"/>
                  </a:lnTo>
                  <a:lnTo>
                    <a:pt x="27" y="603"/>
                  </a:lnTo>
                  <a:lnTo>
                    <a:pt x="28" y="603"/>
                  </a:lnTo>
                  <a:lnTo>
                    <a:pt x="28" y="604"/>
                  </a:lnTo>
                  <a:lnTo>
                    <a:pt x="29" y="604"/>
                  </a:lnTo>
                  <a:lnTo>
                    <a:pt x="29" y="603"/>
                  </a:lnTo>
                  <a:lnTo>
                    <a:pt x="30" y="604"/>
                  </a:lnTo>
                  <a:lnTo>
                    <a:pt x="31" y="603"/>
                  </a:lnTo>
                  <a:lnTo>
                    <a:pt x="32" y="603"/>
                  </a:lnTo>
                  <a:lnTo>
                    <a:pt x="33" y="604"/>
                  </a:lnTo>
                  <a:lnTo>
                    <a:pt x="33" y="603"/>
                  </a:lnTo>
                  <a:lnTo>
                    <a:pt x="34" y="603"/>
                  </a:lnTo>
                  <a:lnTo>
                    <a:pt x="35" y="603"/>
                  </a:lnTo>
                  <a:lnTo>
                    <a:pt x="35" y="604"/>
                  </a:lnTo>
                  <a:lnTo>
                    <a:pt x="36" y="603"/>
                  </a:lnTo>
                  <a:lnTo>
                    <a:pt x="36" y="604"/>
                  </a:lnTo>
                  <a:lnTo>
                    <a:pt x="37" y="604"/>
                  </a:lnTo>
                  <a:lnTo>
                    <a:pt x="38" y="604"/>
                  </a:lnTo>
                  <a:lnTo>
                    <a:pt x="38" y="603"/>
                  </a:lnTo>
                  <a:lnTo>
                    <a:pt x="39" y="604"/>
                  </a:lnTo>
                  <a:lnTo>
                    <a:pt x="39" y="603"/>
                  </a:lnTo>
                  <a:lnTo>
                    <a:pt x="40" y="603"/>
                  </a:lnTo>
                  <a:lnTo>
                    <a:pt x="40" y="604"/>
                  </a:lnTo>
                  <a:lnTo>
                    <a:pt x="41" y="604"/>
                  </a:lnTo>
                  <a:lnTo>
                    <a:pt x="42" y="603"/>
                  </a:lnTo>
                  <a:lnTo>
                    <a:pt x="43" y="604"/>
                  </a:lnTo>
                  <a:lnTo>
                    <a:pt x="44" y="604"/>
                  </a:lnTo>
                  <a:lnTo>
                    <a:pt x="45" y="603"/>
                  </a:lnTo>
                  <a:lnTo>
                    <a:pt x="46" y="604"/>
                  </a:lnTo>
                  <a:lnTo>
                    <a:pt x="47" y="604"/>
                  </a:lnTo>
                  <a:lnTo>
                    <a:pt x="48" y="604"/>
                  </a:lnTo>
                  <a:lnTo>
                    <a:pt x="48" y="603"/>
                  </a:lnTo>
                  <a:lnTo>
                    <a:pt x="49" y="604"/>
                  </a:lnTo>
                  <a:lnTo>
                    <a:pt x="50" y="604"/>
                  </a:lnTo>
                  <a:lnTo>
                    <a:pt x="50" y="603"/>
                  </a:lnTo>
                  <a:lnTo>
                    <a:pt x="51" y="604"/>
                  </a:lnTo>
                  <a:lnTo>
                    <a:pt x="52" y="603"/>
                  </a:lnTo>
                  <a:lnTo>
                    <a:pt x="53" y="604"/>
                  </a:lnTo>
                  <a:lnTo>
                    <a:pt x="54" y="603"/>
                  </a:lnTo>
                  <a:lnTo>
                    <a:pt x="54" y="604"/>
                  </a:lnTo>
                  <a:lnTo>
                    <a:pt x="55" y="604"/>
                  </a:lnTo>
                  <a:lnTo>
                    <a:pt x="56" y="604"/>
                  </a:lnTo>
                  <a:lnTo>
                    <a:pt x="57" y="604"/>
                  </a:lnTo>
                  <a:lnTo>
                    <a:pt x="58" y="604"/>
                  </a:lnTo>
                  <a:lnTo>
                    <a:pt x="59" y="604"/>
                  </a:lnTo>
                  <a:lnTo>
                    <a:pt x="60" y="604"/>
                  </a:lnTo>
                  <a:lnTo>
                    <a:pt x="61" y="603"/>
                  </a:lnTo>
                  <a:lnTo>
                    <a:pt x="62" y="604"/>
                  </a:lnTo>
                  <a:lnTo>
                    <a:pt x="63" y="604"/>
                  </a:lnTo>
                  <a:lnTo>
                    <a:pt x="64" y="603"/>
                  </a:lnTo>
                  <a:lnTo>
                    <a:pt x="64" y="604"/>
                  </a:lnTo>
                  <a:lnTo>
                    <a:pt x="65" y="603"/>
                  </a:lnTo>
                  <a:lnTo>
                    <a:pt x="66" y="604"/>
                  </a:lnTo>
                  <a:lnTo>
                    <a:pt x="67" y="604"/>
                  </a:lnTo>
                  <a:lnTo>
                    <a:pt x="67" y="603"/>
                  </a:lnTo>
                  <a:lnTo>
                    <a:pt x="68" y="604"/>
                  </a:lnTo>
                  <a:lnTo>
                    <a:pt x="69" y="604"/>
                  </a:lnTo>
                  <a:lnTo>
                    <a:pt x="70" y="604"/>
                  </a:lnTo>
                  <a:lnTo>
                    <a:pt x="71" y="604"/>
                  </a:lnTo>
                  <a:lnTo>
                    <a:pt x="72" y="603"/>
                  </a:lnTo>
                  <a:lnTo>
                    <a:pt x="72" y="604"/>
                  </a:lnTo>
                  <a:lnTo>
                    <a:pt x="73" y="604"/>
                  </a:lnTo>
                  <a:lnTo>
                    <a:pt x="74" y="603"/>
                  </a:lnTo>
                  <a:lnTo>
                    <a:pt x="74" y="604"/>
                  </a:lnTo>
                  <a:lnTo>
                    <a:pt x="75" y="604"/>
                  </a:lnTo>
                  <a:lnTo>
                    <a:pt x="76" y="604"/>
                  </a:lnTo>
                  <a:lnTo>
                    <a:pt x="77" y="604"/>
                  </a:lnTo>
                  <a:lnTo>
                    <a:pt x="78" y="604"/>
                  </a:lnTo>
                  <a:lnTo>
                    <a:pt x="79" y="604"/>
                  </a:lnTo>
                  <a:lnTo>
                    <a:pt x="80" y="604"/>
                  </a:lnTo>
                  <a:lnTo>
                    <a:pt x="81" y="604"/>
                  </a:lnTo>
                  <a:lnTo>
                    <a:pt x="82" y="604"/>
                  </a:lnTo>
                  <a:lnTo>
                    <a:pt x="83" y="604"/>
                  </a:lnTo>
                  <a:lnTo>
                    <a:pt x="84" y="604"/>
                  </a:lnTo>
                  <a:lnTo>
                    <a:pt x="85" y="604"/>
                  </a:lnTo>
                  <a:lnTo>
                    <a:pt x="86" y="604"/>
                  </a:lnTo>
                  <a:lnTo>
                    <a:pt x="86" y="603"/>
                  </a:lnTo>
                  <a:lnTo>
                    <a:pt x="87" y="604"/>
                  </a:lnTo>
                  <a:lnTo>
                    <a:pt x="88" y="604"/>
                  </a:lnTo>
                  <a:lnTo>
                    <a:pt x="89" y="604"/>
                  </a:lnTo>
                  <a:lnTo>
                    <a:pt x="90" y="604"/>
                  </a:lnTo>
                  <a:lnTo>
                    <a:pt x="91" y="604"/>
                  </a:lnTo>
                  <a:lnTo>
                    <a:pt x="92" y="604"/>
                  </a:lnTo>
                  <a:lnTo>
                    <a:pt x="93" y="604"/>
                  </a:lnTo>
                  <a:lnTo>
                    <a:pt x="94" y="604"/>
                  </a:lnTo>
                  <a:lnTo>
                    <a:pt x="95" y="604"/>
                  </a:lnTo>
                  <a:lnTo>
                    <a:pt x="96" y="604"/>
                  </a:lnTo>
                  <a:lnTo>
                    <a:pt x="97" y="604"/>
                  </a:lnTo>
                  <a:lnTo>
                    <a:pt x="98" y="604"/>
                  </a:lnTo>
                  <a:lnTo>
                    <a:pt x="99" y="604"/>
                  </a:lnTo>
                  <a:lnTo>
                    <a:pt x="100" y="604"/>
                  </a:lnTo>
                  <a:lnTo>
                    <a:pt x="101" y="604"/>
                  </a:lnTo>
                  <a:lnTo>
                    <a:pt x="102" y="604"/>
                  </a:lnTo>
                  <a:lnTo>
                    <a:pt x="103" y="604"/>
                  </a:lnTo>
                  <a:lnTo>
                    <a:pt x="104" y="603"/>
                  </a:lnTo>
                  <a:lnTo>
                    <a:pt x="104" y="604"/>
                  </a:lnTo>
                  <a:lnTo>
                    <a:pt x="105" y="604"/>
                  </a:lnTo>
                  <a:lnTo>
                    <a:pt x="106" y="604"/>
                  </a:lnTo>
                  <a:lnTo>
                    <a:pt x="107" y="603"/>
                  </a:lnTo>
                  <a:lnTo>
                    <a:pt x="107" y="604"/>
                  </a:lnTo>
                  <a:lnTo>
                    <a:pt x="108" y="604"/>
                  </a:lnTo>
                  <a:lnTo>
                    <a:pt x="109" y="604"/>
                  </a:lnTo>
                  <a:lnTo>
                    <a:pt x="110" y="604"/>
                  </a:lnTo>
                  <a:lnTo>
                    <a:pt x="111" y="604"/>
                  </a:lnTo>
                  <a:lnTo>
                    <a:pt x="112" y="603"/>
                  </a:lnTo>
                  <a:lnTo>
                    <a:pt x="112" y="604"/>
                  </a:lnTo>
                  <a:lnTo>
                    <a:pt x="113" y="604"/>
                  </a:lnTo>
                  <a:lnTo>
                    <a:pt x="114" y="604"/>
                  </a:lnTo>
                  <a:lnTo>
                    <a:pt x="115" y="604"/>
                  </a:lnTo>
                  <a:lnTo>
                    <a:pt x="116" y="604"/>
                  </a:lnTo>
                  <a:lnTo>
                    <a:pt x="117" y="604"/>
                  </a:lnTo>
                  <a:lnTo>
                    <a:pt x="118" y="604"/>
                  </a:lnTo>
                  <a:lnTo>
                    <a:pt x="119" y="604"/>
                  </a:lnTo>
                  <a:lnTo>
                    <a:pt x="120" y="604"/>
                  </a:lnTo>
                  <a:lnTo>
                    <a:pt x="121" y="604"/>
                  </a:lnTo>
                  <a:lnTo>
                    <a:pt x="122" y="604"/>
                  </a:lnTo>
                  <a:lnTo>
                    <a:pt x="123" y="604"/>
                  </a:lnTo>
                  <a:lnTo>
                    <a:pt x="124" y="604"/>
                  </a:lnTo>
                  <a:lnTo>
                    <a:pt x="125" y="604"/>
                  </a:lnTo>
                  <a:lnTo>
                    <a:pt x="126" y="604"/>
                  </a:lnTo>
                  <a:lnTo>
                    <a:pt x="127" y="604"/>
                  </a:lnTo>
                  <a:lnTo>
                    <a:pt x="128" y="604"/>
                  </a:lnTo>
                  <a:lnTo>
                    <a:pt x="129" y="604"/>
                  </a:lnTo>
                  <a:lnTo>
                    <a:pt x="130" y="604"/>
                  </a:lnTo>
                  <a:lnTo>
                    <a:pt x="131" y="604"/>
                  </a:lnTo>
                  <a:lnTo>
                    <a:pt x="132" y="604"/>
                  </a:lnTo>
                  <a:lnTo>
                    <a:pt x="133" y="604"/>
                  </a:lnTo>
                  <a:lnTo>
                    <a:pt x="134" y="604"/>
                  </a:lnTo>
                  <a:lnTo>
                    <a:pt x="135" y="604"/>
                  </a:lnTo>
                  <a:lnTo>
                    <a:pt x="136" y="604"/>
                  </a:lnTo>
                  <a:lnTo>
                    <a:pt x="137" y="604"/>
                  </a:lnTo>
                  <a:lnTo>
                    <a:pt x="138" y="604"/>
                  </a:lnTo>
                  <a:lnTo>
                    <a:pt x="139" y="604"/>
                  </a:lnTo>
                  <a:lnTo>
                    <a:pt x="140" y="604"/>
                  </a:lnTo>
                  <a:lnTo>
                    <a:pt x="141" y="604"/>
                  </a:lnTo>
                  <a:lnTo>
                    <a:pt x="142" y="604"/>
                  </a:lnTo>
                  <a:lnTo>
                    <a:pt x="143" y="604"/>
                  </a:lnTo>
                  <a:lnTo>
                    <a:pt x="144" y="604"/>
                  </a:lnTo>
                  <a:lnTo>
                    <a:pt x="145" y="604"/>
                  </a:lnTo>
                  <a:lnTo>
                    <a:pt x="146" y="604"/>
                  </a:lnTo>
                  <a:lnTo>
                    <a:pt x="147" y="604"/>
                  </a:lnTo>
                  <a:lnTo>
                    <a:pt x="148" y="604"/>
                  </a:lnTo>
                  <a:lnTo>
                    <a:pt x="149" y="604"/>
                  </a:lnTo>
                  <a:lnTo>
                    <a:pt x="150" y="604"/>
                  </a:lnTo>
                  <a:lnTo>
                    <a:pt x="151" y="604"/>
                  </a:lnTo>
                  <a:lnTo>
                    <a:pt x="152" y="604"/>
                  </a:lnTo>
                  <a:lnTo>
                    <a:pt x="153" y="604"/>
                  </a:lnTo>
                  <a:lnTo>
                    <a:pt x="154" y="604"/>
                  </a:lnTo>
                  <a:lnTo>
                    <a:pt x="155" y="604"/>
                  </a:lnTo>
                  <a:lnTo>
                    <a:pt x="156" y="604"/>
                  </a:lnTo>
                  <a:lnTo>
                    <a:pt x="157" y="604"/>
                  </a:lnTo>
                  <a:lnTo>
                    <a:pt x="158" y="604"/>
                  </a:lnTo>
                  <a:lnTo>
                    <a:pt x="159" y="604"/>
                  </a:lnTo>
                  <a:lnTo>
                    <a:pt x="160" y="604"/>
                  </a:lnTo>
                  <a:lnTo>
                    <a:pt x="161" y="604"/>
                  </a:lnTo>
                  <a:lnTo>
                    <a:pt x="162" y="604"/>
                  </a:lnTo>
                  <a:lnTo>
                    <a:pt x="163" y="604"/>
                  </a:lnTo>
                  <a:lnTo>
                    <a:pt x="164" y="604"/>
                  </a:lnTo>
                  <a:lnTo>
                    <a:pt x="165" y="604"/>
                  </a:lnTo>
                  <a:lnTo>
                    <a:pt x="166" y="604"/>
                  </a:lnTo>
                  <a:lnTo>
                    <a:pt x="167" y="604"/>
                  </a:lnTo>
                  <a:lnTo>
                    <a:pt x="168" y="604"/>
                  </a:lnTo>
                  <a:lnTo>
                    <a:pt x="169" y="604"/>
                  </a:lnTo>
                  <a:lnTo>
                    <a:pt x="170" y="604"/>
                  </a:lnTo>
                  <a:lnTo>
                    <a:pt x="171" y="604"/>
                  </a:lnTo>
                  <a:lnTo>
                    <a:pt x="172" y="604"/>
                  </a:lnTo>
                  <a:lnTo>
                    <a:pt x="173" y="604"/>
                  </a:lnTo>
                  <a:lnTo>
                    <a:pt x="174" y="604"/>
                  </a:lnTo>
                  <a:lnTo>
                    <a:pt x="175" y="604"/>
                  </a:lnTo>
                  <a:lnTo>
                    <a:pt x="176" y="604"/>
                  </a:lnTo>
                  <a:lnTo>
                    <a:pt x="177" y="604"/>
                  </a:lnTo>
                  <a:lnTo>
                    <a:pt x="178" y="604"/>
                  </a:lnTo>
                  <a:lnTo>
                    <a:pt x="179" y="604"/>
                  </a:lnTo>
                  <a:lnTo>
                    <a:pt x="180" y="604"/>
                  </a:lnTo>
                  <a:lnTo>
                    <a:pt x="181" y="604"/>
                  </a:lnTo>
                  <a:lnTo>
                    <a:pt x="182" y="604"/>
                  </a:lnTo>
                  <a:lnTo>
                    <a:pt x="183" y="604"/>
                  </a:lnTo>
                  <a:lnTo>
                    <a:pt x="184" y="604"/>
                  </a:lnTo>
                  <a:lnTo>
                    <a:pt x="185" y="604"/>
                  </a:lnTo>
                  <a:lnTo>
                    <a:pt x="186" y="604"/>
                  </a:lnTo>
                  <a:lnTo>
                    <a:pt x="187" y="604"/>
                  </a:lnTo>
                  <a:lnTo>
                    <a:pt x="188" y="604"/>
                  </a:lnTo>
                  <a:lnTo>
                    <a:pt x="189" y="604"/>
                  </a:lnTo>
                  <a:lnTo>
                    <a:pt x="190" y="604"/>
                  </a:lnTo>
                  <a:lnTo>
                    <a:pt x="191" y="604"/>
                  </a:lnTo>
                  <a:lnTo>
                    <a:pt x="192" y="604"/>
                  </a:lnTo>
                  <a:lnTo>
                    <a:pt x="193" y="604"/>
                  </a:lnTo>
                  <a:lnTo>
                    <a:pt x="194" y="604"/>
                  </a:lnTo>
                  <a:lnTo>
                    <a:pt x="195" y="604"/>
                  </a:lnTo>
                  <a:lnTo>
                    <a:pt x="196" y="604"/>
                  </a:lnTo>
                  <a:lnTo>
                    <a:pt x="197" y="604"/>
                  </a:lnTo>
                  <a:lnTo>
                    <a:pt x="198" y="604"/>
                  </a:lnTo>
                  <a:lnTo>
                    <a:pt x="199" y="604"/>
                  </a:lnTo>
                  <a:lnTo>
                    <a:pt x="200" y="604"/>
                  </a:lnTo>
                  <a:lnTo>
                    <a:pt x="201" y="604"/>
                  </a:lnTo>
                  <a:lnTo>
                    <a:pt x="202" y="604"/>
                  </a:lnTo>
                  <a:lnTo>
                    <a:pt x="203" y="604"/>
                  </a:lnTo>
                  <a:lnTo>
                    <a:pt x="204" y="604"/>
                  </a:lnTo>
                  <a:lnTo>
                    <a:pt x="205" y="604"/>
                  </a:lnTo>
                  <a:lnTo>
                    <a:pt x="206" y="604"/>
                  </a:lnTo>
                  <a:lnTo>
                    <a:pt x="207" y="604"/>
                  </a:lnTo>
                  <a:lnTo>
                    <a:pt x="208" y="604"/>
                  </a:lnTo>
                  <a:lnTo>
                    <a:pt x="209" y="604"/>
                  </a:lnTo>
                  <a:lnTo>
                    <a:pt x="210" y="604"/>
                  </a:lnTo>
                  <a:lnTo>
                    <a:pt x="211" y="604"/>
                  </a:lnTo>
                  <a:lnTo>
                    <a:pt x="212" y="604"/>
                  </a:lnTo>
                  <a:lnTo>
                    <a:pt x="213" y="604"/>
                  </a:lnTo>
                  <a:lnTo>
                    <a:pt x="214" y="604"/>
                  </a:lnTo>
                  <a:lnTo>
                    <a:pt x="215" y="604"/>
                  </a:lnTo>
                  <a:lnTo>
                    <a:pt x="216" y="604"/>
                  </a:lnTo>
                  <a:lnTo>
                    <a:pt x="217" y="604"/>
                  </a:lnTo>
                  <a:lnTo>
                    <a:pt x="218" y="604"/>
                  </a:lnTo>
                  <a:lnTo>
                    <a:pt x="219" y="604"/>
                  </a:lnTo>
                  <a:lnTo>
                    <a:pt x="220" y="604"/>
                  </a:lnTo>
                  <a:lnTo>
                    <a:pt x="221" y="604"/>
                  </a:lnTo>
                  <a:lnTo>
                    <a:pt x="222" y="604"/>
                  </a:lnTo>
                  <a:lnTo>
                    <a:pt x="223" y="604"/>
                  </a:lnTo>
                  <a:lnTo>
                    <a:pt x="224" y="604"/>
                  </a:lnTo>
                  <a:lnTo>
                    <a:pt x="225" y="604"/>
                  </a:lnTo>
                  <a:lnTo>
                    <a:pt x="226" y="604"/>
                  </a:lnTo>
                  <a:lnTo>
                    <a:pt x="227" y="604"/>
                  </a:lnTo>
                  <a:lnTo>
                    <a:pt x="228" y="604"/>
                  </a:lnTo>
                  <a:lnTo>
                    <a:pt x="229" y="604"/>
                  </a:lnTo>
                  <a:lnTo>
                    <a:pt x="230" y="604"/>
                  </a:lnTo>
                  <a:lnTo>
                    <a:pt x="231" y="604"/>
                  </a:lnTo>
                  <a:lnTo>
                    <a:pt x="232" y="604"/>
                  </a:lnTo>
                  <a:lnTo>
                    <a:pt x="233" y="604"/>
                  </a:lnTo>
                  <a:lnTo>
                    <a:pt x="234" y="604"/>
                  </a:lnTo>
                  <a:lnTo>
                    <a:pt x="235" y="604"/>
                  </a:lnTo>
                  <a:lnTo>
                    <a:pt x="236" y="604"/>
                  </a:lnTo>
                  <a:lnTo>
                    <a:pt x="237" y="604"/>
                  </a:lnTo>
                  <a:lnTo>
                    <a:pt x="238" y="604"/>
                  </a:lnTo>
                  <a:lnTo>
                    <a:pt x="239" y="604"/>
                  </a:lnTo>
                  <a:lnTo>
                    <a:pt x="240" y="604"/>
                  </a:lnTo>
                  <a:lnTo>
                    <a:pt x="241" y="604"/>
                  </a:lnTo>
                  <a:lnTo>
                    <a:pt x="242" y="604"/>
                  </a:lnTo>
                  <a:lnTo>
                    <a:pt x="243" y="604"/>
                  </a:lnTo>
                  <a:lnTo>
                    <a:pt x="244" y="604"/>
                  </a:lnTo>
                  <a:lnTo>
                    <a:pt x="245" y="604"/>
                  </a:lnTo>
                  <a:lnTo>
                    <a:pt x="246" y="604"/>
                  </a:lnTo>
                  <a:lnTo>
                    <a:pt x="247" y="604"/>
                  </a:lnTo>
                  <a:lnTo>
                    <a:pt x="248" y="604"/>
                  </a:lnTo>
                  <a:lnTo>
                    <a:pt x="249" y="604"/>
                  </a:lnTo>
                  <a:lnTo>
                    <a:pt x="250" y="604"/>
                  </a:lnTo>
                  <a:lnTo>
                    <a:pt x="251" y="604"/>
                  </a:lnTo>
                  <a:lnTo>
                    <a:pt x="252" y="604"/>
                  </a:lnTo>
                  <a:lnTo>
                    <a:pt x="253" y="604"/>
                  </a:lnTo>
                  <a:lnTo>
                    <a:pt x="254" y="604"/>
                  </a:lnTo>
                  <a:lnTo>
                    <a:pt x="255" y="604"/>
                  </a:lnTo>
                  <a:lnTo>
                    <a:pt x="256" y="604"/>
                  </a:lnTo>
                  <a:lnTo>
                    <a:pt x="257" y="604"/>
                  </a:lnTo>
                  <a:lnTo>
                    <a:pt x="258" y="604"/>
                  </a:lnTo>
                  <a:lnTo>
                    <a:pt x="259" y="604"/>
                  </a:lnTo>
                  <a:lnTo>
                    <a:pt x="260" y="604"/>
                  </a:lnTo>
                  <a:lnTo>
                    <a:pt x="261" y="604"/>
                  </a:lnTo>
                  <a:lnTo>
                    <a:pt x="262" y="604"/>
                  </a:lnTo>
                  <a:lnTo>
                    <a:pt x="263" y="604"/>
                  </a:lnTo>
                  <a:lnTo>
                    <a:pt x="264" y="604"/>
                  </a:lnTo>
                  <a:lnTo>
                    <a:pt x="265" y="604"/>
                  </a:lnTo>
                  <a:lnTo>
                    <a:pt x="266" y="604"/>
                  </a:lnTo>
                  <a:lnTo>
                    <a:pt x="267" y="604"/>
                  </a:lnTo>
                  <a:lnTo>
                    <a:pt x="268" y="604"/>
                  </a:lnTo>
                  <a:lnTo>
                    <a:pt x="269" y="604"/>
                  </a:lnTo>
                  <a:lnTo>
                    <a:pt x="270" y="604"/>
                  </a:lnTo>
                  <a:lnTo>
                    <a:pt x="271" y="604"/>
                  </a:lnTo>
                  <a:lnTo>
                    <a:pt x="272" y="604"/>
                  </a:lnTo>
                  <a:lnTo>
                    <a:pt x="273" y="604"/>
                  </a:lnTo>
                  <a:lnTo>
                    <a:pt x="274" y="604"/>
                  </a:lnTo>
                  <a:lnTo>
                    <a:pt x="275" y="604"/>
                  </a:lnTo>
                  <a:lnTo>
                    <a:pt x="276" y="604"/>
                  </a:lnTo>
                  <a:lnTo>
                    <a:pt x="277" y="604"/>
                  </a:lnTo>
                  <a:lnTo>
                    <a:pt x="278" y="604"/>
                  </a:lnTo>
                  <a:lnTo>
                    <a:pt x="279" y="604"/>
                  </a:lnTo>
                  <a:lnTo>
                    <a:pt x="280" y="604"/>
                  </a:lnTo>
                  <a:lnTo>
                    <a:pt x="281" y="604"/>
                  </a:lnTo>
                  <a:lnTo>
                    <a:pt x="282" y="604"/>
                  </a:lnTo>
                  <a:lnTo>
                    <a:pt x="283" y="604"/>
                  </a:lnTo>
                  <a:lnTo>
                    <a:pt x="284" y="604"/>
                  </a:lnTo>
                  <a:lnTo>
                    <a:pt x="285" y="604"/>
                  </a:lnTo>
                  <a:lnTo>
                    <a:pt x="286" y="604"/>
                  </a:lnTo>
                  <a:lnTo>
                    <a:pt x="287" y="604"/>
                  </a:lnTo>
                  <a:lnTo>
                    <a:pt x="288" y="604"/>
                  </a:lnTo>
                  <a:lnTo>
                    <a:pt x="289" y="604"/>
                  </a:lnTo>
                  <a:lnTo>
                    <a:pt x="290" y="604"/>
                  </a:lnTo>
                  <a:lnTo>
                    <a:pt x="291" y="604"/>
                  </a:lnTo>
                  <a:lnTo>
                    <a:pt x="292" y="604"/>
                  </a:lnTo>
                  <a:lnTo>
                    <a:pt x="293" y="604"/>
                  </a:lnTo>
                  <a:lnTo>
                    <a:pt x="294" y="604"/>
                  </a:lnTo>
                  <a:lnTo>
                    <a:pt x="295" y="604"/>
                  </a:lnTo>
                  <a:lnTo>
                    <a:pt x="296" y="604"/>
                  </a:lnTo>
                  <a:lnTo>
                    <a:pt x="297" y="604"/>
                  </a:lnTo>
                  <a:lnTo>
                    <a:pt x="298" y="604"/>
                  </a:lnTo>
                  <a:lnTo>
                    <a:pt x="299" y="604"/>
                  </a:lnTo>
                  <a:lnTo>
                    <a:pt x="300" y="604"/>
                  </a:lnTo>
                  <a:lnTo>
                    <a:pt x="301" y="604"/>
                  </a:lnTo>
                  <a:lnTo>
                    <a:pt x="302" y="604"/>
                  </a:lnTo>
                  <a:lnTo>
                    <a:pt x="303" y="604"/>
                  </a:lnTo>
                  <a:lnTo>
                    <a:pt x="304" y="604"/>
                  </a:lnTo>
                  <a:lnTo>
                    <a:pt x="305" y="604"/>
                  </a:lnTo>
                  <a:lnTo>
                    <a:pt x="306" y="604"/>
                  </a:lnTo>
                  <a:lnTo>
                    <a:pt x="307" y="604"/>
                  </a:lnTo>
                  <a:lnTo>
                    <a:pt x="308" y="604"/>
                  </a:lnTo>
                  <a:lnTo>
                    <a:pt x="309" y="604"/>
                  </a:lnTo>
                  <a:lnTo>
                    <a:pt x="310" y="604"/>
                  </a:lnTo>
                  <a:lnTo>
                    <a:pt x="311" y="604"/>
                  </a:lnTo>
                  <a:lnTo>
                    <a:pt x="312" y="604"/>
                  </a:lnTo>
                  <a:lnTo>
                    <a:pt x="313" y="604"/>
                  </a:lnTo>
                  <a:lnTo>
                    <a:pt x="314" y="604"/>
                  </a:lnTo>
                  <a:lnTo>
                    <a:pt x="315" y="604"/>
                  </a:lnTo>
                  <a:lnTo>
                    <a:pt x="316" y="604"/>
                  </a:lnTo>
                  <a:lnTo>
                    <a:pt x="317" y="604"/>
                  </a:lnTo>
                  <a:lnTo>
                    <a:pt x="318" y="604"/>
                  </a:lnTo>
                  <a:lnTo>
                    <a:pt x="319" y="604"/>
                  </a:lnTo>
                  <a:lnTo>
                    <a:pt x="320" y="604"/>
                  </a:lnTo>
                  <a:lnTo>
                    <a:pt x="321" y="604"/>
                  </a:lnTo>
                  <a:lnTo>
                    <a:pt x="322" y="604"/>
                  </a:lnTo>
                  <a:lnTo>
                    <a:pt x="323" y="604"/>
                  </a:lnTo>
                  <a:lnTo>
                    <a:pt x="324" y="604"/>
                  </a:lnTo>
                  <a:lnTo>
                    <a:pt x="325" y="604"/>
                  </a:lnTo>
                  <a:lnTo>
                    <a:pt x="326" y="604"/>
                  </a:lnTo>
                  <a:lnTo>
                    <a:pt x="327" y="604"/>
                  </a:lnTo>
                  <a:lnTo>
                    <a:pt x="328" y="604"/>
                  </a:lnTo>
                  <a:lnTo>
                    <a:pt x="329" y="604"/>
                  </a:lnTo>
                  <a:lnTo>
                    <a:pt x="330" y="604"/>
                  </a:lnTo>
                  <a:lnTo>
                    <a:pt x="331" y="604"/>
                  </a:lnTo>
                  <a:lnTo>
                    <a:pt x="332" y="604"/>
                  </a:lnTo>
                  <a:lnTo>
                    <a:pt x="333" y="604"/>
                  </a:lnTo>
                  <a:lnTo>
                    <a:pt x="334" y="604"/>
                  </a:lnTo>
                  <a:lnTo>
                    <a:pt x="335" y="604"/>
                  </a:lnTo>
                  <a:lnTo>
                    <a:pt x="336" y="604"/>
                  </a:lnTo>
                  <a:lnTo>
                    <a:pt x="337" y="604"/>
                  </a:lnTo>
                  <a:lnTo>
                    <a:pt x="338" y="604"/>
                  </a:lnTo>
                  <a:lnTo>
                    <a:pt x="339" y="604"/>
                  </a:lnTo>
                  <a:lnTo>
                    <a:pt x="340" y="604"/>
                  </a:lnTo>
                  <a:lnTo>
                    <a:pt x="341" y="604"/>
                  </a:lnTo>
                  <a:lnTo>
                    <a:pt x="342" y="604"/>
                  </a:lnTo>
                  <a:lnTo>
                    <a:pt x="343" y="604"/>
                  </a:lnTo>
                  <a:lnTo>
                    <a:pt x="344" y="604"/>
                  </a:lnTo>
                  <a:lnTo>
                    <a:pt x="345" y="604"/>
                  </a:lnTo>
                  <a:lnTo>
                    <a:pt x="346" y="604"/>
                  </a:lnTo>
                  <a:lnTo>
                    <a:pt x="347" y="604"/>
                  </a:lnTo>
                  <a:lnTo>
                    <a:pt x="348" y="604"/>
                  </a:lnTo>
                  <a:lnTo>
                    <a:pt x="349" y="604"/>
                  </a:lnTo>
                  <a:lnTo>
                    <a:pt x="350" y="604"/>
                  </a:lnTo>
                  <a:lnTo>
                    <a:pt x="351" y="604"/>
                  </a:lnTo>
                  <a:lnTo>
                    <a:pt x="352" y="604"/>
                  </a:lnTo>
                  <a:lnTo>
                    <a:pt x="353" y="604"/>
                  </a:lnTo>
                  <a:lnTo>
                    <a:pt x="354" y="604"/>
                  </a:lnTo>
                  <a:lnTo>
                    <a:pt x="355" y="604"/>
                  </a:lnTo>
                  <a:lnTo>
                    <a:pt x="356" y="604"/>
                  </a:lnTo>
                  <a:lnTo>
                    <a:pt x="357" y="604"/>
                  </a:lnTo>
                  <a:lnTo>
                    <a:pt x="358" y="604"/>
                  </a:lnTo>
                  <a:lnTo>
                    <a:pt x="359" y="604"/>
                  </a:lnTo>
                  <a:lnTo>
                    <a:pt x="360" y="604"/>
                  </a:lnTo>
                  <a:lnTo>
                    <a:pt x="361" y="604"/>
                  </a:lnTo>
                  <a:lnTo>
                    <a:pt x="362" y="604"/>
                  </a:lnTo>
                  <a:lnTo>
                    <a:pt x="363" y="604"/>
                  </a:lnTo>
                  <a:lnTo>
                    <a:pt x="364" y="604"/>
                  </a:lnTo>
                  <a:lnTo>
                    <a:pt x="365" y="604"/>
                  </a:lnTo>
                  <a:lnTo>
                    <a:pt x="366" y="604"/>
                  </a:lnTo>
                  <a:lnTo>
                    <a:pt x="367" y="604"/>
                  </a:lnTo>
                  <a:lnTo>
                    <a:pt x="368" y="604"/>
                  </a:lnTo>
                  <a:lnTo>
                    <a:pt x="369" y="604"/>
                  </a:lnTo>
                  <a:lnTo>
                    <a:pt x="370" y="604"/>
                  </a:lnTo>
                  <a:lnTo>
                    <a:pt x="371" y="604"/>
                  </a:lnTo>
                  <a:lnTo>
                    <a:pt x="372" y="604"/>
                  </a:lnTo>
                  <a:lnTo>
                    <a:pt x="373" y="604"/>
                  </a:lnTo>
                  <a:lnTo>
                    <a:pt x="374" y="604"/>
                  </a:lnTo>
                  <a:lnTo>
                    <a:pt x="375" y="604"/>
                  </a:lnTo>
                  <a:lnTo>
                    <a:pt x="376" y="604"/>
                  </a:lnTo>
                  <a:lnTo>
                    <a:pt x="377" y="604"/>
                  </a:lnTo>
                  <a:lnTo>
                    <a:pt x="378" y="604"/>
                  </a:lnTo>
                  <a:lnTo>
                    <a:pt x="379" y="604"/>
                  </a:lnTo>
                  <a:lnTo>
                    <a:pt x="380" y="604"/>
                  </a:lnTo>
                  <a:lnTo>
                    <a:pt x="381" y="604"/>
                  </a:lnTo>
                  <a:lnTo>
                    <a:pt x="382" y="604"/>
                  </a:lnTo>
                  <a:lnTo>
                    <a:pt x="383" y="604"/>
                  </a:lnTo>
                  <a:lnTo>
                    <a:pt x="384" y="604"/>
                  </a:lnTo>
                  <a:lnTo>
                    <a:pt x="385" y="604"/>
                  </a:lnTo>
                  <a:lnTo>
                    <a:pt x="386" y="604"/>
                  </a:lnTo>
                  <a:lnTo>
                    <a:pt x="387" y="604"/>
                  </a:lnTo>
                  <a:lnTo>
                    <a:pt x="388" y="604"/>
                  </a:lnTo>
                  <a:lnTo>
                    <a:pt x="389" y="604"/>
                  </a:lnTo>
                  <a:lnTo>
                    <a:pt x="390" y="604"/>
                  </a:lnTo>
                  <a:lnTo>
                    <a:pt x="391" y="604"/>
                  </a:lnTo>
                  <a:lnTo>
                    <a:pt x="392" y="604"/>
                  </a:lnTo>
                  <a:lnTo>
                    <a:pt x="393" y="604"/>
                  </a:lnTo>
                  <a:lnTo>
                    <a:pt x="394" y="604"/>
                  </a:lnTo>
                  <a:lnTo>
                    <a:pt x="395" y="604"/>
                  </a:lnTo>
                  <a:lnTo>
                    <a:pt x="396" y="604"/>
                  </a:lnTo>
                  <a:lnTo>
                    <a:pt x="397" y="604"/>
                  </a:lnTo>
                  <a:lnTo>
                    <a:pt x="398" y="604"/>
                  </a:lnTo>
                  <a:lnTo>
                    <a:pt x="399" y="604"/>
                  </a:lnTo>
                  <a:lnTo>
                    <a:pt x="400" y="604"/>
                  </a:lnTo>
                  <a:lnTo>
                    <a:pt x="401" y="604"/>
                  </a:lnTo>
                  <a:lnTo>
                    <a:pt x="402" y="604"/>
                  </a:lnTo>
                  <a:lnTo>
                    <a:pt x="403" y="604"/>
                  </a:lnTo>
                  <a:lnTo>
                    <a:pt x="404" y="604"/>
                  </a:lnTo>
                  <a:lnTo>
                    <a:pt x="405" y="604"/>
                  </a:lnTo>
                  <a:lnTo>
                    <a:pt x="406" y="604"/>
                  </a:lnTo>
                  <a:lnTo>
                    <a:pt x="407" y="604"/>
                  </a:lnTo>
                  <a:lnTo>
                    <a:pt x="408" y="604"/>
                  </a:lnTo>
                  <a:lnTo>
                    <a:pt x="409" y="604"/>
                  </a:lnTo>
                  <a:lnTo>
                    <a:pt x="410" y="604"/>
                  </a:lnTo>
                  <a:lnTo>
                    <a:pt x="411" y="604"/>
                  </a:lnTo>
                  <a:lnTo>
                    <a:pt x="412" y="604"/>
                  </a:lnTo>
                  <a:lnTo>
                    <a:pt x="413" y="604"/>
                  </a:lnTo>
                  <a:lnTo>
                    <a:pt x="414" y="604"/>
                  </a:lnTo>
                  <a:lnTo>
                    <a:pt x="415" y="604"/>
                  </a:lnTo>
                  <a:lnTo>
                    <a:pt x="416" y="604"/>
                  </a:lnTo>
                  <a:lnTo>
                    <a:pt x="417" y="604"/>
                  </a:lnTo>
                  <a:lnTo>
                    <a:pt x="418" y="604"/>
                  </a:lnTo>
                  <a:lnTo>
                    <a:pt x="419" y="604"/>
                  </a:lnTo>
                  <a:lnTo>
                    <a:pt x="420" y="604"/>
                  </a:lnTo>
                  <a:lnTo>
                    <a:pt x="421" y="604"/>
                  </a:lnTo>
                  <a:lnTo>
                    <a:pt x="422" y="604"/>
                  </a:lnTo>
                  <a:lnTo>
                    <a:pt x="423" y="604"/>
                  </a:lnTo>
                  <a:lnTo>
                    <a:pt x="424" y="604"/>
                  </a:lnTo>
                  <a:lnTo>
                    <a:pt x="425" y="604"/>
                  </a:lnTo>
                  <a:lnTo>
                    <a:pt x="426" y="604"/>
                  </a:lnTo>
                  <a:lnTo>
                    <a:pt x="427" y="604"/>
                  </a:lnTo>
                  <a:lnTo>
                    <a:pt x="428" y="604"/>
                  </a:lnTo>
                  <a:lnTo>
                    <a:pt x="429" y="604"/>
                  </a:lnTo>
                  <a:lnTo>
                    <a:pt x="430" y="604"/>
                  </a:lnTo>
                  <a:lnTo>
                    <a:pt x="431" y="604"/>
                  </a:lnTo>
                  <a:lnTo>
                    <a:pt x="432" y="604"/>
                  </a:lnTo>
                  <a:lnTo>
                    <a:pt x="433" y="604"/>
                  </a:lnTo>
                  <a:lnTo>
                    <a:pt x="434" y="604"/>
                  </a:lnTo>
                  <a:lnTo>
                    <a:pt x="435" y="604"/>
                  </a:lnTo>
                  <a:lnTo>
                    <a:pt x="436" y="604"/>
                  </a:lnTo>
                  <a:lnTo>
                    <a:pt x="437" y="604"/>
                  </a:lnTo>
                  <a:lnTo>
                    <a:pt x="438" y="604"/>
                  </a:lnTo>
                  <a:lnTo>
                    <a:pt x="439" y="604"/>
                  </a:lnTo>
                  <a:lnTo>
                    <a:pt x="440" y="604"/>
                  </a:lnTo>
                  <a:lnTo>
                    <a:pt x="441" y="604"/>
                  </a:lnTo>
                  <a:lnTo>
                    <a:pt x="442" y="604"/>
                  </a:lnTo>
                  <a:lnTo>
                    <a:pt x="443" y="604"/>
                  </a:lnTo>
                  <a:lnTo>
                    <a:pt x="444" y="604"/>
                  </a:lnTo>
                  <a:lnTo>
                    <a:pt x="445" y="604"/>
                  </a:lnTo>
                  <a:lnTo>
                    <a:pt x="446" y="604"/>
                  </a:lnTo>
                  <a:lnTo>
                    <a:pt x="447" y="604"/>
                  </a:lnTo>
                  <a:lnTo>
                    <a:pt x="448" y="604"/>
                  </a:lnTo>
                  <a:lnTo>
                    <a:pt x="449" y="604"/>
                  </a:lnTo>
                  <a:lnTo>
                    <a:pt x="450" y="604"/>
                  </a:lnTo>
                  <a:lnTo>
                    <a:pt x="451" y="604"/>
                  </a:lnTo>
                  <a:lnTo>
                    <a:pt x="452" y="604"/>
                  </a:lnTo>
                  <a:lnTo>
                    <a:pt x="453" y="604"/>
                  </a:lnTo>
                  <a:lnTo>
                    <a:pt x="454" y="604"/>
                  </a:lnTo>
                  <a:lnTo>
                    <a:pt x="455" y="604"/>
                  </a:lnTo>
                  <a:lnTo>
                    <a:pt x="456" y="604"/>
                  </a:lnTo>
                  <a:lnTo>
                    <a:pt x="457" y="604"/>
                  </a:lnTo>
                  <a:lnTo>
                    <a:pt x="458" y="604"/>
                  </a:lnTo>
                  <a:lnTo>
                    <a:pt x="459" y="604"/>
                  </a:lnTo>
                  <a:lnTo>
                    <a:pt x="460" y="604"/>
                  </a:lnTo>
                  <a:lnTo>
                    <a:pt x="461" y="604"/>
                  </a:lnTo>
                  <a:lnTo>
                    <a:pt x="462" y="604"/>
                  </a:lnTo>
                  <a:lnTo>
                    <a:pt x="463" y="604"/>
                  </a:lnTo>
                  <a:lnTo>
                    <a:pt x="464" y="604"/>
                  </a:lnTo>
                  <a:lnTo>
                    <a:pt x="465" y="604"/>
                  </a:lnTo>
                  <a:lnTo>
                    <a:pt x="466" y="604"/>
                  </a:lnTo>
                  <a:lnTo>
                    <a:pt x="467" y="604"/>
                  </a:lnTo>
                  <a:lnTo>
                    <a:pt x="468" y="604"/>
                  </a:lnTo>
                  <a:lnTo>
                    <a:pt x="469" y="604"/>
                  </a:lnTo>
                  <a:lnTo>
                    <a:pt x="470" y="604"/>
                  </a:lnTo>
                  <a:lnTo>
                    <a:pt x="471" y="604"/>
                  </a:lnTo>
                  <a:lnTo>
                    <a:pt x="472" y="604"/>
                  </a:lnTo>
                  <a:lnTo>
                    <a:pt x="473" y="604"/>
                  </a:lnTo>
                  <a:lnTo>
                    <a:pt x="474" y="604"/>
                  </a:lnTo>
                  <a:lnTo>
                    <a:pt x="475" y="604"/>
                  </a:lnTo>
                  <a:lnTo>
                    <a:pt x="476" y="604"/>
                  </a:lnTo>
                  <a:lnTo>
                    <a:pt x="477" y="604"/>
                  </a:lnTo>
                  <a:lnTo>
                    <a:pt x="478" y="604"/>
                  </a:lnTo>
                  <a:lnTo>
                    <a:pt x="479" y="604"/>
                  </a:lnTo>
                  <a:lnTo>
                    <a:pt x="480" y="604"/>
                  </a:lnTo>
                  <a:lnTo>
                    <a:pt x="481" y="604"/>
                  </a:lnTo>
                  <a:lnTo>
                    <a:pt x="482" y="604"/>
                  </a:lnTo>
                  <a:lnTo>
                    <a:pt x="483" y="604"/>
                  </a:lnTo>
                  <a:lnTo>
                    <a:pt x="484" y="604"/>
                  </a:lnTo>
                  <a:lnTo>
                    <a:pt x="485" y="604"/>
                  </a:lnTo>
                  <a:lnTo>
                    <a:pt x="486" y="604"/>
                  </a:lnTo>
                  <a:lnTo>
                    <a:pt x="487" y="604"/>
                  </a:lnTo>
                  <a:lnTo>
                    <a:pt x="488" y="604"/>
                  </a:lnTo>
                  <a:lnTo>
                    <a:pt x="489" y="604"/>
                  </a:lnTo>
                  <a:lnTo>
                    <a:pt x="490" y="604"/>
                  </a:lnTo>
                  <a:lnTo>
                    <a:pt x="491" y="604"/>
                  </a:lnTo>
                  <a:lnTo>
                    <a:pt x="492" y="604"/>
                  </a:lnTo>
                  <a:lnTo>
                    <a:pt x="493" y="604"/>
                  </a:lnTo>
                  <a:lnTo>
                    <a:pt x="494" y="604"/>
                  </a:lnTo>
                  <a:lnTo>
                    <a:pt x="495" y="604"/>
                  </a:lnTo>
                  <a:lnTo>
                    <a:pt x="496" y="604"/>
                  </a:lnTo>
                  <a:lnTo>
                    <a:pt x="497" y="604"/>
                  </a:lnTo>
                  <a:lnTo>
                    <a:pt x="498" y="604"/>
                  </a:lnTo>
                  <a:lnTo>
                    <a:pt x="499" y="604"/>
                  </a:lnTo>
                  <a:lnTo>
                    <a:pt x="500" y="604"/>
                  </a:lnTo>
                  <a:lnTo>
                    <a:pt x="501" y="604"/>
                  </a:lnTo>
                  <a:lnTo>
                    <a:pt x="502" y="604"/>
                  </a:lnTo>
                  <a:lnTo>
                    <a:pt x="503" y="604"/>
                  </a:lnTo>
                  <a:lnTo>
                    <a:pt x="504" y="604"/>
                  </a:lnTo>
                  <a:lnTo>
                    <a:pt x="505" y="604"/>
                  </a:lnTo>
                  <a:lnTo>
                    <a:pt x="506" y="604"/>
                  </a:lnTo>
                  <a:lnTo>
                    <a:pt x="507" y="604"/>
                  </a:lnTo>
                  <a:lnTo>
                    <a:pt x="508" y="604"/>
                  </a:lnTo>
                  <a:lnTo>
                    <a:pt x="509" y="604"/>
                  </a:lnTo>
                  <a:lnTo>
                    <a:pt x="510" y="604"/>
                  </a:lnTo>
                  <a:lnTo>
                    <a:pt x="511" y="604"/>
                  </a:lnTo>
                  <a:lnTo>
                    <a:pt x="512" y="604"/>
                  </a:lnTo>
                  <a:lnTo>
                    <a:pt x="513" y="604"/>
                  </a:lnTo>
                  <a:lnTo>
                    <a:pt x="514" y="604"/>
                  </a:lnTo>
                  <a:lnTo>
                    <a:pt x="515" y="604"/>
                  </a:lnTo>
                  <a:lnTo>
                    <a:pt x="516" y="604"/>
                  </a:lnTo>
                  <a:lnTo>
                    <a:pt x="517" y="604"/>
                  </a:lnTo>
                  <a:lnTo>
                    <a:pt x="518" y="604"/>
                  </a:lnTo>
                  <a:lnTo>
                    <a:pt x="519" y="604"/>
                  </a:lnTo>
                  <a:lnTo>
                    <a:pt x="520" y="604"/>
                  </a:lnTo>
                  <a:lnTo>
                    <a:pt x="521" y="604"/>
                  </a:lnTo>
                  <a:lnTo>
                    <a:pt x="522" y="604"/>
                  </a:lnTo>
                  <a:lnTo>
                    <a:pt x="523" y="604"/>
                  </a:lnTo>
                  <a:lnTo>
                    <a:pt x="524" y="604"/>
                  </a:lnTo>
                  <a:lnTo>
                    <a:pt x="525" y="604"/>
                  </a:lnTo>
                  <a:lnTo>
                    <a:pt x="526" y="604"/>
                  </a:lnTo>
                  <a:lnTo>
                    <a:pt x="527" y="604"/>
                  </a:lnTo>
                  <a:lnTo>
                    <a:pt x="528" y="604"/>
                  </a:lnTo>
                  <a:lnTo>
                    <a:pt x="529" y="604"/>
                  </a:lnTo>
                  <a:lnTo>
                    <a:pt x="530" y="604"/>
                  </a:lnTo>
                  <a:lnTo>
                    <a:pt x="531" y="604"/>
                  </a:lnTo>
                  <a:lnTo>
                    <a:pt x="532" y="604"/>
                  </a:lnTo>
                  <a:lnTo>
                    <a:pt x="533" y="604"/>
                  </a:lnTo>
                  <a:lnTo>
                    <a:pt x="534" y="604"/>
                  </a:lnTo>
                  <a:lnTo>
                    <a:pt x="535" y="604"/>
                  </a:lnTo>
                  <a:lnTo>
                    <a:pt x="536" y="604"/>
                  </a:lnTo>
                  <a:lnTo>
                    <a:pt x="537" y="604"/>
                  </a:lnTo>
                  <a:lnTo>
                    <a:pt x="538" y="604"/>
                  </a:lnTo>
                  <a:lnTo>
                    <a:pt x="539" y="604"/>
                  </a:lnTo>
                  <a:lnTo>
                    <a:pt x="540" y="604"/>
                  </a:lnTo>
                  <a:lnTo>
                    <a:pt x="541" y="604"/>
                  </a:lnTo>
                  <a:lnTo>
                    <a:pt x="542" y="604"/>
                  </a:lnTo>
                  <a:lnTo>
                    <a:pt x="543" y="604"/>
                  </a:lnTo>
                  <a:lnTo>
                    <a:pt x="544" y="604"/>
                  </a:lnTo>
                  <a:lnTo>
                    <a:pt x="545" y="604"/>
                  </a:lnTo>
                  <a:lnTo>
                    <a:pt x="546" y="604"/>
                  </a:lnTo>
                  <a:lnTo>
                    <a:pt x="547" y="604"/>
                  </a:lnTo>
                  <a:lnTo>
                    <a:pt x="548" y="604"/>
                  </a:lnTo>
                  <a:lnTo>
                    <a:pt x="549" y="604"/>
                  </a:lnTo>
                  <a:lnTo>
                    <a:pt x="550" y="604"/>
                  </a:lnTo>
                  <a:lnTo>
                    <a:pt x="551" y="604"/>
                  </a:lnTo>
                  <a:lnTo>
                    <a:pt x="552" y="604"/>
                  </a:lnTo>
                  <a:lnTo>
                    <a:pt x="553" y="604"/>
                  </a:lnTo>
                  <a:lnTo>
                    <a:pt x="554" y="604"/>
                  </a:lnTo>
                  <a:lnTo>
                    <a:pt x="555" y="604"/>
                  </a:lnTo>
                  <a:lnTo>
                    <a:pt x="556" y="604"/>
                  </a:lnTo>
                  <a:lnTo>
                    <a:pt x="557" y="604"/>
                  </a:lnTo>
                  <a:lnTo>
                    <a:pt x="558" y="604"/>
                  </a:lnTo>
                  <a:lnTo>
                    <a:pt x="559" y="604"/>
                  </a:lnTo>
                  <a:lnTo>
                    <a:pt x="560" y="604"/>
                  </a:lnTo>
                  <a:lnTo>
                    <a:pt x="561" y="604"/>
                  </a:lnTo>
                  <a:lnTo>
                    <a:pt x="562" y="604"/>
                  </a:lnTo>
                  <a:lnTo>
                    <a:pt x="563" y="604"/>
                  </a:lnTo>
                  <a:lnTo>
                    <a:pt x="564" y="604"/>
                  </a:lnTo>
                  <a:lnTo>
                    <a:pt x="565" y="604"/>
                  </a:lnTo>
                  <a:lnTo>
                    <a:pt x="566" y="604"/>
                  </a:lnTo>
                  <a:lnTo>
                    <a:pt x="567" y="604"/>
                  </a:lnTo>
                  <a:lnTo>
                    <a:pt x="568" y="604"/>
                  </a:lnTo>
                  <a:lnTo>
                    <a:pt x="569" y="604"/>
                  </a:lnTo>
                  <a:lnTo>
                    <a:pt x="570" y="604"/>
                  </a:lnTo>
                  <a:lnTo>
                    <a:pt x="571" y="604"/>
                  </a:lnTo>
                  <a:lnTo>
                    <a:pt x="572" y="604"/>
                  </a:lnTo>
                  <a:lnTo>
                    <a:pt x="573" y="604"/>
                  </a:lnTo>
                  <a:lnTo>
                    <a:pt x="574" y="604"/>
                  </a:lnTo>
                  <a:lnTo>
                    <a:pt x="575" y="604"/>
                  </a:lnTo>
                  <a:lnTo>
                    <a:pt x="576" y="604"/>
                  </a:lnTo>
                  <a:lnTo>
                    <a:pt x="577" y="604"/>
                  </a:lnTo>
                  <a:lnTo>
                    <a:pt x="578" y="604"/>
                  </a:lnTo>
                  <a:lnTo>
                    <a:pt x="579" y="604"/>
                  </a:lnTo>
                  <a:lnTo>
                    <a:pt x="580" y="604"/>
                  </a:lnTo>
                  <a:lnTo>
                    <a:pt x="581" y="604"/>
                  </a:lnTo>
                  <a:lnTo>
                    <a:pt x="582" y="604"/>
                  </a:lnTo>
                  <a:lnTo>
                    <a:pt x="583" y="604"/>
                  </a:lnTo>
                  <a:lnTo>
                    <a:pt x="584" y="604"/>
                  </a:lnTo>
                  <a:lnTo>
                    <a:pt x="585" y="604"/>
                  </a:lnTo>
                  <a:lnTo>
                    <a:pt x="586" y="604"/>
                  </a:lnTo>
                  <a:lnTo>
                    <a:pt x="587" y="604"/>
                  </a:lnTo>
                  <a:lnTo>
                    <a:pt x="588" y="604"/>
                  </a:lnTo>
                  <a:lnTo>
                    <a:pt x="589" y="604"/>
                  </a:lnTo>
                  <a:lnTo>
                    <a:pt x="590" y="604"/>
                  </a:lnTo>
                  <a:lnTo>
                    <a:pt x="591" y="604"/>
                  </a:lnTo>
                  <a:lnTo>
                    <a:pt x="592" y="604"/>
                  </a:lnTo>
                  <a:lnTo>
                    <a:pt x="593" y="604"/>
                  </a:lnTo>
                  <a:lnTo>
                    <a:pt x="594" y="604"/>
                  </a:lnTo>
                  <a:lnTo>
                    <a:pt x="595" y="604"/>
                  </a:lnTo>
                  <a:lnTo>
                    <a:pt x="596" y="604"/>
                  </a:lnTo>
                  <a:lnTo>
                    <a:pt x="597" y="604"/>
                  </a:lnTo>
                  <a:lnTo>
                    <a:pt x="598" y="604"/>
                  </a:lnTo>
                  <a:lnTo>
                    <a:pt x="599" y="604"/>
                  </a:lnTo>
                  <a:lnTo>
                    <a:pt x="600" y="604"/>
                  </a:lnTo>
                  <a:lnTo>
                    <a:pt x="601" y="604"/>
                  </a:lnTo>
                  <a:lnTo>
                    <a:pt x="602" y="604"/>
                  </a:lnTo>
                  <a:lnTo>
                    <a:pt x="603" y="604"/>
                  </a:lnTo>
                  <a:lnTo>
                    <a:pt x="604" y="604"/>
                  </a:lnTo>
                  <a:lnTo>
                    <a:pt x="605" y="604"/>
                  </a:lnTo>
                  <a:lnTo>
                    <a:pt x="606" y="604"/>
                  </a:lnTo>
                  <a:lnTo>
                    <a:pt x="607" y="604"/>
                  </a:lnTo>
                  <a:lnTo>
                    <a:pt x="608" y="604"/>
                  </a:lnTo>
                  <a:lnTo>
                    <a:pt x="609" y="604"/>
                  </a:lnTo>
                  <a:lnTo>
                    <a:pt x="610" y="604"/>
                  </a:lnTo>
                  <a:lnTo>
                    <a:pt x="611" y="604"/>
                  </a:lnTo>
                  <a:lnTo>
                    <a:pt x="612" y="604"/>
                  </a:lnTo>
                  <a:lnTo>
                    <a:pt x="613" y="604"/>
                  </a:lnTo>
                  <a:lnTo>
                    <a:pt x="614" y="604"/>
                  </a:lnTo>
                  <a:lnTo>
                    <a:pt x="615" y="604"/>
                  </a:lnTo>
                  <a:lnTo>
                    <a:pt x="616" y="603"/>
                  </a:lnTo>
                  <a:lnTo>
                    <a:pt x="617" y="602"/>
                  </a:lnTo>
                  <a:lnTo>
                    <a:pt x="617" y="600"/>
                  </a:lnTo>
                  <a:lnTo>
                    <a:pt x="618" y="598"/>
                  </a:lnTo>
                  <a:lnTo>
                    <a:pt x="618" y="595"/>
                  </a:lnTo>
                  <a:lnTo>
                    <a:pt x="619" y="590"/>
                  </a:lnTo>
                  <a:lnTo>
                    <a:pt x="619" y="583"/>
                  </a:lnTo>
                  <a:lnTo>
                    <a:pt x="620" y="574"/>
                  </a:lnTo>
                  <a:lnTo>
                    <a:pt x="620" y="563"/>
                  </a:lnTo>
                  <a:lnTo>
                    <a:pt x="621" y="549"/>
                  </a:lnTo>
                  <a:lnTo>
                    <a:pt x="621" y="531"/>
                  </a:lnTo>
                  <a:lnTo>
                    <a:pt x="622" y="509"/>
                  </a:lnTo>
                  <a:lnTo>
                    <a:pt x="622" y="484"/>
                  </a:lnTo>
                  <a:lnTo>
                    <a:pt x="623" y="467"/>
                  </a:lnTo>
                  <a:lnTo>
                    <a:pt x="623" y="432"/>
                  </a:lnTo>
                  <a:lnTo>
                    <a:pt x="624" y="405"/>
                  </a:lnTo>
                  <a:lnTo>
                    <a:pt x="624" y="378"/>
                  </a:lnTo>
                  <a:lnTo>
                    <a:pt x="625" y="334"/>
                  </a:lnTo>
                  <a:lnTo>
                    <a:pt x="625" y="305"/>
                  </a:lnTo>
                  <a:lnTo>
                    <a:pt x="626" y="282"/>
                  </a:lnTo>
                  <a:lnTo>
                    <a:pt x="626" y="258"/>
                  </a:lnTo>
                  <a:lnTo>
                    <a:pt x="627" y="212"/>
                  </a:lnTo>
                  <a:lnTo>
                    <a:pt x="627" y="179"/>
                  </a:lnTo>
                  <a:lnTo>
                    <a:pt x="628" y="145"/>
                  </a:lnTo>
                  <a:lnTo>
                    <a:pt x="628" y="94"/>
                  </a:lnTo>
                  <a:lnTo>
                    <a:pt x="629" y="58"/>
                  </a:lnTo>
                  <a:lnTo>
                    <a:pt x="629" y="65"/>
                  </a:lnTo>
                  <a:lnTo>
                    <a:pt x="630" y="35"/>
                  </a:lnTo>
                  <a:lnTo>
                    <a:pt x="630" y="0"/>
                  </a:lnTo>
                  <a:lnTo>
                    <a:pt x="631" y="10"/>
                  </a:lnTo>
                  <a:lnTo>
                    <a:pt x="631" y="32"/>
                  </a:lnTo>
                  <a:lnTo>
                    <a:pt x="632" y="6"/>
                  </a:lnTo>
                  <a:lnTo>
                    <a:pt x="632" y="35"/>
                  </a:lnTo>
                  <a:lnTo>
                    <a:pt x="633" y="44"/>
                  </a:lnTo>
                  <a:lnTo>
                    <a:pt x="633" y="95"/>
                  </a:lnTo>
                  <a:lnTo>
                    <a:pt x="634" y="118"/>
                  </a:lnTo>
                  <a:lnTo>
                    <a:pt x="634" y="193"/>
                  </a:lnTo>
                  <a:lnTo>
                    <a:pt x="635" y="217"/>
                  </a:lnTo>
                  <a:lnTo>
                    <a:pt x="635" y="276"/>
                  </a:lnTo>
                  <a:lnTo>
                    <a:pt x="636" y="334"/>
                  </a:lnTo>
                  <a:lnTo>
                    <a:pt x="636" y="364"/>
                  </a:lnTo>
                  <a:lnTo>
                    <a:pt x="637" y="409"/>
                  </a:lnTo>
                  <a:lnTo>
                    <a:pt x="637" y="444"/>
                  </a:lnTo>
                  <a:lnTo>
                    <a:pt x="638" y="479"/>
                  </a:lnTo>
                  <a:lnTo>
                    <a:pt x="638" y="499"/>
                  </a:lnTo>
                  <a:lnTo>
                    <a:pt x="639" y="523"/>
                  </a:lnTo>
                  <a:lnTo>
                    <a:pt x="640" y="544"/>
                  </a:lnTo>
                  <a:lnTo>
                    <a:pt x="640" y="558"/>
                  </a:lnTo>
                  <a:lnTo>
                    <a:pt x="641" y="567"/>
                  </a:lnTo>
                  <a:lnTo>
                    <a:pt x="641" y="575"/>
                  </a:lnTo>
                  <a:lnTo>
                    <a:pt x="642" y="581"/>
                  </a:lnTo>
                  <a:lnTo>
                    <a:pt x="642" y="586"/>
                  </a:lnTo>
                  <a:lnTo>
                    <a:pt x="643" y="588"/>
                  </a:lnTo>
                  <a:lnTo>
                    <a:pt x="643" y="590"/>
                  </a:lnTo>
                  <a:lnTo>
                    <a:pt x="644" y="592"/>
                  </a:lnTo>
                  <a:lnTo>
                    <a:pt x="644" y="593"/>
                  </a:lnTo>
                  <a:lnTo>
                    <a:pt x="645" y="594"/>
                  </a:lnTo>
                  <a:lnTo>
                    <a:pt x="645" y="595"/>
                  </a:lnTo>
                  <a:lnTo>
                    <a:pt x="646" y="596"/>
                  </a:lnTo>
                  <a:lnTo>
                    <a:pt x="647" y="597"/>
                  </a:lnTo>
                  <a:lnTo>
                    <a:pt x="648" y="597"/>
                  </a:lnTo>
                  <a:lnTo>
                    <a:pt x="648" y="598"/>
                  </a:lnTo>
                  <a:lnTo>
                    <a:pt x="649" y="598"/>
                  </a:lnTo>
                  <a:lnTo>
                    <a:pt x="649" y="599"/>
                  </a:lnTo>
                  <a:lnTo>
                    <a:pt x="650" y="599"/>
                  </a:lnTo>
                  <a:lnTo>
                    <a:pt x="651" y="599"/>
                  </a:lnTo>
                  <a:lnTo>
                    <a:pt x="652" y="599"/>
                  </a:lnTo>
                  <a:lnTo>
                    <a:pt x="652" y="600"/>
                  </a:lnTo>
                  <a:lnTo>
                    <a:pt x="653" y="599"/>
                  </a:lnTo>
                  <a:lnTo>
                    <a:pt x="653" y="600"/>
                  </a:lnTo>
                  <a:lnTo>
                    <a:pt x="654" y="600"/>
                  </a:lnTo>
                  <a:lnTo>
                    <a:pt x="655" y="600"/>
                  </a:lnTo>
                  <a:lnTo>
                    <a:pt x="656" y="600"/>
                  </a:lnTo>
                  <a:lnTo>
                    <a:pt x="657" y="600"/>
                  </a:lnTo>
                  <a:lnTo>
                    <a:pt x="658" y="600"/>
                  </a:lnTo>
                  <a:lnTo>
                    <a:pt x="659" y="601"/>
                  </a:lnTo>
                  <a:lnTo>
                    <a:pt x="660" y="601"/>
                  </a:lnTo>
                  <a:lnTo>
                    <a:pt x="660" y="600"/>
                  </a:lnTo>
                  <a:lnTo>
                    <a:pt x="661" y="601"/>
                  </a:lnTo>
                  <a:lnTo>
                    <a:pt x="662" y="601"/>
                  </a:lnTo>
                  <a:lnTo>
                    <a:pt x="663" y="601"/>
                  </a:lnTo>
                  <a:lnTo>
                    <a:pt x="664" y="601"/>
                  </a:lnTo>
                  <a:lnTo>
                    <a:pt x="665" y="601"/>
                  </a:lnTo>
                  <a:lnTo>
                    <a:pt x="666" y="601"/>
                  </a:lnTo>
                  <a:lnTo>
                    <a:pt x="667" y="601"/>
                  </a:lnTo>
                  <a:lnTo>
                    <a:pt x="668" y="601"/>
                  </a:lnTo>
                  <a:lnTo>
                    <a:pt x="669" y="601"/>
                  </a:lnTo>
                  <a:lnTo>
                    <a:pt x="670" y="601"/>
                  </a:lnTo>
                  <a:lnTo>
                    <a:pt x="671" y="602"/>
                  </a:lnTo>
                  <a:lnTo>
                    <a:pt x="672" y="602"/>
                  </a:lnTo>
                  <a:lnTo>
                    <a:pt x="672" y="601"/>
                  </a:lnTo>
                  <a:lnTo>
                    <a:pt x="673" y="602"/>
                  </a:lnTo>
                  <a:lnTo>
                    <a:pt x="674" y="601"/>
                  </a:lnTo>
                  <a:lnTo>
                    <a:pt x="674" y="602"/>
                  </a:lnTo>
                  <a:lnTo>
                    <a:pt x="675" y="602"/>
                  </a:lnTo>
                  <a:lnTo>
                    <a:pt x="676" y="602"/>
                  </a:lnTo>
                  <a:lnTo>
                    <a:pt x="677" y="602"/>
                  </a:lnTo>
                  <a:lnTo>
                    <a:pt x="678" y="602"/>
                  </a:lnTo>
                  <a:lnTo>
                    <a:pt x="679" y="602"/>
                  </a:lnTo>
                  <a:lnTo>
                    <a:pt x="680" y="602"/>
                  </a:lnTo>
                  <a:lnTo>
                    <a:pt x="681" y="602"/>
                  </a:lnTo>
                  <a:lnTo>
                    <a:pt x="682" y="602"/>
                  </a:lnTo>
                  <a:lnTo>
                    <a:pt x="683" y="602"/>
                  </a:lnTo>
                  <a:lnTo>
                    <a:pt x="684" y="602"/>
                  </a:lnTo>
                  <a:lnTo>
                    <a:pt x="685" y="602"/>
                  </a:lnTo>
                  <a:lnTo>
                    <a:pt x="686" y="602"/>
                  </a:lnTo>
                  <a:lnTo>
                    <a:pt x="687" y="602"/>
                  </a:lnTo>
                  <a:lnTo>
                    <a:pt x="688" y="602"/>
                  </a:lnTo>
                  <a:lnTo>
                    <a:pt x="689" y="602"/>
                  </a:lnTo>
                  <a:lnTo>
                    <a:pt x="690" y="602"/>
                  </a:lnTo>
                  <a:lnTo>
                    <a:pt x="691" y="602"/>
                  </a:lnTo>
                  <a:lnTo>
                    <a:pt x="692" y="602"/>
                  </a:lnTo>
                  <a:lnTo>
                    <a:pt x="693" y="602"/>
                  </a:lnTo>
                  <a:lnTo>
                    <a:pt x="694" y="602"/>
                  </a:lnTo>
                  <a:lnTo>
                    <a:pt x="695" y="602"/>
                  </a:lnTo>
                  <a:lnTo>
                    <a:pt x="696" y="602"/>
                  </a:lnTo>
                  <a:lnTo>
                    <a:pt x="697" y="602"/>
                  </a:lnTo>
                  <a:lnTo>
                    <a:pt x="698" y="602"/>
                  </a:lnTo>
                  <a:lnTo>
                    <a:pt x="699" y="602"/>
                  </a:lnTo>
                  <a:lnTo>
                    <a:pt x="700" y="602"/>
                  </a:lnTo>
                  <a:lnTo>
                    <a:pt x="701" y="602"/>
                  </a:lnTo>
                  <a:lnTo>
                    <a:pt x="702" y="602"/>
                  </a:lnTo>
                  <a:lnTo>
                    <a:pt x="703" y="602"/>
                  </a:lnTo>
                  <a:lnTo>
                    <a:pt x="704" y="602"/>
                  </a:lnTo>
                  <a:lnTo>
                    <a:pt x="704" y="603"/>
                  </a:lnTo>
                  <a:lnTo>
                    <a:pt x="705" y="602"/>
                  </a:lnTo>
                  <a:lnTo>
                    <a:pt x="706" y="602"/>
                  </a:lnTo>
                  <a:lnTo>
                    <a:pt x="707" y="603"/>
                  </a:lnTo>
                  <a:lnTo>
                    <a:pt x="707" y="602"/>
                  </a:lnTo>
                  <a:lnTo>
                    <a:pt x="708" y="602"/>
                  </a:lnTo>
                  <a:lnTo>
                    <a:pt x="708" y="603"/>
                  </a:lnTo>
                  <a:lnTo>
                    <a:pt x="709" y="602"/>
                  </a:lnTo>
                  <a:lnTo>
                    <a:pt x="710" y="603"/>
                  </a:lnTo>
                  <a:lnTo>
                    <a:pt x="711" y="603"/>
                  </a:lnTo>
                  <a:lnTo>
                    <a:pt x="712" y="603"/>
                  </a:lnTo>
                  <a:lnTo>
                    <a:pt x="713" y="603"/>
                  </a:lnTo>
                  <a:lnTo>
                    <a:pt x="714" y="603"/>
                  </a:lnTo>
                  <a:lnTo>
                    <a:pt x="715" y="603"/>
                  </a:lnTo>
                  <a:lnTo>
                    <a:pt x="716" y="603"/>
                  </a:lnTo>
                  <a:lnTo>
                    <a:pt x="717" y="603"/>
                  </a:lnTo>
                  <a:lnTo>
                    <a:pt x="718" y="603"/>
                  </a:lnTo>
                  <a:lnTo>
                    <a:pt x="719" y="603"/>
                  </a:lnTo>
                  <a:lnTo>
                    <a:pt x="720" y="603"/>
                  </a:lnTo>
                  <a:lnTo>
                    <a:pt x="721" y="603"/>
                  </a:lnTo>
                  <a:lnTo>
                    <a:pt x="722" y="603"/>
                  </a:lnTo>
                  <a:lnTo>
                    <a:pt x="723" y="603"/>
                  </a:lnTo>
                  <a:lnTo>
                    <a:pt x="724" y="603"/>
                  </a:lnTo>
                  <a:lnTo>
                    <a:pt x="725" y="603"/>
                  </a:lnTo>
                  <a:lnTo>
                    <a:pt x="726" y="603"/>
                  </a:lnTo>
                  <a:lnTo>
                    <a:pt x="727" y="603"/>
                  </a:lnTo>
                  <a:lnTo>
                    <a:pt x="728" y="603"/>
                  </a:lnTo>
                  <a:lnTo>
                    <a:pt x="729" y="603"/>
                  </a:lnTo>
                  <a:lnTo>
                    <a:pt x="730" y="603"/>
                  </a:lnTo>
                  <a:lnTo>
                    <a:pt x="731" y="603"/>
                  </a:lnTo>
                  <a:lnTo>
                    <a:pt x="732" y="603"/>
                  </a:lnTo>
                  <a:lnTo>
                    <a:pt x="733" y="603"/>
                  </a:lnTo>
                  <a:lnTo>
                    <a:pt x="734" y="603"/>
                  </a:lnTo>
                  <a:lnTo>
                    <a:pt x="735" y="603"/>
                  </a:lnTo>
                  <a:lnTo>
                    <a:pt x="736" y="603"/>
                  </a:lnTo>
                  <a:lnTo>
                    <a:pt x="737" y="603"/>
                  </a:lnTo>
                  <a:lnTo>
                    <a:pt x="738" y="603"/>
                  </a:lnTo>
                  <a:lnTo>
                    <a:pt x="739" y="603"/>
                  </a:lnTo>
                  <a:lnTo>
                    <a:pt x="740" y="603"/>
                  </a:lnTo>
                  <a:lnTo>
                    <a:pt x="741" y="603"/>
                  </a:lnTo>
                  <a:lnTo>
                    <a:pt x="742" y="603"/>
                  </a:lnTo>
                  <a:lnTo>
                    <a:pt x="743" y="603"/>
                  </a:lnTo>
                  <a:lnTo>
                    <a:pt x="744" y="603"/>
                  </a:lnTo>
                  <a:lnTo>
                    <a:pt x="745" y="603"/>
                  </a:lnTo>
                  <a:lnTo>
                    <a:pt x="746" y="603"/>
                  </a:lnTo>
                  <a:lnTo>
                    <a:pt x="747" y="603"/>
                  </a:lnTo>
                  <a:lnTo>
                    <a:pt x="748" y="603"/>
                  </a:lnTo>
                  <a:lnTo>
                    <a:pt x="749" y="603"/>
                  </a:lnTo>
                  <a:lnTo>
                    <a:pt x="750" y="603"/>
                  </a:lnTo>
                  <a:lnTo>
                    <a:pt x="751" y="603"/>
                  </a:lnTo>
                  <a:lnTo>
                    <a:pt x="752" y="603"/>
                  </a:lnTo>
                  <a:lnTo>
                    <a:pt x="753" y="603"/>
                  </a:lnTo>
                  <a:lnTo>
                    <a:pt x="754" y="603"/>
                  </a:lnTo>
                  <a:lnTo>
                    <a:pt x="755" y="603"/>
                  </a:lnTo>
                  <a:lnTo>
                    <a:pt x="756" y="603"/>
                  </a:lnTo>
                  <a:lnTo>
                    <a:pt x="757" y="603"/>
                  </a:lnTo>
                  <a:lnTo>
                    <a:pt x="758" y="603"/>
                  </a:lnTo>
                  <a:lnTo>
                    <a:pt x="759" y="603"/>
                  </a:lnTo>
                  <a:lnTo>
                    <a:pt x="760" y="603"/>
                  </a:lnTo>
                  <a:lnTo>
                    <a:pt x="761" y="603"/>
                  </a:lnTo>
                  <a:lnTo>
                    <a:pt x="762" y="603"/>
                  </a:lnTo>
                  <a:lnTo>
                    <a:pt x="763" y="603"/>
                  </a:lnTo>
                  <a:lnTo>
                    <a:pt x="764" y="603"/>
                  </a:lnTo>
                  <a:lnTo>
                    <a:pt x="765" y="603"/>
                  </a:lnTo>
                  <a:lnTo>
                    <a:pt x="766" y="603"/>
                  </a:lnTo>
                  <a:lnTo>
                    <a:pt x="767" y="603"/>
                  </a:lnTo>
                  <a:lnTo>
                    <a:pt x="768" y="603"/>
                  </a:lnTo>
                  <a:lnTo>
                    <a:pt x="769" y="603"/>
                  </a:lnTo>
                  <a:lnTo>
                    <a:pt x="770" y="603"/>
                  </a:lnTo>
                  <a:lnTo>
                    <a:pt x="771" y="603"/>
                  </a:lnTo>
                  <a:lnTo>
                    <a:pt x="772" y="603"/>
                  </a:lnTo>
                  <a:lnTo>
                    <a:pt x="773" y="603"/>
                  </a:lnTo>
                  <a:lnTo>
                    <a:pt x="774" y="603"/>
                  </a:lnTo>
                  <a:lnTo>
                    <a:pt x="775" y="603"/>
                  </a:lnTo>
                  <a:lnTo>
                    <a:pt x="776" y="603"/>
                  </a:lnTo>
                  <a:lnTo>
                    <a:pt x="777" y="603"/>
                  </a:lnTo>
                  <a:lnTo>
                    <a:pt x="778" y="603"/>
                  </a:lnTo>
                  <a:lnTo>
                    <a:pt x="779" y="603"/>
                  </a:lnTo>
                  <a:lnTo>
                    <a:pt x="780" y="603"/>
                  </a:lnTo>
                  <a:lnTo>
                    <a:pt x="781" y="603"/>
                  </a:lnTo>
                  <a:lnTo>
                    <a:pt x="782" y="603"/>
                  </a:lnTo>
                  <a:lnTo>
                    <a:pt x="783" y="603"/>
                  </a:lnTo>
                  <a:lnTo>
                    <a:pt x="784" y="603"/>
                  </a:lnTo>
                  <a:lnTo>
                    <a:pt x="785" y="603"/>
                  </a:lnTo>
                  <a:lnTo>
                    <a:pt x="786" y="603"/>
                  </a:lnTo>
                  <a:lnTo>
                    <a:pt x="787" y="603"/>
                  </a:lnTo>
                  <a:lnTo>
                    <a:pt x="788" y="603"/>
                  </a:lnTo>
                  <a:lnTo>
                    <a:pt x="789" y="603"/>
                  </a:lnTo>
                  <a:lnTo>
                    <a:pt x="790" y="603"/>
                  </a:lnTo>
                  <a:lnTo>
                    <a:pt x="791" y="603"/>
                  </a:lnTo>
                  <a:lnTo>
                    <a:pt x="792" y="603"/>
                  </a:lnTo>
                  <a:lnTo>
                    <a:pt x="793" y="603"/>
                  </a:lnTo>
                  <a:lnTo>
                    <a:pt x="794" y="603"/>
                  </a:lnTo>
                  <a:lnTo>
                    <a:pt x="795" y="603"/>
                  </a:lnTo>
                  <a:lnTo>
                    <a:pt x="796" y="603"/>
                  </a:lnTo>
                  <a:lnTo>
                    <a:pt x="797" y="603"/>
                  </a:lnTo>
                  <a:lnTo>
                    <a:pt x="798" y="603"/>
                  </a:lnTo>
                  <a:lnTo>
                    <a:pt x="799" y="603"/>
                  </a:lnTo>
                  <a:lnTo>
                    <a:pt x="800" y="603"/>
                  </a:lnTo>
                  <a:lnTo>
                    <a:pt x="801" y="603"/>
                  </a:lnTo>
                  <a:lnTo>
                    <a:pt x="802" y="603"/>
                  </a:lnTo>
                  <a:lnTo>
                    <a:pt x="803" y="603"/>
                  </a:lnTo>
                  <a:lnTo>
                    <a:pt x="804" y="603"/>
                  </a:lnTo>
                  <a:lnTo>
                    <a:pt x="805" y="603"/>
                  </a:lnTo>
                  <a:lnTo>
                    <a:pt x="806" y="603"/>
                  </a:lnTo>
                  <a:lnTo>
                    <a:pt x="807" y="603"/>
                  </a:lnTo>
                  <a:lnTo>
                    <a:pt x="808" y="603"/>
                  </a:lnTo>
                  <a:lnTo>
                    <a:pt x="809" y="603"/>
                  </a:lnTo>
                  <a:lnTo>
                    <a:pt x="810" y="603"/>
                  </a:lnTo>
                  <a:lnTo>
                    <a:pt x="811" y="603"/>
                  </a:lnTo>
                  <a:lnTo>
                    <a:pt x="812" y="603"/>
                  </a:lnTo>
                  <a:lnTo>
                    <a:pt x="813" y="603"/>
                  </a:lnTo>
                  <a:lnTo>
                    <a:pt x="814" y="603"/>
                  </a:lnTo>
                  <a:lnTo>
                    <a:pt x="815" y="603"/>
                  </a:lnTo>
                  <a:lnTo>
                    <a:pt x="816" y="603"/>
                  </a:lnTo>
                  <a:lnTo>
                    <a:pt x="817" y="603"/>
                  </a:lnTo>
                  <a:lnTo>
                    <a:pt x="818" y="603"/>
                  </a:lnTo>
                  <a:lnTo>
                    <a:pt x="819" y="603"/>
                  </a:lnTo>
                  <a:lnTo>
                    <a:pt x="820" y="603"/>
                  </a:lnTo>
                  <a:lnTo>
                    <a:pt x="821" y="603"/>
                  </a:lnTo>
                  <a:lnTo>
                    <a:pt x="822" y="603"/>
                  </a:lnTo>
                  <a:lnTo>
                    <a:pt x="823" y="603"/>
                  </a:lnTo>
                  <a:lnTo>
                    <a:pt x="824" y="603"/>
                  </a:lnTo>
                  <a:lnTo>
                    <a:pt x="825" y="603"/>
                  </a:lnTo>
                  <a:lnTo>
                    <a:pt x="826" y="603"/>
                  </a:lnTo>
                  <a:lnTo>
                    <a:pt x="827" y="603"/>
                  </a:lnTo>
                  <a:lnTo>
                    <a:pt x="828" y="603"/>
                  </a:lnTo>
                </a:path>
              </a:pathLst>
            </a:custGeom>
            <a:noFill/>
            <a:ln w="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
          <p:nvSpPr>
            <p:cNvPr id="28007" name="Freeform 155"/>
            <p:cNvSpPr>
              <a:spLocks/>
            </p:cNvSpPr>
            <p:nvPr/>
          </p:nvSpPr>
          <p:spPr bwMode="auto">
            <a:xfrm>
              <a:off x="238" y="59"/>
              <a:ext cx="5504" cy="4158"/>
            </a:xfrm>
            <a:custGeom>
              <a:avLst/>
              <a:gdLst>
                <a:gd name="T0" fmla="*/ 156246 w 828"/>
                <a:gd name="T1" fmla="*/ 8093268 h 626"/>
                <a:gd name="T2" fmla="*/ 323978 w 828"/>
                <a:gd name="T3" fmla="*/ 8093268 h 626"/>
                <a:gd name="T4" fmla="*/ 505810 w 828"/>
                <a:gd name="T5" fmla="*/ 8093268 h 626"/>
                <a:gd name="T6" fmla="*/ 675576 w 828"/>
                <a:gd name="T7" fmla="*/ 8093268 h 626"/>
                <a:gd name="T8" fmla="*/ 843574 w 828"/>
                <a:gd name="T9" fmla="*/ 8093268 h 626"/>
                <a:gd name="T10" fmla="*/ 1011313 w 828"/>
                <a:gd name="T11" fmla="*/ 8093268 h 626"/>
                <a:gd name="T12" fmla="*/ 1181386 w 828"/>
                <a:gd name="T13" fmla="*/ 8093268 h 626"/>
                <a:gd name="T14" fmla="*/ 1349078 w 828"/>
                <a:gd name="T15" fmla="*/ 8093268 h 626"/>
                <a:gd name="T16" fmla="*/ 1530910 w 828"/>
                <a:gd name="T17" fmla="*/ 8093268 h 626"/>
                <a:gd name="T18" fmla="*/ 1700676 w 828"/>
                <a:gd name="T19" fmla="*/ 8093268 h 626"/>
                <a:gd name="T20" fmla="*/ 1868674 w 828"/>
                <a:gd name="T21" fmla="*/ 8093268 h 626"/>
                <a:gd name="T22" fmla="*/ 2038487 w 828"/>
                <a:gd name="T23" fmla="*/ 8093268 h 626"/>
                <a:gd name="T24" fmla="*/ 2206180 w 828"/>
                <a:gd name="T25" fmla="*/ 8093268 h 626"/>
                <a:gd name="T26" fmla="*/ 2388005 w 828"/>
                <a:gd name="T27" fmla="*/ 8093268 h 626"/>
                <a:gd name="T28" fmla="*/ 2557771 w 828"/>
                <a:gd name="T29" fmla="*/ 8093268 h 626"/>
                <a:gd name="T30" fmla="*/ 2725776 w 828"/>
                <a:gd name="T31" fmla="*/ 8093268 h 626"/>
                <a:gd name="T32" fmla="*/ 2893509 w 828"/>
                <a:gd name="T33" fmla="*/ 8093268 h 626"/>
                <a:gd name="T34" fmla="*/ 3063588 w 828"/>
                <a:gd name="T35" fmla="*/ 8093268 h 626"/>
                <a:gd name="T36" fmla="*/ 3231273 w 828"/>
                <a:gd name="T37" fmla="*/ 8093268 h 626"/>
                <a:gd name="T38" fmla="*/ 3413105 w 828"/>
                <a:gd name="T39" fmla="*/ 8093268 h 626"/>
                <a:gd name="T40" fmla="*/ 3582871 w 828"/>
                <a:gd name="T41" fmla="*/ 8093268 h 626"/>
                <a:gd name="T42" fmla="*/ 3750916 w 828"/>
                <a:gd name="T43" fmla="*/ 8093268 h 626"/>
                <a:gd name="T44" fmla="*/ 3918609 w 828"/>
                <a:gd name="T45" fmla="*/ 8093268 h 626"/>
                <a:gd name="T46" fmla="*/ 4088681 w 828"/>
                <a:gd name="T47" fmla="*/ 8093268 h 626"/>
                <a:gd name="T48" fmla="*/ 4256420 w 828"/>
                <a:gd name="T49" fmla="*/ 8093268 h 626"/>
                <a:gd name="T50" fmla="*/ 4437939 w 828"/>
                <a:gd name="T51" fmla="*/ 8093268 h 626"/>
                <a:gd name="T52" fmla="*/ 4608018 w 828"/>
                <a:gd name="T53" fmla="*/ 8093268 h 626"/>
                <a:gd name="T54" fmla="*/ 4775704 w 828"/>
                <a:gd name="T55" fmla="*/ 8093268 h 626"/>
                <a:gd name="T56" fmla="*/ 4945783 w 828"/>
                <a:gd name="T57" fmla="*/ 8093268 h 626"/>
                <a:gd name="T58" fmla="*/ 5113515 w 828"/>
                <a:gd name="T59" fmla="*/ 8093268 h 626"/>
                <a:gd name="T60" fmla="*/ 5281513 w 828"/>
                <a:gd name="T61" fmla="*/ 8093268 h 626"/>
                <a:gd name="T62" fmla="*/ 5465067 w 828"/>
                <a:gd name="T63" fmla="*/ 8093268 h 626"/>
                <a:gd name="T64" fmla="*/ 5633111 w 828"/>
                <a:gd name="T65" fmla="*/ 8093268 h 626"/>
                <a:gd name="T66" fmla="*/ 5800804 w 828"/>
                <a:gd name="T67" fmla="*/ 8093268 h 626"/>
                <a:gd name="T68" fmla="*/ 5970883 w 828"/>
                <a:gd name="T69" fmla="*/ 8093268 h 626"/>
                <a:gd name="T70" fmla="*/ 6138615 w 828"/>
                <a:gd name="T71" fmla="*/ 8093268 h 626"/>
                <a:gd name="T72" fmla="*/ 6320134 w 828"/>
                <a:gd name="T73" fmla="*/ 8093268 h 626"/>
                <a:gd name="T74" fmla="*/ 6490213 w 828"/>
                <a:gd name="T75" fmla="*/ 8093268 h 626"/>
                <a:gd name="T76" fmla="*/ 6657899 w 828"/>
                <a:gd name="T77" fmla="*/ 8093268 h 626"/>
                <a:gd name="T78" fmla="*/ 6827978 w 828"/>
                <a:gd name="T79" fmla="*/ 8093268 h 626"/>
                <a:gd name="T80" fmla="*/ 6995710 w 828"/>
                <a:gd name="T81" fmla="*/ 8093268 h 626"/>
                <a:gd name="T82" fmla="*/ 7163715 w 828"/>
                <a:gd name="T83" fmla="*/ 8093268 h 626"/>
                <a:gd name="T84" fmla="*/ 7345234 w 828"/>
                <a:gd name="T85" fmla="*/ 4369845 h 626"/>
                <a:gd name="T86" fmla="*/ 7515307 w 828"/>
                <a:gd name="T87" fmla="*/ 8015309 h 626"/>
                <a:gd name="T88" fmla="*/ 7683046 w 828"/>
                <a:gd name="T89" fmla="*/ 8068028 h 626"/>
                <a:gd name="T90" fmla="*/ 7853078 w 828"/>
                <a:gd name="T91" fmla="*/ 8079764 h 626"/>
                <a:gd name="T92" fmla="*/ 8020810 w 828"/>
                <a:gd name="T93" fmla="*/ 8079764 h 626"/>
                <a:gd name="T94" fmla="*/ 8188809 w 828"/>
                <a:gd name="T95" fmla="*/ 8079764 h 626"/>
                <a:gd name="T96" fmla="*/ 8372408 w 828"/>
                <a:gd name="T97" fmla="*/ 8079764 h 626"/>
                <a:gd name="T98" fmla="*/ 8540101 w 828"/>
                <a:gd name="T99" fmla="*/ 8079764 h 626"/>
                <a:gd name="T100" fmla="*/ 8708139 w 828"/>
                <a:gd name="T101" fmla="*/ 8079764 h 626"/>
                <a:gd name="T102" fmla="*/ 8877912 w 828"/>
                <a:gd name="T103" fmla="*/ 8093268 h 626"/>
                <a:gd name="T104" fmla="*/ 9045910 w 828"/>
                <a:gd name="T105" fmla="*/ 8093268 h 626"/>
                <a:gd name="T106" fmla="*/ 9215677 w 828"/>
                <a:gd name="T107" fmla="*/ 8093268 h 626"/>
                <a:gd name="T108" fmla="*/ 9397508 w 828"/>
                <a:gd name="T109" fmla="*/ 8093268 h 626"/>
                <a:gd name="T110" fmla="*/ 9565241 w 828"/>
                <a:gd name="T111" fmla="*/ 8093268 h 626"/>
                <a:gd name="T112" fmla="*/ 9735320 w 828"/>
                <a:gd name="T113" fmla="*/ 8093268 h 626"/>
                <a:gd name="T114" fmla="*/ 9903006 w 828"/>
                <a:gd name="T115" fmla="*/ 8093268 h 626"/>
                <a:gd name="T116" fmla="*/ 10071004 w 828"/>
                <a:gd name="T117" fmla="*/ 8093268 h 626"/>
                <a:gd name="T118" fmla="*/ 10240817 w 828"/>
                <a:gd name="T119" fmla="*/ 8093268 h 626"/>
                <a:gd name="T120" fmla="*/ 10422602 w 828"/>
                <a:gd name="T121" fmla="*/ 8093268 h 626"/>
                <a:gd name="T122" fmla="*/ 10590341 w 828"/>
                <a:gd name="T123" fmla="*/ 8093268 h 6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8"/>
                <a:gd name="T187" fmla="*/ 0 h 626"/>
                <a:gd name="T188" fmla="*/ 828 w 828"/>
                <a:gd name="T189" fmla="*/ 626 h 6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8" h="626">
                  <a:moveTo>
                    <a:pt x="0" y="626"/>
                  </a:moveTo>
                  <a:lnTo>
                    <a:pt x="0" y="626"/>
                  </a:lnTo>
                  <a:lnTo>
                    <a:pt x="1" y="626"/>
                  </a:lnTo>
                  <a:lnTo>
                    <a:pt x="2" y="626"/>
                  </a:lnTo>
                  <a:lnTo>
                    <a:pt x="3" y="626"/>
                  </a:lnTo>
                  <a:lnTo>
                    <a:pt x="4" y="626"/>
                  </a:lnTo>
                  <a:lnTo>
                    <a:pt x="5" y="626"/>
                  </a:lnTo>
                  <a:lnTo>
                    <a:pt x="6" y="626"/>
                  </a:lnTo>
                  <a:lnTo>
                    <a:pt x="7" y="626"/>
                  </a:lnTo>
                  <a:lnTo>
                    <a:pt x="8" y="626"/>
                  </a:lnTo>
                  <a:lnTo>
                    <a:pt x="9" y="626"/>
                  </a:lnTo>
                  <a:lnTo>
                    <a:pt x="10" y="626"/>
                  </a:lnTo>
                  <a:lnTo>
                    <a:pt x="11" y="626"/>
                  </a:lnTo>
                  <a:lnTo>
                    <a:pt x="12" y="626"/>
                  </a:lnTo>
                  <a:lnTo>
                    <a:pt x="13" y="626"/>
                  </a:lnTo>
                  <a:lnTo>
                    <a:pt x="14" y="626"/>
                  </a:lnTo>
                  <a:lnTo>
                    <a:pt x="15" y="626"/>
                  </a:lnTo>
                  <a:lnTo>
                    <a:pt x="16" y="626"/>
                  </a:lnTo>
                  <a:lnTo>
                    <a:pt x="17" y="626"/>
                  </a:lnTo>
                  <a:lnTo>
                    <a:pt x="18" y="626"/>
                  </a:lnTo>
                  <a:lnTo>
                    <a:pt x="19" y="626"/>
                  </a:lnTo>
                  <a:lnTo>
                    <a:pt x="20" y="626"/>
                  </a:lnTo>
                  <a:lnTo>
                    <a:pt x="21" y="626"/>
                  </a:lnTo>
                  <a:lnTo>
                    <a:pt x="22" y="626"/>
                  </a:lnTo>
                  <a:lnTo>
                    <a:pt x="23" y="626"/>
                  </a:lnTo>
                  <a:lnTo>
                    <a:pt x="24" y="626"/>
                  </a:lnTo>
                  <a:lnTo>
                    <a:pt x="25" y="626"/>
                  </a:lnTo>
                  <a:lnTo>
                    <a:pt x="26" y="626"/>
                  </a:lnTo>
                  <a:lnTo>
                    <a:pt x="27" y="626"/>
                  </a:lnTo>
                  <a:lnTo>
                    <a:pt x="28" y="626"/>
                  </a:lnTo>
                  <a:lnTo>
                    <a:pt x="29" y="626"/>
                  </a:lnTo>
                  <a:lnTo>
                    <a:pt x="30" y="626"/>
                  </a:lnTo>
                  <a:lnTo>
                    <a:pt x="31" y="626"/>
                  </a:lnTo>
                  <a:lnTo>
                    <a:pt x="32" y="626"/>
                  </a:lnTo>
                  <a:lnTo>
                    <a:pt x="33" y="626"/>
                  </a:lnTo>
                  <a:lnTo>
                    <a:pt x="34" y="626"/>
                  </a:lnTo>
                  <a:lnTo>
                    <a:pt x="35" y="626"/>
                  </a:lnTo>
                  <a:lnTo>
                    <a:pt x="36" y="626"/>
                  </a:lnTo>
                  <a:lnTo>
                    <a:pt x="37" y="626"/>
                  </a:lnTo>
                  <a:lnTo>
                    <a:pt x="38" y="626"/>
                  </a:lnTo>
                  <a:lnTo>
                    <a:pt x="39" y="626"/>
                  </a:lnTo>
                  <a:lnTo>
                    <a:pt x="40" y="626"/>
                  </a:lnTo>
                  <a:lnTo>
                    <a:pt x="41" y="626"/>
                  </a:lnTo>
                  <a:lnTo>
                    <a:pt x="42" y="626"/>
                  </a:lnTo>
                  <a:lnTo>
                    <a:pt x="43" y="626"/>
                  </a:lnTo>
                  <a:lnTo>
                    <a:pt x="44" y="626"/>
                  </a:lnTo>
                  <a:lnTo>
                    <a:pt x="45" y="626"/>
                  </a:lnTo>
                  <a:lnTo>
                    <a:pt x="46" y="626"/>
                  </a:lnTo>
                  <a:lnTo>
                    <a:pt x="47" y="626"/>
                  </a:lnTo>
                  <a:lnTo>
                    <a:pt x="48" y="626"/>
                  </a:lnTo>
                  <a:lnTo>
                    <a:pt x="49" y="626"/>
                  </a:lnTo>
                  <a:lnTo>
                    <a:pt x="50" y="626"/>
                  </a:lnTo>
                  <a:lnTo>
                    <a:pt x="51" y="626"/>
                  </a:lnTo>
                  <a:lnTo>
                    <a:pt x="52" y="626"/>
                  </a:lnTo>
                  <a:lnTo>
                    <a:pt x="53" y="626"/>
                  </a:lnTo>
                  <a:lnTo>
                    <a:pt x="54" y="626"/>
                  </a:lnTo>
                  <a:lnTo>
                    <a:pt x="55" y="626"/>
                  </a:lnTo>
                  <a:lnTo>
                    <a:pt x="56" y="626"/>
                  </a:lnTo>
                  <a:lnTo>
                    <a:pt x="57" y="626"/>
                  </a:lnTo>
                  <a:lnTo>
                    <a:pt x="58" y="626"/>
                  </a:lnTo>
                  <a:lnTo>
                    <a:pt x="59" y="626"/>
                  </a:lnTo>
                  <a:lnTo>
                    <a:pt x="60" y="626"/>
                  </a:lnTo>
                  <a:lnTo>
                    <a:pt x="61" y="626"/>
                  </a:lnTo>
                  <a:lnTo>
                    <a:pt x="62" y="626"/>
                  </a:lnTo>
                  <a:lnTo>
                    <a:pt x="63" y="626"/>
                  </a:lnTo>
                  <a:lnTo>
                    <a:pt x="64" y="626"/>
                  </a:lnTo>
                  <a:lnTo>
                    <a:pt x="65" y="626"/>
                  </a:lnTo>
                  <a:lnTo>
                    <a:pt x="66" y="626"/>
                  </a:lnTo>
                  <a:lnTo>
                    <a:pt x="67" y="626"/>
                  </a:lnTo>
                  <a:lnTo>
                    <a:pt x="68" y="626"/>
                  </a:lnTo>
                  <a:lnTo>
                    <a:pt x="69" y="626"/>
                  </a:lnTo>
                  <a:lnTo>
                    <a:pt x="70" y="626"/>
                  </a:lnTo>
                  <a:lnTo>
                    <a:pt x="71" y="626"/>
                  </a:lnTo>
                  <a:lnTo>
                    <a:pt x="72" y="626"/>
                  </a:lnTo>
                  <a:lnTo>
                    <a:pt x="73" y="626"/>
                  </a:lnTo>
                  <a:lnTo>
                    <a:pt x="74" y="626"/>
                  </a:lnTo>
                  <a:lnTo>
                    <a:pt x="75" y="626"/>
                  </a:lnTo>
                  <a:lnTo>
                    <a:pt x="76" y="626"/>
                  </a:lnTo>
                  <a:lnTo>
                    <a:pt x="77" y="626"/>
                  </a:lnTo>
                  <a:lnTo>
                    <a:pt x="78" y="626"/>
                  </a:lnTo>
                  <a:lnTo>
                    <a:pt x="79" y="626"/>
                  </a:lnTo>
                  <a:lnTo>
                    <a:pt x="80" y="626"/>
                  </a:lnTo>
                  <a:lnTo>
                    <a:pt x="81" y="626"/>
                  </a:lnTo>
                  <a:lnTo>
                    <a:pt x="82" y="626"/>
                  </a:lnTo>
                  <a:lnTo>
                    <a:pt x="83" y="626"/>
                  </a:lnTo>
                  <a:lnTo>
                    <a:pt x="84" y="626"/>
                  </a:lnTo>
                  <a:lnTo>
                    <a:pt x="85" y="626"/>
                  </a:lnTo>
                  <a:lnTo>
                    <a:pt x="86" y="626"/>
                  </a:lnTo>
                  <a:lnTo>
                    <a:pt x="87" y="626"/>
                  </a:lnTo>
                  <a:lnTo>
                    <a:pt x="88" y="626"/>
                  </a:lnTo>
                  <a:lnTo>
                    <a:pt x="89" y="626"/>
                  </a:lnTo>
                  <a:lnTo>
                    <a:pt x="90" y="626"/>
                  </a:lnTo>
                  <a:lnTo>
                    <a:pt x="91" y="626"/>
                  </a:lnTo>
                  <a:lnTo>
                    <a:pt x="92" y="626"/>
                  </a:lnTo>
                  <a:lnTo>
                    <a:pt x="93" y="626"/>
                  </a:lnTo>
                  <a:lnTo>
                    <a:pt x="94" y="626"/>
                  </a:lnTo>
                  <a:lnTo>
                    <a:pt x="95" y="626"/>
                  </a:lnTo>
                  <a:lnTo>
                    <a:pt x="96" y="626"/>
                  </a:lnTo>
                  <a:lnTo>
                    <a:pt x="97" y="626"/>
                  </a:lnTo>
                  <a:lnTo>
                    <a:pt x="98" y="626"/>
                  </a:lnTo>
                  <a:lnTo>
                    <a:pt x="99" y="626"/>
                  </a:lnTo>
                  <a:lnTo>
                    <a:pt x="100" y="626"/>
                  </a:lnTo>
                  <a:lnTo>
                    <a:pt x="101" y="626"/>
                  </a:lnTo>
                  <a:lnTo>
                    <a:pt x="102" y="626"/>
                  </a:lnTo>
                  <a:lnTo>
                    <a:pt x="103" y="626"/>
                  </a:lnTo>
                  <a:lnTo>
                    <a:pt x="104" y="626"/>
                  </a:lnTo>
                  <a:lnTo>
                    <a:pt x="105" y="626"/>
                  </a:lnTo>
                  <a:lnTo>
                    <a:pt x="106" y="626"/>
                  </a:lnTo>
                  <a:lnTo>
                    <a:pt x="107" y="626"/>
                  </a:lnTo>
                  <a:lnTo>
                    <a:pt x="108" y="626"/>
                  </a:lnTo>
                  <a:lnTo>
                    <a:pt x="109" y="626"/>
                  </a:lnTo>
                  <a:lnTo>
                    <a:pt x="110" y="626"/>
                  </a:lnTo>
                  <a:lnTo>
                    <a:pt x="111" y="626"/>
                  </a:lnTo>
                  <a:lnTo>
                    <a:pt x="112" y="626"/>
                  </a:lnTo>
                  <a:lnTo>
                    <a:pt x="113" y="626"/>
                  </a:lnTo>
                  <a:lnTo>
                    <a:pt x="114" y="626"/>
                  </a:lnTo>
                  <a:lnTo>
                    <a:pt x="115" y="626"/>
                  </a:lnTo>
                  <a:lnTo>
                    <a:pt x="116" y="626"/>
                  </a:lnTo>
                  <a:lnTo>
                    <a:pt x="117" y="626"/>
                  </a:lnTo>
                  <a:lnTo>
                    <a:pt x="118" y="626"/>
                  </a:lnTo>
                  <a:lnTo>
                    <a:pt x="119" y="626"/>
                  </a:lnTo>
                  <a:lnTo>
                    <a:pt x="120" y="626"/>
                  </a:lnTo>
                  <a:lnTo>
                    <a:pt x="121" y="626"/>
                  </a:lnTo>
                  <a:lnTo>
                    <a:pt x="122" y="626"/>
                  </a:lnTo>
                  <a:lnTo>
                    <a:pt x="123" y="626"/>
                  </a:lnTo>
                  <a:lnTo>
                    <a:pt x="124" y="626"/>
                  </a:lnTo>
                  <a:lnTo>
                    <a:pt x="125" y="626"/>
                  </a:lnTo>
                  <a:lnTo>
                    <a:pt x="126" y="626"/>
                  </a:lnTo>
                  <a:lnTo>
                    <a:pt x="127" y="626"/>
                  </a:lnTo>
                  <a:lnTo>
                    <a:pt x="128" y="626"/>
                  </a:lnTo>
                  <a:lnTo>
                    <a:pt x="129" y="626"/>
                  </a:lnTo>
                  <a:lnTo>
                    <a:pt x="130" y="626"/>
                  </a:lnTo>
                  <a:lnTo>
                    <a:pt x="131" y="626"/>
                  </a:lnTo>
                  <a:lnTo>
                    <a:pt x="132" y="626"/>
                  </a:lnTo>
                  <a:lnTo>
                    <a:pt x="133" y="626"/>
                  </a:lnTo>
                  <a:lnTo>
                    <a:pt x="134" y="626"/>
                  </a:lnTo>
                  <a:lnTo>
                    <a:pt x="135" y="626"/>
                  </a:lnTo>
                  <a:lnTo>
                    <a:pt x="136" y="626"/>
                  </a:lnTo>
                  <a:lnTo>
                    <a:pt x="137" y="626"/>
                  </a:lnTo>
                  <a:lnTo>
                    <a:pt x="138" y="626"/>
                  </a:lnTo>
                  <a:lnTo>
                    <a:pt x="139" y="626"/>
                  </a:lnTo>
                  <a:lnTo>
                    <a:pt x="140" y="626"/>
                  </a:lnTo>
                  <a:lnTo>
                    <a:pt x="141" y="626"/>
                  </a:lnTo>
                  <a:lnTo>
                    <a:pt x="142" y="626"/>
                  </a:lnTo>
                  <a:lnTo>
                    <a:pt x="143" y="626"/>
                  </a:lnTo>
                  <a:lnTo>
                    <a:pt x="144" y="626"/>
                  </a:lnTo>
                  <a:lnTo>
                    <a:pt x="145" y="626"/>
                  </a:lnTo>
                  <a:lnTo>
                    <a:pt x="146" y="626"/>
                  </a:lnTo>
                  <a:lnTo>
                    <a:pt x="147" y="626"/>
                  </a:lnTo>
                  <a:lnTo>
                    <a:pt x="148" y="626"/>
                  </a:lnTo>
                  <a:lnTo>
                    <a:pt x="149" y="626"/>
                  </a:lnTo>
                  <a:lnTo>
                    <a:pt x="150" y="626"/>
                  </a:lnTo>
                  <a:lnTo>
                    <a:pt x="151" y="626"/>
                  </a:lnTo>
                  <a:lnTo>
                    <a:pt x="152" y="626"/>
                  </a:lnTo>
                  <a:lnTo>
                    <a:pt x="153" y="626"/>
                  </a:lnTo>
                  <a:lnTo>
                    <a:pt x="154" y="626"/>
                  </a:lnTo>
                  <a:lnTo>
                    <a:pt x="155" y="626"/>
                  </a:lnTo>
                  <a:lnTo>
                    <a:pt x="156" y="626"/>
                  </a:lnTo>
                  <a:lnTo>
                    <a:pt x="157" y="626"/>
                  </a:lnTo>
                  <a:lnTo>
                    <a:pt x="158" y="626"/>
                  </a:lnTo>
                  <a:lnTo>
                    <a:pt x="159" y="626"/>
                  </a:lnTo>
                  <a:lnTo>
                    <a:pt x="160" y="626"/>
                  </a:lnTo>
                  <a:lnTo>
                    <a:pt x="161" y="626"/>
                  </a:lnTo>
                  <a:lnTo>
                    <a:pt x="162" y="626"/>
                  </a:lnTo>
                  <a:lnTo>
                    <a:pt x="163" y="626"/>
                  </a:lnTo>
                  <a:lnTo>
                    <a:pt x="164" y="626"/>
                  </a:lnTo>
                  <a:lnTo>
                    <a:pt x="165" y="626"/>
                  </a:lnTo>
                  <a:lnTo>
                    <a:pt x="166" y="626"/>
                  </a:lnTo>
                  <a:lnTo>
                    <a:pt x="167" y="626"/>
                  </a:lnTo>
                  <a:lnTo>
                    <a:pt x="168" y="626"/>
                  </a:lnTo>
                  <a:lnTo>
                    <a:pt x="169" y="626"/>
                  </a:lnTo>
                  <a:lnTo>
                    <a:pt x="170" y="626"/>
                  </a:lnTo>
                  <a:lnTo>
                    <a:pt x="171" y="626"/>
                  </a:lnTo>
                  <a:lnTo>
                    <a:pt x="172" y="626"/>
                  </a:lnTo>
                  <a:lnTo>
                    <a:pt x="173" y="626"/>
                  </a:lnTo>
                  <a:lnTo>
                    <a:pt x="174" y="626"/>
                  </a:lnTo>
                  <a:lnTo>
                    <a:pt x="175" y="626"/>
                  </a:lnTo>
                  <a:lnTo>
                    <a:pt x="176" y="626"/>
                  </a:lnTo>
                  <a:lnTo>
                    <a:pt x="177" y="626"/>
                  </a:lnTo>
                  <a:lnTo>
                    <a:pt x="178" y="626"/>
                  </a:lnTo>
                  <a:lnTo>
                    <a:pt x="179" y="626"/>
                  </a:lnTo>
                  <a:lnTo>
                    <a:pt x="180" y="626"/>
                  </a:lnTo>
                  <a:lnTo>
                    <a:pt x="181" y="626"/>
                  </a:lnTo>
                  <a:lnTo>
                    <a:pt x="182" y="626"/>
                  </a:lnTo>
                  <a:lnTo>
                    <a:pt x="183" y="626"/>
                  </a:lnTo>
                  <a:lnTo>
                    <a:pt x="184" y="626"/>
                  </a:lnTo>
                  <a:lnTo>
                    <a:pt x="185" y="626"/>
                  </a:lnTo>
                  <a:lnTo>
                    <a:pt x="186" y="626"/>
                  </a:lnTo>
                  <a:lnTo>
                    <a:pt x="187" y="626"/>
                  </a:lnTo>
                  <a:lnTo>
                    <a:pt x="188" y="626"/>
                  </a:lnTo>
                  <a:lnTo>
                    <a:pt x="189" y="626"/>
                  </a:lnTo>
                  <a:lnTo>
                    <a:pt x="190" y="626"/>
                  </a:lnTo>
                  <a:lnTo>
                    <a:pt x="191" y="626"/>
                  </a:lnTo>
                  <a:lnTo>
                    <a:pt x="192" y="626"/>
                  </a:lnTo>
                  <a:lnTo>
                    <a:pt x="193" y="626"/>
                  </a:lnTo>
                  <a:lnTo>
                    <a:pt x="194" y="626"/>
                  </a:lnTo>
                  <a:lnTo>
                    <a:pt x="195" y="626"/>
                  </a:lnTo>
                  <a:lnTo>
                    <a:pt x="196" y="626"/>
                  </a:lnTo>
                  <a:lnTo>
                    <a:pt x="197" y="626"/>
                  </a:lnTo>
                  <a:lnTo>
                    <a:pt x="198" y="626"/>
                  </a:lnTo>
                  <a:lnTo>
                    <a:pt x="199" y="626"/>
                  </a:lnTo>
                  <a:lnTo>
                    <a:pt x="200" y="626"/>
                  </a:lnTo>
                  <a:lnTo>
                    <a:pt x="201" y="626"/>
                  </a:lnTo>
                  <a:lnTo>
                    <a:pt x="202" y="626"/>
                  </a:lnTo>
                  <a:lnTo>
                    <a:pt x="203" y="626"/>
                  </a:lnTo>
                  <a:lnTo>
                    <a:pt x="204" y="626"/>
                  </a:lnTo>
                  <a:lnTo>
                    <a:pt x="205" y="626"/>
                  </a:lnTo>
                  <a:lnTo>
                    <a:pt x="206" y="626"/>
                  </a:lnTo>
                  <a:lnTo>
                    <a:pt x="207" y="626"/>
                  </a:lnTo>
                  <a:lnTo>
                    <a:pt x="208" y="626"/>
                  </a:lnTo>
                  <a:lnTo>
                    <a:pt x="209" y="626"/>
                  </a:lnTo>
                  <a:lnTo>
                    <a:pt x="210" y="626"/>
                  </a:lnTo>
                  <a:lnTo>
                    <a:pt x="211" y="626"/>
                  </a:lnTo>
                  <a:lnTo>
                    <a:pt x="212" y="626"/>
                  </a:lnTo>
                  <a:lnTo>
                    <a:pt x="213" y="626"/>
                  </a:lnTo>
                  <a:lnTo>
                    <a:pt x="214" y="626"/>
                  </a:lnTo>
                  <a:lnTo>
                    <a:pt x="215" y="626"/>
                  </a:lnTo>
                  <a:lnTo>
                    <a:pt x="216" y="626"/>
                  </a:lnTo>
                  <a:lnTo>
                    <a:pt x="217" y="626"/>
                  </a:lnTo>
                  <a:lnTo>
                    <a:pt x="218" y="626"/>
                  </a:lnTo>
                  <a:lnTo>
                    <a:pt x="219" y="626"/>
                  </a:lnTo>
                  <a:lnTo>
                    <a:pt x="220" y="626"/>
                  </a:lnTo>
                  <a:lnTo>
                    <a:pt x="221" y="626"/>
                  </a:lnTo>
                  <a:lnTo>
                    <a:pt x="222" y="626"/>
                  </a:lnTo>
                  <a:lnTo>
                    <a:pt x="223" y="626"/>
                  </a:lnTo>
                  <a:lnTo>
                    <a:pt x="224" y="626"/>
                  </a:lnTo>
                  <a:lnTo>
                    <a:pt x="225" y="626"/>
                  </a:lnTo>
                  <a:lnTo>
                    <a:pt x="226" y="626"/>
                  </a:lnTo>
                  <a:lnTo>
                    <a:pt x="227" y="626"/>
                  </a:lnTo>
                  <a:lnTo>
                    <a:pt x="228" y="626"/>
                  </a:lnTo>
                  <a:lnTo>
                    <a:pt x="229" y="626"/>
                  </a:lnTo>
                  <a:lnTo>
                    <a:pt x="230" y="626"/>
                  </a:lnTo>
                  <a:lnTo>
                    <a:pt x="231" y="626"/>
                  </a:lnTo>
                  <a:lnTo>
                    <a:pt x="232" y="626"/>
                  </a:lnTo>
                  <a:lnTo>
                    <a:pt x="233" y="626"/>
                  </a:lnTo>
                  <a:lnTo>
                    <a:pt x="234" y="626"/>
                  </a:lnTo>
                  <a:lnTo>
                    <a:pt x="235" y="626"/>
                  </a:lnTo>
                  <a:lnTo>
                    <a:pt x="236" y="626"/>
                  </a:lnTo>
                  <a:lnTo>
                    <a:pt x="237" y="626"/>
                  </a:lnTo>
                  <a:lnTo>
                    <a:pt x="238" y="626"/>
                  </a:lnTo>
                  <a:lnTo>
                    <a:pt x="239" y="626"/>
                  </a:lnTo>
                  <a:lnTo>
                    <a:pt x="240" y="626"/>
                  </a:lnTo>
                  <a:lnTo>
                    <a:pt x="241" y="626"/>
                  </a:lnTo>
                  <a:lnTo>
                    <a:pt x="242" y="626"/>
                  </a:lnTo>
                  <a:lnTo>
                    <a:pt x="243" y="626"/>
                  </a:lnTo>
                  <a:lnTo>
                    <a:pt x="244" y="626"/>
                  </a:lnTo>
                  <a:lnTo>
                    <a:pt x="245" y="626"/>
                  </a:lnTo>
                  <a:lnTo>
                    <a:pt x="246" y="626"/>
                  </a:lnTo>
                  <a:lnTo>
                    <a:pt x="247" y="626"/>
                  </a:lnTo>
                  <a:lnTo>
                    <a:pt x="248" y="626"/>
                  </a:lnTo>
                  <a:lnTo>
                    <a:pt x="249" y="626"/>
                  </a:lnTo>
                  <a:lnTo>
                    <a:pt x="250" y="626"/>
                  </a:lnTo>
                  <a:lnTo>
                    <a:pt x="251" y="626"/>
                  </a:lnTo>
                  <a:lnTo>
                    <a:pt x="252" y="626"/>
                  </a:lnTo>
                  <a:lnTo>
                    <a:pt x="253" y="626"/>
                  </a:lnTo>
                  <a:lnTo>
                    <a:pt x="254" y="626"/>
                  </a:lnTo>
                  <a:lnTo>
                    <a:pt x="255" y="626"/>
                  </a:lnTo>
                  <a:lnTo>
                    <a:pt x="256" y="626"/>
                  </a:lnTo>
                  <a:lnTo>
                    <a:pt x="257" y="626"/>
                  </a:lnTo>
                  <a:lnTo>
                    <a:pt x="258" y="626"/>
                  </a:lnTo>
                  <a:lnTo>
                    <a:pt x="259" y="626"/>
                  </a:lnTo>
                  <a:lnTo>
                    <a:pt x="260" y="626"/>
                  </a:lnTo>
                  <a:lnTo>
                    <a:pt x="261" y="626"/>
                  </a:lnTo>
                  <a:lnTo>
                    <a:pt x="262" y="626"/>
                  </a:lnTo>
                  <a:lnTo>
                    <a:pt x="263" y="626"/>
                  </a:lnTo>
                  <a:lnTo>
                    <a:pt x="264" y="626"/>
                  </a:lnTo>
                  <a:lnTo>
                    <a:pt x="265" y="626"/>
                  </a:lnTo>
                  <a:lnTo>
                    <a:pt x="266" y="626"/>
                  </a:lnTo>
                  <a:lnTo>
                    <a:pt x="267" y="626"/>
                  </a:lnTo>
                  <a:lnTo>
                    <a:pt x="268" y="626"/>
                  </a:lnTo>
                  <a:lnTo>
                    <a:pt x="269" y="626"/>
                  </a:lnTo>
                  <a:lnTo>
                    <a:pt x="270" y="626"/>
                  </a:lnTo>
                  <a:lnTo>
                    <a:pt x="271" y="626"/>
                  </a:lnTo>
                  <a:lnTo>
                    <a:pt x="272" y="626"/>
                  </a:lnTo>
                  <a:lnTo>
                    <a:pt x="273" y="626"/>
                  </a:lnTo>
                  <a:lnTo>
                    <a:pt x="274" y="626"/>
                  </a:lnTo>
                  <a:lnTo>
                    <a:pt x="275" y="626"/>
                  </a:lnTo>
                  <a:lnTo>
                    <a:pt x="276" y="626"/>
                  </a:lnTo>
                  <a:lnTo>
                    <a:pt x="277" y="626"/>
                  </a:lnTo>
                  <a:lnTo>
                    <a:pt x="278" y="626"/>
                  </a:lnTo>
                  <a:lnTo>
                    <a:pt x="279" y="626"/>
                  </a:lnTo>
                  <a:lnTo>
                    <a:pt x="280" y="626"/>
                  </a:lnTo>
                  <a:lnTo>
                    <a:pt x="281" y="626"/>
                  </a:lnTo>
                  <a:lnTo>
                    <a:pt x="282" y="626"/>
                  </a:lnTo>
                  <a:lnTo>
                    <a:pt x="283" y="626"/>
                  </a:lnTo>
                  <a:lnTo>
                    <a:pt x="284" y="626"/>
                  </a:lnTo>
                  <a:lnTo>
                    <a:pt x="285" y="626"/>
                  </a:lnTo>
                  <a:lnTo>
                    <a:pt x="286" y="626"/>
                  </a:lnTo>
                  <a:lnTo>
                    <a:pt x="287" y="626"/>
                  </a:lnTo>
                  <a:lnTo>
                    <a:pt x="288" y="626"/>
                  </a:lnTo>
                  <a:lnTo>
                    <a:pt x="289" y="626"/>
                  </a:lnTo>
                  <a:lnTo>
                    <a:pt x="290" y="626"/>
                  </a:lnTo>
                  <a:lnTo>
                    <a:pt x="291" y="626"/>
                  </a:lnTo>
                  <a:lnTo>
                    <a:pt x="292" y="626"/>
                  </a:lnTo>
                  <a:lnTo>
                    <a:pt x="293" y="626"/>
                  </a:lnTo>
                  <a:lnTo>
                    <a:pt x="294" y="626"/>
                  </a:lnTo>
                  <a:lnTo>
                    <a:pt x="295" y="626"/>
                  </a:lnTo>
                  <a:lnTo>
                    <a:pt x="296" y="626"/>
                  </a:lnTo>
                  <a:lnTo>
                    <a:pt x="297" y="626"/>
                  </a:lnTo>
                  <a:lnTo>
                    <a:pt x="298" y="626"/>
                  </a:lnTo>
                  <a:lnTo>
                    <a:pt x="299" y="626"/>
                  </a:lnTo>
                  <a:lnTo>
                    <a:pt x="300" y="626"/>
                  </a:lnTo>
                  <a:lnTo>
                    <a:pt x="301" y="626"/>
                  </a:lnTo>
                  <a:lnTo>
                    <a:pt x="302" y="626"/>
                  </a:lnTo>
                  <a:lnTo>
                    <a:pt x="303" y="626"/>
                  </a:lnTo>
                  <a:lnTo>
                    <a:pt x="304" y="626"/>
                  </a:lnTo>
                  <a:lnTo>
                    <a:pt x="305" y="626"/>
                  </a:lnTo>
                  <a:lnTo>
                    <a:pt x="306" y="626"/>
                  </a:lnTo>
                  <a:lnTo>
                    <a:pt x="307" y="626"/>
                  </a:lnTo>
                  <a:lnTo>
                    <a:pt x="308" y="626"/>
                  </a:lnTo>
                  <a:lnTo>
                    <a:pt x="309" y="626"/>
                  </a:lnTo>
                  <a:lnTo>
                    <a:pt x="310" y="626"/>
                  </a:lnTo>
                  <a:lnTo>
                    <a:pt x="311" y="626"/>
                  </a:lnTo>
                  <a:lnTo>
                    <a:pt x="312" y="626"/>
                  </a:lnTo>
                  <a:lnTo>
                    <a:pt x="313" y="626"/>
                  </a:lnTo>
                  <a:lnTo>
                    <a:pt x="314" y="626"/>
                  </a:lnTo>
                  <a:lnTo>
                    <a:pt x="315" y="626"/>
                  </a:lnTo>
                  <a:lnTo>
                    <a:pt x="316" y="626"/>
                  </a:lnTo>
                  <a:lnTo>
                    <a:pt x="317" y="626"/>
                  </a:lnTo>
                  <a:lnTo>
                    <a:pt x="318" y="626"/>
                  </a:lnTo>
                  <a:lnTo>
                    <a:pt x="319" y="626"/>
                  </a:lnTo>
                  <a:lnTo>
                    <a:pt x="320" y="626"/>
                  </a:lnTo>
                  <a:lnTo>
                    <a:pt x="321" y="626"/>
                  </a:lnTo>
                  <a:lnTo>
                    <a:pt x="322" y="626"/>
                  </a:lnTo>
                  <a:lnTo>
                    <a:pt x="323" y="626"/>
                  </a:lnTo>
                  <a:lnTo>
                    <a:pt x="324" y="626"/>
                  </a:lnTo>
                  <a:lnTo>
                    <a:pt x="325" y="626"/>
                  </a:lnTo>
                  <a:lnTo>
                    <a:pt x="326" y="626"/>
                  </a:lnTo>
                  <a:lnTo>
                    <a:pt x="327" y="626"/>
                  </a:lnTo>
                  <a:lnTo>
                    <a:pt x="328" y="626"/>
                  </a:lnTo>
                  <a:lnTo>
                    <a:pt x="329" y="626"/>
                  </a:lnTo>
                  <a:lnTo>
                    <a:pt x="330" y="626"/>
                  </a:lnTo>
                  <a:lnTo>
                    <a:pt x="331" y="626"/>
                  </a:lnTo>
                  <a:lnTo>
                    <a:pt x="332" y="626"/>
                  </a:lnTo>
                  <a:lnTo>
                    <a:pt x="333" y="626"/>
                  </a:lnTo>
                  <a:lnTo>
                    <a:pt x="334" y="626"/>
                  </a:lnTo>
                  <a:lnTo>
                    <a:pt x="335" y="626"/>
                  </a:lnTo>
                  <a:lnTo>
                    <a:pt x="336" y="626"/>
                  </a:lnTo>
                  <a:lnTo>
                    <a:pt x="337" y="626"/>
                  </a:lnTo>
                  <a:lnTo>
                    <a:pt x="338" y="626"/>
                  </a:lnTo>
                  <a:lnTo>
                    <a:pt x="339" y="626"/>
                  </a:lnTo>
                  <a:lnTo>
                    <a:pt x="340" y="626"/>
                  </a:lnTo>
                  <a:lnTo>
                    <a:pt x="341" y="626"/>
                  </a:lnTo>
                  <a:lnTo>
                    <a:pt x="342" y="626"/>
                  </a:lnTo>
                  <a:lnTo>
                    <a:pt x="343" y="626"/>
                  </a:lnTo>
                  <a:lnTo>
                    <a:pt x="344" y="626"/>
                  </a:lnTo>
                  <a:lnTo>
                    <a:pt x="345" y="626"/>
                  </a:lnTo>
                  <a:lnTo>
                    <a:pt x="346" y="626"/>
                  </a:lnTo>
                  <a:lnTo>
                    <a:pt x="347" y="626"/>
                  </a:lnTo>
                  <a:lnTo>
                    <a:pt x="348" y="626"/>
                  </a:lnTo>
                  <a:lnTo>
                    <a:pt x="349" y="626"/>
                  </a:lnTo>
                  <a:lnTo>
                    <a:pt x="350" y="626"/>
                  </a:lnTo>
                  <a:lnTo>
                    <a:pt x="351" y="626"/>
                  </a:lnTo>
                  <a:lnTo>
                    <a:pt x="352" y="626"/>
                  </a:lnTo>
                  <a:lnTo>
                    <a:pt x="353" y="626"/>
                  </a:lnTo>
                  <a:lnTo>
                    <a:pt x="354" y="626"/>
                  </a:lnTo>
                  <a:lnTo>
                    <a:pt x="355" y="626"/>
                  </a:lnTo>
                  <a:lnTo>
                    <a:pt x="356" y="626"/>
                  </a:lnTo>
                  <a:lnTo>
                    <a:pt x="357" y="626"/>
                  </a:lnTo>
                  <a:lnTo>
                    <a:pt x="358" y="626"/>
                  </a:lnTo>
                  <a:lnTo>
                    <a:pt x="359" y="626"/>
                  </a:lnTo>
                  <a:lnTo>
                    <a:pt x="360" y="626"/>
                  </a:lnTo>
                  <a:lnTo>
                    <a:pt x="361" y="626"/>
                  </a:lnTo>
                  <a:lnTo>
                    <a:pt x="362" y="626"/>
                  </a:lnTo>
                  <a:lnTo>
                    <a:pt x="363" y="626"/>
                  </a:lnTo>
                  <a:lnTo>
                    <a:pt x="364" y="626"/>
                  </a:lnTo>
                  <a:lnTo>
                    <a:pt x="365" y="626"/>
                  </a:lnTo>
                  <a:lnTo>
                    <a:pt x="366" y="626"/>
                  </a:lnTo>
                  <a:lnTo>
                    <a:pt x="367" y="626"/>
                  </a:lnTo>
                  <a:lnTo>
                    <a:pt x="368" y="626"/>
                  </a:lnTo>
                  <a:lnTo>
                    <a:pt x="369" y="626"/>
                  </a:lnTo>
                  <a:lnTo>
                    <a:pt x="370" y="626"/>
                  </a:lnTo>
                  <a:lnTo>
                    <a:pt x="371" y="626"/>
                  </a:lnTo>
                  <a:lnTo>
                    <a:pt x="372" y="626"/>
                  </a:lnTo>
                  <a:lnTo>
                    <a:pt x="373" y="626"/>
                  </a:lnTo>
                  <a:lnTo>
                    <a:pt x="374" y="626"/>
                  </a:lnTo>
                  <a:lnTo>
                    <a:pt x="375" y="626"/>
                  </a:lnTo>
                  <a:lnTo>
                    <a:pt x="376" y="626"/>
                  </a:lnTo>
                  <a:lnTo>
                    <a:pt x="377" y="626"/>
                  </a:lnTo>
                  <a:lnTo>
                    <a:pt x="378" y="626"/>
                  </a:lnTo>
                  <a:lnTo>
                    <a:pt x="379" y="626"/>
                  </a:lnTo>
                  <a:lnTo>
                    <a:pt x="380" y="626"/>
                  </a:lnTo>
                  <a:lnTo>
                    <a:pt x="381" y="626"/>
                  </a:lnTo>
                  <a:lnTo>
                    <a:pt x="382" y="626"/>
                  </a:lnTo>
                  <a:lnTo>
                    <a:pt x="383" y="626"/>
                  </a:lnTo>
                  <a:lnTo>
                    <a:pt x="384" y="626"/>
                  </a:lnTo>
                  <a:lnTo>
                    <a:pt x="385" y="626"/>
                  </a:lnTo>
                  <a:lnTo>
                    <a:pt x="386" y="626"/>
                  </a:lnTo>
                  <a:lnTo>
                    <a:pt x="387" y="626"/>
                  </a:lnTo>
                  <a:lnTo>
                    <a:pt x="388" y="626"/>
                  </a:lnTo>
                  <a:lnTo>
                    <a:pt x="389" y="626"/>
                  </a:lnTo>
                  <a:lnTo>
                    <a:pt x="390" y="626"/>
                  </a:lnTo>
                  <a:lnTo>
                    <a:pt x="391" y="626"/>
                  </a:lnTo>
                  <a:lnTo>
                    <a:pt x="392" y="626"/>
                  </a:lnTo>
                  <a:lnTo>
                    <a:pt x="393" y="626"/>
                  </a:lnTo>
                  <a:lnTo>
                    <a:pt x="394" y="626"/>
                  </a:lnTo>
                  <a:lnTo>
                    <a:pt x="395" y="626"/>
                  </a:lnTo>
                  <a:lnTo>
                    <a:pt x="396" y="626"/>
                  </a:lnTo>
                  <a:lnTo>
                    <a:pt x="397" y="626"/>
                  </a:lnTo>
                  <a:lnTo>
                    <a:pt x="398" y="626"/>
                  </a:lnTo>
                  <a:lnTo>
                    <a:pt x="399" y="626"/>
                  </a:lnTo>
                  <a:lnTo>
                    <a:pt x="400" y="626"/>
                  </a:lnTo>
                  <a:lnTo>
                    <a:pt x="401" y="626"/>
                  </a:lnTo>
                  <a:lnTo>
                    <a:pt x="402" y="626"/>
                  </a:lnTo>
                  <a:lnTo>
                    <a:pt x="403" y="626"/>
                  </a:lnTo>
                  <a:lnTo>
                    <a:pt x="404" y="626"/>
                  </a:lnTo>
                  <a:lnTo>
                    <a:pt x="405" y="626"/>
                  </a:lnTo>
                  <a:lnTo>
                    <a:pt x="406" y="626"/>
                  </a:lnTo>
                  <a:lnTo>
                    <a:pt x="407" y="626"/>
                  </a:lnTo>
                  <a:lnTo>
                    <a:pt x="408" y="626"/>
                  </a:lnTo>
                  <a:lnTo>
                    <a:pt x="409" y="626"/>
                  </a:lnTo>
                  <a:lnTo>
                    <a:pt x="410" y="626"/>
                  </a:lnTo>
                  <a:lnTo>
                    <a:pt x="411" y="626"/>
                  </a:lnTo>
                  <a:lnTo>
                    <a:pt x="412" y="626"/>
                  </a:lnTo>
                  <a:lnTo>
                    <a:pt x="413" y="626"/>
                  </a:lnTo>
                  <a:lnTo>
                    <a:pt x="414" y="626"/>
                  </a:lnTo>
                  <a:lnTo>
                    <a:pt x="415" y="626"/>
                  </a:lnTo>
                  <a:lnTo>
                    <a:pt x="416" y="626"/>
                  </a:lnTo>
                  <a:lnTo>
                    <a:pt x="417" y="626"/>
                  </a:lnTo>
                  <a:lnTo>
                    <a:pt x="418" y="626"/>
                  </a:lnTo>
                  <a:lnTo>
                    <a:pt x="419" y="626"/>
                  </a:lnTo>
                  <a:lnTo>
                    <a:pt x="420" y="626"/>
                  </a:lnTo>
                  <a:lnTo>
                    <a:pt x="421" y="626"/>
                  </a:lnTo>
                  <a:lnTo>
                    <a:pt x="422" y="626"/>
                  </a:lnTo>
                  <a:lnTo>
                    <a:pt x="423" y="626"/>
                  </a:lnTo>
                  <a:lnTo>
                    <a:pt x="424" y="626"/>
                  </a:lnTo>
                  <a:lnTo>
                    <a:pt x="425" y="626"/>
                  </a:lnTo>
                  <a:lnTo>
                    <a:pt x="426" y="626"/>
                  </a:lnTo>
                  <a:lnTo>
                    <a:pt x="427" y="626"/>
                  </a:lnTo>
                  <a:lnTo>
                    <a:pt x="428" y="626"/>
                  </a:lnTo>
                  <a:lnTo>
                    <a:pt x="429" y="626"/>
                  </a:lnTo>
                  <a:lnTo>
                    <a:pt x="430" y="626"/>
                  </a:lnTo>
                  <a:lnTo>
                    <a:pt x="431" y="626"/>
                  </a:lnTo>
                  <a:lnTo>
                    <a:pt x="432" y="626"/>
                  </a:lnTo>
                  <a:lnTo>
                    <a:pt x="433" y="626"/>
                  </a:lnTo>
                  <a:lnTo>
                    <a:pt x="434" y="626"/>
                  </a:lnTo>
                  <a:lnTo>
                    <a:pt x="435" y="626"/>
                  </a:lnTo>
                  <a:lnTo>
                    <a:pt x="436" y="626"/>
                  </a:lnTo>
                  <a:lnTo>
                    <a:pt x="437" y="626"/>
                  </a:lnTo>
                  <a:lnTo>
                    <a:pt x="438" y="626"/>
                  </a:lnTo>
                  <a:lnTo>
                    <a:pt x="439" y="626"/>
                  </a:lnTo>
                  <a:lnTo>
                    <a:pt x="440" y="626"/>
                  </a:lnTo>
                  <a:lnTo>
                    <a:pt x="441" y="626"/>
                  </a:lnTo>
                  <a:lnTo>
                    <a:pt x="442" y="626"/>
                  </a:lnTo>
                  <a:lnTo>
                    <a:pt x="443" y="626"/>
                  </a:lnTo>
                  <a:lnTo>
                    <a:pt x="444" y="626"/>
                  </a:lnTo>
                  <a:lnTo>
                    <a:pt x="445" y="626"/>
                  </a:lnTo>
                  <a:lnTo>
                    <a:pt x="446" y="626"/>
                  </a:lnTo>
                  <a:lnTo>
                    <a:pt x="447" y="626"/>
                  </a:lnTo>
                  <a:lnTo>
                    <a:pt x="448" y="626"/>
                  </a:lnTo>
                  <a:lnTo>
                    <a:pt x="449" y="626"/>
                  </a:lnTo>
                  <a:lnTo>
                    <a:pt x="450" y="626"/>
                  </a:lnTo>
                  <a:lnTo>
                    <a:pt x="451" y="626"/>
                  </a:lnTo>
                  <a:lnTo>
                    <a:pt x="452" y="626"/>
                  </a:lnTo>
                  <a:lnTo>
                    <a:pt x="453" y="626"/>
                  </a:lnTo>
                  <a:lnTo>
                    <a:pt x="454" y="626"/>
                  </a:lnTo>
                  <a:lnTo>
                    <a:pt x="455" y="626"/>
                  </a:lnTo>
                  <a:lnTo>
                    <a:pt x="456" y="626"/>
                  </a:lnTo>
                  <a:lnTo>
                    <a:pt x="457" y="626"/>
                  </a:lnTo>
                  <a:lnTo>
                    <a:pt x="458" y="626"/>
                  </a:lnTo>
                  <a:lnTo>
                    <a:pt x="459" y="626"/>
                  </a:lnTo>
                  <a:lnTo>
                    <a:pt x="460" y="626"/>
                  </a:lnTo>
                  <a:lnTo>
                    <a:pt x="461" y="626"/>
                  </a:lnTo>
                  <a:lnTo>
                    <a:pt x="462" y="626"/>
                  </a:lnTo>
                  <a:lnTo>
                    <a:pt x="463" y="626"/>
                  </a:lnTo>
                  <a:lnTo>
                    <a:pt x="464" y="626"/>
                  </a:lnTo>
                  <a:lnTo>
                    <a:pt x="465" y="626"/>
                  </a:lnTo>
                  <a:lnTo>
                    <a:pt x="466" y="626"/>
                  </a:lnTo>
                  <a:lnTo>
                    <a:pt x="467" y="626"/>
                  </a:lnTo>
                  <a:lnTo>
                    <a:pt x="468" y="626"/>
                  </a:lnTo>
                  <a:lnTo>
                    <a:pt x="469" y="626"/>
                  </a:lnTo>
                  <a:lnTo>
                    <a:pt x="470" y="626"/>
                  </a:lnTo>
                  <a:lnTo>
                    <a:pt x="471" y="626"/>
                  </a:lnTo>
                  <a:lnTo>
                    <a:pt x="472" y="626"/>
                  </a:lnTo>
                  <a:lnTo>
                    <a:pt x="473" y="626"/>
                  </a:lnTo>
                  <a:lnTo>
                    <a:pt x="474" y="626"/>
                  </a:lnTo>
                  <a:lnTo>
                    <a:pt x="475" y="626"/>
                  </a:lnTo>
                  <a:lnTo>
                    <a:pt x="476" y="626"/>
                  </a:lnTo>
                  <a:lnTo>
                    <a:pt x="477" y="626"/>
                  </a:lnTo>
                  <a:lnTo>
                    <a:pt x="478" y="626"/>
                  </a:lnTo>
                  <a:lnTo>
                    <a:pt x="479" y="626"/>
                  </a:lnTo>
                  <a:lnTo>
                    <a:pt x="480" y="626"/>
                  </a:lnTo>
                  <a:lnTo>
                    <a:pt x="481" y="626"/>
                  </a:lnTo>
                  <a:lnTo>
                    <a:pt x="482" y="626"/>
                  </a:lnTo>
                  <a:lnTo>
                    <a:pt x="483" y="626"/>
                  </a:lnTo>
                  <a:lnTo>
                    <a:pt x="484" y="626"/>
                  </a:lnTo>
                  <a:lnTo>
                    <a:pt x="485" y="626"/>
                  </a:lnTo>
                  <a:lnTo>
                    <a:pt x="486" y="626"/>
                  </a:lnTo>
                  <a:lnTo>
                    <a:pt x="487" y="626"/>
                  </a:lnTo>
                  <a:lnTo>
                    <a:pt x="488" y="626"/>
                  </a:lnTo>
                  <a:lnTo>
                    <a:pt x="489" y="626"/>
                  </a:lnTo>
                  <a:lnTo>
                    <a:pt x="490" y="626"/>
                  </a:lnTo>
                  <a:lnTo>
                    <a:pt x="491" y="626"/>
                  </a:lnTo>
                  <a:lnTo>
                    <a:pt x="492" y="626"/>
                  </a:lnTo>
                  <a:lnTo>
                    <a:pt x="493" y="626"/>
                  </a:lnTo>
                  <a:lnTo>
                    <a:pt x="494" y="626"/>
                  </a:lnTo>
                  <a:lnTo>
                    <a:pt x="495" y="626"/>
                  </a:lnTo>
                  <a:lnTo>
                    <a:pt x="496" y="626"/>
                  </a:lnTo>
                  <a:lnTo>
                    <a:pt x="497" y="626"/>
                  </a:lnTo>
                  <a:lnTo>
                    <a:pt x="498" y="626"/>
                  </a:lnTo>
                  <a:lnTo>
                    <a:pt x="499" y="626"/>
                  </a:lnTo>
                  <a:lnTo>
                    <a:pt x="500" y="626"/>
                  </a:lnTo>
                  <a:lnTo>
                    <a:pt x="501" y="626"/>
                  </a:lnTo>
                  <a:lnTo>
                    <a:pt x="502" y="626"/>
                  </a:lnTo>
                  <a:lnTo>
                    <a:pt x="503" y="626"/>
                  </a:lnTo>
                  <a:lnTo>
                    <a:pt x="504" y="626"/>
                  </a:lnTo>
                  <a:lnTo>
                    <a:pt x="505" y="626"/>
                  </a:lnTo>
                  <a:lnTo>
                    <a:pt x="506" y="626"/>
                  </a:lnTo>
                  <a:lnTo>
                    <a:pt x="507" y="626"/>
                  </a:lnTo>
                  <a:lnTo>
                    <a:pt x="508" y="626"/>
                  </a:lnTo>
                  <a:lnTo>
                    <a:pt x="509" y="626"/>
                  </a:lnTo>
                  <a:lnTo>
                    <a:pt x="510" y="626"/>
                  </a:lnTo>
                  <a:lnTo>
                    <a:pt x="511" y="626"/>
                  </a:lnTo>
                  <a:lnTo>
                    <a:pt x="512" y="626"/>
                  </a:lnTo>
                  <a:lnTo>
                    <a:pt x="513" y="626"/>
                  </a:lnTo>
                  <a:lnTo>
                    <a:pt x="514" y="626"/>
                  </a:lnTo>
                  <a:lnTo>
                    <a:pt x="515" y="626"/>
                  </a:lnTo>
                  <a:lnTo>
                    <a:pt x="516" y="626"/>
                  </a:lnTo>
                  <a:lnTo>
                    <a:pt x="517" y="626"/>
                  </a:lnTo>
                  <a:lnTo>
                    <a:pt x="518" y="626"/>
                  </a:lnTo>
                  <a:lnTo>
                    <a:pt x="519" y="626"/>
                  </a:lnTo>
                  <a:lnTo>
                    <a:pt x="520" y="626"/>
                  </a:lnTo>
                  <a:lnTo>
                    <a:pt x="521" y="626"/>
                  </a:lnTo>
                  <a:lnTo>
                    <a:pt x="522" y="626"/>
                  </a:lnTo>
                  <a:lnTo>
                    <a:pt x="523" y="626"/>
                  </a:lnTo>
                  <a:lnTo>
                    <a:pt x="524" y="626"/>
                  </a:lnTo>
                  <a:lnTo>
                    <a:pt x="525" y="626"/>
                  </a:lnTo>
                  <a:lnTo>
                    <a:pt x="526" y="626"/>
                  </a:lnTo>
                  <a:lnTo>
                    <a:pt x="527" y="626"/>
                  </a:lnTo>
                  <a:lnTo>
                    <a:pt x="528" y="626"/>
                  </a:lnTo>
                  <a:lnTo>
                    <a:pt x="529" y="626"/>
                  </a:lnTo>
                  <a:lnTo>
                    <a:pt x="530" y="626"/>
                  </a:lnTo>
                  <a:lnTo>
                    <a:pt x="531" y="626"/>
                  </a:lnTo>
                  <a:lnTo>
                    <a:pt x="532" y="626"/>
                  </a:lnTo>
                  <a:lnTo>
                    <a:pt x="533" y="626"/>
                  </a:lnTo>
                  <a:lnTo>
                    <a:pt x="534" y="626"/>
                  </a:lnTo>
                  <a:lnTo>
                    <a:pt x="535" y="626"/>
                  </a:lnTo>
                  <a:lnTo>
                    <a:pt x="536" y="626"/>
                  </a:lnTo>
                  <a:lnTo>
                    <a:pt x="537" y="626"/>
                  </a:lnTo>
                  <a:lnTo>
                    <a:pt x="538" y="626"/>
                  </a:lnTo>
                  <a:lnTo>
                    <a:pt x="539" y="626"/>
                  </a:lnTo>
                  <a:lnTo>
                    <a:pt x="540" y="626"/>
                  </a:lnTo>
                  <a:lnTo>
                    <a:pt x="541" y="626"/>
                  </a:lnTo>
                  <a:lnTo>
                    <a:pt x="542" y="626"/>
                  </a:lnTo>
                  <a:lnTo>
                    <a:pt x="543" y="626"/>
                  </a:lnTo>
                  <a:lnTo>
                    <a:pt x="544" y="626"/>
                  </a:lnTo>
                  <a:lnTo>
                    <a:pt x="545" y="626"/>
                  </a:lnTo>
                  <a:lnTo>
                    <a:pt x="546" y="626"/>
                  </a:lnTo>
                  <a:lnTo>
                    <a:pt x="547" y="626"/>
                  </a:lnTo>
                  <a:lnTo>
                    <a:pt x="548" y="626"/>
                  </a:lnTo>
                  <a:lnTo>
                    <a:pt x="549" y="626"/>
                  </a:lnTo>
                  <a:lnTo>
                    <a:pt x="550" y="626"/>
                  </a:lnTo>
                  <a:lnTo>
                    <a:pt x="551" y="626"/>
                  </a:lnTo>
                  <a:lnTo>
                    <a:pt x="552" y="626"/>
                  </a:lnTo>
                  <a:lnTo>
                    <a:pt x="553" y="626"/>
                  </a:lnTo>
                  <a:lnTo>
                    <a:pt x="554" y="626"/>
                  </a:lnTo>
                  <a:lnTo>
                    <a:pt x="555" y="626"/>
                  </a:lnTo>
                  <a:lnTo>
                    <a:pt x="556" y="626"/>
                  </a:lnTo>
                  <a:lnTo>
                    <a:pt x="557" y="626"/>
                  </a:lnTo>
                  <a:lnTo>
                    <a:pt x="558" y="626"/>
                  </a:lnTo>
                  <a:lnTo>
                    <a:pt x="559" y="625"/>
                  </a:lnTo>
                  <a:lnTo>
                    <a:pt x="559" y="624"/>
                  </a:lnTo>
                  <a:lnTo>
                    <a:pt x="560" y="623"/>
                  </a:lnTo>
                  <a:lnTo>
                    <a:pt x="560" y="619"/>
                  </a:lnTo>
                  <a:lnTo>
                    <a:pt x="561" y="613"/>
                  </a:lnTo>
                  <a:lnTo>
                    <a:pt x="562" y="605"/>
                  </a:lnTo>
                  <a:lnTo>
                    <a:pt x="562" y="590"/>
                  </a:lnTo>
                  <a:lnTo>
                    <a:pt x="563" y="567"/>
                  </a:lnTo>
                  <a:lnTo>
                    <a:pt x="563" y="547"/>
                  </a:lnTo>
                  <a:lnTo>
                    <a:pt x="564" y="509"/>
                  </a:lnTo>
                  <a:lnTo>
                    <a:pt x="564" y="466"/>
                  </a:lnTo>
                  <a:lnTo>
                    <a:pt x="565" y="419"/>
                  </a:lnTo>
                  <a:lnTo>
                    <a:pt x="565" y="374"/>
                  </a:lnTo>
                  <a:lnTo>
                    <a:pt x="566" y="338"/>
                  </a:lnTo>
                  <a:lnTo>
                    <a:pt x="566" y="266"/>
                  </a:lnTo>
                  <a:lnTo>
                    <a:pt x="567" y="216"/>
                  </a:lnTo>
                  <a:lnTo>
                    <a:pt x="567" y="171"/>
                  </a:lnTo>
                  <a:lnTo>
                    <a:pt x="568" y="137"/>
                  </a:lnTo>
                  <a:lnTo>
                    <a:pt x="568" y="89"/>
                  </a:lnTo>
                  <a:lnTo>
                    <a:pt x="569" y="43"/>
                  </a:lnTo>
                  <a:lnTo>
                    <a:pt x="569" y="0"/>
                  </a:lnTo>
                  <a:lnTo>
                    <a:pt x="570" y="18"/>
                  </a:lnTo>
                  <a:lnTo>
                    <a:pt x="570" y="37"/>
                  </a:lnTo>
                  <a:lnTo>
                    <a:pt x="571" y="48"/>
                  </a:lnTo>
                  <a:lnTo>
                    <a:pt x="571" y="113"/>
                  </a:lnTo>
                  <a:lnTo>
                    <a:pt x="572" y="145"/>
                  </a:lnTo>
                  <a:lnTo>
                    <a:pt x="572" y="174"/>
                  </a:lnTo>
                  <a:lnTo>
                    <a:pt x="573" y="238"/>
                  </a:lnTo>
                  <a:lnTo>
                    <a:pt x="573" y="293"/>
                  </a:lnTo>
                  <a:lnTo>
                    <a:pt x="574" y="372"/>
                  </a:lnTo>
                  <a:lnTo>
                    <a:pt x="574" y="455"/>
                  </a:lnTo>
                  <a:lnTo>
                    <a:pt x="575" y="509"/>
                  </a:lnTo>
                  <a:lnTo>
                    <a:pt x="575" y="554"/>
                  </a:lnTo>
                  <a:lnTo>
                    <a:pt x="576" y="586"/>
                  </a:lnTo>
                  <a:lnTo>
                    <a:pt x="576" y="601"/>
                  </a:lnTo>
                  <a:lnTo>
                    <a:pt x="577" y="610"/>
                  </a:lnTo>
                  <a:lnTo>
                    <a:pt x="577" y="616"/>
                  </a:lnTo>
                  <a:lnTo>
                    <a:pt x="578" y="617"/>
                  </a:lnTo>
                  <a:lnTo>
                    <a:pt x="578" y="619"/>
                  </a:lnTo>
                  <a:lnTo>
                    <a:pt x="579" y="620"/>
                  </a:lnTo>
                  <a:lnTo>
                    <a:pt x="580" y="621"/>
                  </a:lnTo>
                  <a:lnTo>
                    <a:pt x="581" y="622"/>
                  </a:lnTo>
                  <a:lnTo>
                    <a:pt x="582" y="622"/>
                  </a:lnTo>
                  <a:lnTo>
                    <a:pt x="583" y="623"/>
                  </a:lnTo>
                  <a:lnTo>
                    <a:pt x="583" y="622"/>
                  </a:lnTo>
                  <a:lnTo>
                    <a:pt x="584" y="623"/>
                  </a:lnTo>
                  <a:lnTo>
                    <a:pt x="585" y="623"/>
                  </a:lnTo>
                  <a:lnTo>
                    <a:pt x="586" y="623"/>
                  </a:lnTo>
                  <a:lnTo>
                    <a:pt x="587" y="623"/>
                  </a:lnTo>
                  <a:lnTo>
                    <a:pt x="588" y="623"/>
                  </a:lnTo>
                  <a:lnTo>
                    <a:pt x="589" y="623"/>
                  </a:lnTo>
                  <a:lnTo>
                    <a:pt x="589" y="624"/>
                  </a:lnTo>
                  <a:lnTo>
                    <a:pt x="590" y="624"/>
                  </a:lnTo>
                  <a:lnTo>
                    <a:pt x="591" y="624"/>
                  </a:lnTo>
                  <a:lnTo>
                    <a:pt x="592" y="624"/>
                  </a:lnTo>
                  <a:lnTo>
                    <a:pt x="593" y="624"/>
                  </a:lnTo>
                  <a:lnTo>
                    <a:pt x="594" y="624"/>
                  </a:lnTo>
                  <a:lnTo>
                    <a:pt x="595" y="624"/>
                  </a:lnTo>
                  <a:lnTo>
                    <a:pt x="596" y="624"/>
                  </a:lnTo>
                  <a:lnTo>
                    <a:pt x="597" y="624"/>
                  </a:lnTo>
                  <a:lnTo>
                    <a:pt x="598" y="624"/>
                  </a:lnTo>
                  <a:lnTo>
                    <a:pt x="599" y="624"/>
                  </a:lnTo>
                  <a:lnTo>
                    <a:pt x="600" y="625"/>
                  </a:lnTo>
                  <a:lnTo>
                    <a:pt x="601" y="625"/>
                  </a:lnTo>
                  <a:lnTo>
                    <a:pt x="602" y="625"/>
                  </a:lnTo>
                  <a:lnTo>
                    <a:pt x="603" y="625"/>
                  </a:lnTo>
                  <a:lnTo>
                    <a:pt x="604" y="625"/>
                  </a:lnTo>
                  <a:lnTo>
                    <a:pt x="605" y="625"/>
                  </a:lnTo>
                  <a:lnTo>
                    <a:pt x="606" y="625"/>
                  </a:lnTo>
                  <a:lnTo>
                    <a:pt x="607" y="625"/>
                  </a:lnTo>
                  <a:lnTo>
                    <a:pt x="608" y="625"/>
                  </a:lnTo>
                  <a:lnTo>
                    <a:pt x="609" y="625"/>
                  </a:lnTo>
                  <a:lnTo>
                    <a:pt x="610" y="625"/>
                  </a:lnTo>
                  <a:lnTo>
                    <a:pt x="611" y="625"/>
                  </a:lnTo>
                  <a:lnTo>
                    <a:pt x="612" y="625"/>
                  </a:lnTo>
                  <a:lnTo>
                    <a:pt x="613" y="625"/>
                  </a:lnTo>
                  <a:lnTo>
                    <a:pt x="614" y="625"/>
                  </a:lnTo>
                  <a:lnTo>
                    <a:pt x="615" y="625"/>
                  </a:lnTo>
                  <a:lnTo>
                    <a:pt x="616" y="625"/>
                  </a:lnTo>
                  <a:lnTo>
                    <a:pt x="617" y="625"/>
                  </a:lnTo>
                  <a:lnTo>
                    <a:pt x="618" y="625"/>
                  </a:lnTo>
                  <a:lnTo>
                    <a:pt x="619" y="625"/>
                  </a:lnTo>
                  <a:lnTo>
                    <a:pt x="620" y="625"/>
                  </a:lnTo>
                  <a:lnTo>
                    <a:pt x="621" y="625"/>
                  </a:lnTo>
                  <a:lnTo>
                    <a:pt x="622" y="625"/>
                  </a:lnTo>
                  <a:lnTo>
                    <a:pt x="623" y="625"/>
                  </a:lnTo>
                  <a:lnTo>
                    <a:pt x="624" y="625"/>
                  </a:lnTo>
                  <a:lnTo>
                    <a:pt x="625" y="625"/>
                  </a:lnTo>
                  <a:lnTo>
                    <a:pt x="626" y="625"/>
                  </a:lnTo>
                  <a:lnTo>
                    <a:pt x="627" y="625"/>
                  </a:lnTo>
                  <a:lnTo>
                    <a:pt x="628" y="625"/>
                  </a:lnTo>
                  <a:lnTo>
                    <a:pt x="629" y="625"/>
                  </a:lnTo>
                  <a:lnTo>
                    <a:pt x="630" y="625"/>
                  </a:lnTo>
                  <a:lnTo>
                    <a:pt x="631" y="625"/>
                  </a:lnTo>
                  <a:lnTo>
                    <a:pt x="632" y="625"/>
                  </a:lnTo>
                  <a:lnTo>
                    <a:pt x="633" y="625"/>
                  </a:lnTo>
                  <a:lnTo>
                    <a:pt x="634" y="625"/>
                  </a:lnTo>
                  <a:lnTo>
                    <a:pt x="635" y="625"/>
                  </a:lnTo>
                  <a:lnTo>
                    <a:pt x="636" y="625"/>
                  </a:lnTo>
                  <a:lnTo>
                    <a:pt x="637" y="625"/>
                  </a:lnTo>
                  <a:lnTo>
                    <a:pt x="638" y="625"/>
                  </a:lnTo>
                  <a:lnTo>
                    <a:pt x="639" y="625"/>
                  </a:lnTo>
                  <a:lnTo>
                    <a:pt x="640" y="625"/>
                  </a:lnTo>
                  <a:lnTo>
                    <a:pt x="641" y="625"/>
                  </a:lnTo>
                  <a:lnTo>
                    <a:pt x="642" y="625"/>
                  </a:lnTo>
                  <a:lnTo>
                    <a:pt x="643" y="625"/>
                  </a:lnTo>
                  <a:lnTo>
                    <a:pt x="644" y="625"/>
                  </a:lnTo>
                  <a:lnTo>
                    <a:pt x="645" y="625"/>
                  </a:lnTo>
                  <a:lnTo>
                    <a:pt x="646" y="625"/>
                  </a:lnTo>
                  <a:lnTo>
                    <a:pt x="647" y="625"/>
                  </a:lnTo>
                  <a:lnTo>
                    <a:pt x="648" y="625"/>
                  </a:lnTo>
                  <a:lnTo>
                    <a:pt x="649" y="625"/>
                  </a:lnTo>
                  <a:lnTo>
                    <a:pt x="650" y="625"/>
                  </a:lnTo>
                  <a:lnTo>
                    <a:pt x="651" y="625"/>
                  </a:lnTo>
                  <a:lnTo>
                    <a:pt x="652" y="625"/>
                  </a:lnTo>
                  <a:lnTo>
                    <a:pt x="653" y="625"/>
                  </a:lnTo>
                  <a:lnTo>
                    <a:pt x="654" y="625"/>
                  </a:lnTo>
                  <a:lnTo>
                    <a:pt x="655" y="625"/>
                  </a:lnTo>
                  <a:lnTo>
                    <a:pt x="656" y="625"/>
                  </a:lnTo>
                  <a:lnTo>
                    <a:pt x="657" y="625"/>
                  </a:lnTo>
                  <a:lnTo>
                    <a:pt x="658" y="625"/>
                  </a:lnTo>
                  <a:lnTo>
                    <a:pt x="659" y="625"/>
                  </a:lnTo>
                  <a:lnTo>
                    <a:pt x="660" y="625"/>
                  </a:lnTo>
                  <a:lnTo>
                    <a:pt x="661" y="626"/>
                  </a:lnTo>
                  <a:lnTo>
                    <a:pt x="661" y="625"/>
                  </a:lnTo>
                  <a:lnTo>
                    <a:pt x="662" y="625"/>
                  </a:lnTo>
                  <a:lnTo>
                    <a:pt x="663" y="625"/>
                  </a:lnTo>
                  <a:lnTo>
                    <a:pt x="664" y="625"/>
                  </a:lnTo>
                  <a:lnTo>
                    <a:pt x="665" y="625"/>
                  </a:lnTo>
                  <a:lnTo>
                    <a:pt x="666" y="625"/>
                  </a:lnTo>
                  <a:lnTo>
                    <a:pt x="667" y="625"/>
                  </a:lnTo>
                  <a:lnTo>
                    <a:pt x="668" y="625"/>
                  </a:lnTo>
                  <a:lnTo>
                    <a:pt x="669" y="625"/>
                  </a:lnTo>
                  <a:lnTo>
                    <a:pt x="670" y="625"/>
                  </a:lnTo>
                  <a:lnTo>
                    <a:pt x="671" y="625"/>
                  </a:lnTo>
                  <a:lnTo>
                    <a:pt x="671" y="626"/>
                  </a:lnTo>
                  <a:lnTo>
                    <a:pt x="672" y="625"/>
                  </a:lnTo>
                  <a:lnTo>
                    <a:pt x="673" y="625"/>
                  </a:lnTo>
                  <a:lnTo>
                    <a:pt x="674" y="625"/>
                  </a:lnTo>
                  <a:lnTo>
                    <a:pt x="675" y="625"/>
                  </a:lnTo>
                  <a:lnTo>
                    <a:pt x="675" y="626"/>
                  </a:lnTo>
                  <a:lnTo>
                    <a:pt x="676" y="625"/>
                  </a:lnTo>
                  <a:lnTo>
                    <a:pt x="677" y="625"/>
                  </a:lnTo>
                  <a:lnTo>
                    <a:pt x="678" y="625"/>
                  </a:lnTo>
                  <a:lnTo>
                    <a:pt x="679" y="625"/>
                  </a:lnTo>
                  <a:lnTo>
                    <a:pt x="680" y="625"/>
                  </a:lnTo>
                  <a:lnTo>
                    <a:pt x="681" y="625"/>
                  </a:lnTo>
                  <a:lnTo>
                    <a:pt x="682" y="625"/>
                  </a:lnTo>
                  <a:lnTo>
                    <a:pt x="683" y="625"/>
                  </a:lnTo>
                  <a:lnTo>
                    <a:pt x="684" y="625"/>
                  </a:lnTo>
                  <a:lnTo>
                    <a:pt x="684" y="626"/>
                  </a:lnTo>
                  <a:lnTo>
                    <a:pt x="685" y="626"/>
                  </a:lnTo>
                  <a:lnTo>
                    <a:pt x="685" y="625"/>
                  </a:lnTo>
                  <a:lnTo>
                    <a:pt x="686" y="625"/>
                  </a:lnTo>
                  <a:lnTo>
                    <a:pt x="687" y="625"/>
                  </a:lnTo>
                  <a:lnTo>
                    <a:pt x="687" y="626"/>
                  </a:lnTo>
                  <a:lnTo>
                    <a:pt x="688" y="625"/>
                  </a:lnTo>
                  <a:lnTo>
                    <a:pt x="689" y="625"/>
                  </a:lnTo>
                  <a:lnTo>
                    <a:pt x="690" y="625"/>
                  </a:lnTo>
                  <a:lnTo>
                    <a:pt x="691" y="625"/>
                  </a:lnTo>
                  <a:lnTo>
                    <a:pt x="692" y="625"/>
                  </a:lnTo>
                  <a:lnTo>
                    <a:pt x="693" y="625"/>
                  </a:lnTo>
                  <a:lnTo>
                    <a:pt x="693" y="626"/>
                  </a:lnTo>
                  <a:lnTo>
                    <a:pt x="694" y="625"/>
                  </a:lnTo>
                  <a:lnTo>
                    <a:pt x="695" y="626"/>
                  </a:lnTo>
                  <a:lnTo>
                    <a:pt x="696" y="626"/>
                  </a:lnTo>
                  <a:lnTo>
                    <a:pt x="697" y="626"/>
                  </a:lnTo>
                  <a:lnTo>
                    <a:pt x="698" y="626"/>
                  </a:lnTo>
                  <a:lnTo>
                    <a:pt x="698" y="625"/>
                  </a:lnTo>
                  <a:lnTo>
                    <a:pt x="699" y="626"/>
                  </a:lnTo>
                  <a:lnTo>
                    <a:pt x="700" y="626"/>
                  </a:lnTo>
                  <a:lnTo>
                    <a:pt x="701" y="626"/>
                  </a:lnTo>
                  <a:lnTo>
                    <a:pt x="702" y="626"/>
                  </a:lnTo>
                  <a:lnTo>
                    <a:pt x="703" y="626"/>
                  </a:lnTo>
                  <a:lnTo>
                    <a:pt x="704" y="625"/>
                  </a:lnTo>
                  <a:lnTo>
                    <a:pt x="704" y="626"/>
                  </a:lnTo>
                  <a:lnTo>
                    <a:pt x="705" y="625"/>
                  </a:lnTo>
                  <a:lnTo>
                    <a:pt x="705" y="626"/>
                  </a:lnTo>
                  <a:lnTo>
                    <a:pt x="706" y="626"/>
                  </a:lnTo>
                  <a:lnTo>
                    <a:pt x="707" y="626"/>
                  </a:lnTo>
                  <a:lnTo>
                    <a:pt x="708" y="626"/>
                  </a:lnTo>
                  <a:lnTo>
                    <a:pt x="708" y="625"/>
                  </a:lnTo>
                  <a:lnTo>
                    <a:pt x="709" y="626"/>
                  </a:lnTo>
                  <a:lnTo>
                    <a:pt x="710" y="625"/>
                  </a:lnTo>
                  <a:lnTo>
                    <a:pt x="710" y="626"/>
                  </a:lnTo>
                  <a:lnTo>
                    <a:pt x="711" y="625"/>
                  </a:lnTo>
                  <a:lnTo>
                    <a:pt x="711" y="626"/>
                  </a:lnTo>
                  <a:lnTo>
                    <a:pt x="712" y="626"/>
                  </a:lnTo>
                  <a:lnTo>
                    <a:pt x="713" y="626"/>
                  </a:lnTo>
                  <a:lnTo>
                    <a:pt x="714" y="626"/>
                  </a:lnTo>
                  <a:lnTo>
                    <a:pt x="715" y="626"/>
                  </a:lnTo>
                  <a:lnTo>
                    <a:pt x="716" y="626"/>
                  </a:lnTo>
                  <a:lnTo>
                    <a:pt x="717" y="626"/>
                  </a:lnTo>
                  <a:lnTo>
                    <a:pt x="718" y="626"/>
                  </a:lnTo>
                  <a:lnTo>
                    <a:pt x="718" y="625"/>
                  </a:lnTo>
                  <a:lnTo>
                    <a:pt x="719" y="626"/>
                  </a:lnTo>
                  <a:lnTo>
                    <a:pt x="720" y="625"/>
                  </a:lnTo>
                  <a:lnTo>
                    <a:pt x="720" y="626"/>
                  </a:lnTo>
                  <a:lnTo>
                    <a:pt x="721" y="626"/>
                  </a:lnTo>
                  <a:lnTo>
                    <a:pt x="722" y="625"/>
                  </a:lnTo>
                  <a:lnTo>
                    <a:pt x="723" y="626"/>
                  </a:lnTo>
                  <a:lnTo>
                    <a:pt x="724" y="626"/>
                  </a:lnTo>
                  <a:lnTo>
                    <a:pt x="725" y="625"/>
                  </a:lnTo>
                  <a:lnTo>
                    <a:pt x="725" y="626"/>
                  </a:lnTo>
                  <a:lnTo>
                    <a:pt x="726" y="626"/>
                  </a:lnTo>
                  <a:lnTo>
                    <a:pt x="727" y="626"/>
                  </a:lnTo>
                  <a:lnTo>
                    <a:pt x="728" y="626"/>
                  </a:lnTo>
                  <a:lnTo>
                    <a:pt x="729" y="626"/>
                  </a:lnTo>
                  <a:lnTo>
                    <a:pt x="730" y="626"/>
                  </a:lnTo>
                  <a:lnTo>
                    <a:pt x="731" y="626"/>
                  </a:lnTo>
                  <a:lnTo>
                    <a:pt x="732" y="626"/>
                  </a:lnTo>
                  <a:lnTo>
                    <a:pt x="733" y="626"/>
                  </a:lnTo>
                  <a:lnTo>
                    <a:pt x="734" y="626"/>
                  </a:lnTo>
                  <a:lnTo>
                    <a:pt x="735" y="626"/>
                  </a:lnTo>
                  <a:lnTo>
                    <a:pt x="736" y="626"/>
                  </a:lnTo>
                  <a:lnTo>
                    <a:pt x="737" y="626"/>
                  </a:lnTo>
                  <a:lnTo>
                    <a:pt x="738" y="626"/>
                  </a:lnTo>
                  <a:lnTo>
                    <a:pt x="739" y="626"/>
                  </a:lnTo>
                  <a:lnTo>
                    <a:pt x="740" y="626"/>
                  </a:lnTo>
                  <a:lnTo>
                    <a:pt x="741" y="626"/>
                  </a:lnTo>
                  <a:lnTo>
                    <a:pt x="742" y="626"/>
                  </a:lnTo>
                  <a:lnTo>
                    <a:pt x="743" y="626"/>
                  </a:lnTo>
                  <a:lnTo>
                    <a:pt x="744" y="626"/>
                  </a:lnTo>
                  <a:lnTo>
                    <a:pt x="745" y="626"/>
                  </a:lnTo>
                  <a:lnTo>
                    <a:pt x="746" y="626"/>
                  </a:lnTo>
                  <a:lnTo>
                    <a:pt x="747" y="626"/>
                  </a:lnTo>
                  <a:lnTo>
                    <a:pt x="748" y="626"/>
                  </a:lnTo>
                  <a:lnTo>
                    <a:pt x="749" y="626"/>
                  </a:lnTo>
                  <a:lnTo>
                    <a:pt x="750" y="626"/>
                  </a:lnTo>
                  <a:lnTo>
                    <a:pt x="751" y="626"/>
                  </a:lnTo>
                  <a:lnTo>
                    <a:pt x="752" y="626"/>
                  </a:lnTo>
                  <a:lnTo>
                    <a:pt x="753" y="626"/>
                  </a:lnTo>
                  <a:lnTo>
                    <a:pt x="754" y="626"/>
                  </a:lnTo>
                  <a:lnTo>
                    <a:pt x="755" y="626"/>
                  </a:lnTo>
                  <a:lnTo>
                    <a:pt x="756" y="626"/>
                  </a:lnTo>
                  <a:lnTo>
                    <a:pt x="757" y="626"/>
                  </a:lnTo>
                  <a:lnTo>
                    <a:pt x="758" y="626"/>
                  </a:lnTo>
                  <a:lnTo>
                    <a:pt x="759" y="626"/>
                  </a:lnTo>
                  <a:lnTo>
                    <a:pt x="760" y="626"/>
                  </a:lnTo>
                  <a:lnTo>
                    <a:pt x="761" y="626"/>
                  </a:lnTo>
                  <a:lnTo>
                    <a:pt x="762" y="626"/>
                  </a:lnTo>
                  <a:lnTo>
                    <a:pt x="763" y="626"/>
                  </a:lnTo>
                  <a:lnTo>
                    <a:pt x="764" y="626"/>
                  </a:lnTo>
                  <a:lnTo>
                    <a:pt x="765" y="626"/>
                  </a:lnTo>
                  <a:lnTo>
                    <a:pt x="766" y="626"/>
                  </a:lnTo>
                  <a:lnTo>
                    <a:pt x="767" y="626"/>
                  </a:lnTo>
                  <a:lnTo>
                    <a:pt x="768" y="626"/>
                  </a:lnTo>
                  <a:lnTo>
                    <a:pt x="769" y="626"/>
                  </a:lnTo>
                  <a:lnTo>
                    <a:pt x="770" y="626"/>
                  </a:lnTo>
                  <a:lnTo>
                    <a:pt x="771" y="626"/>
                  </a:lnTo>
                  <a:lnTo>
                    <a:pt x="772" y="626"/>
                  </a:lnTo>
                  <a:lnTo>
                    <a:pt x="773" y="626"/>
                  </a:lnTo>
                  <a:lnTo>
                    <a:pt x="774" y="626"/>
                  </a:lnTo>
                  <a:lnTo>
                    <a:pt x="775" y="626"/>
                  </a:lnTo>
                  <a:lnTo>
                    <a:pt x="776" y="626"/>
                  </a:lnTo>
                  <a:lnTo>
                    <a:pt x="777" y="626"/>
                  </a:lnTo>
                  <a:lnTo>
                    <a:pt x="778" y="626"/>
                  </a:lnTo>
                  <a:lnTo>
                    <a:pt x="779" y="626"/>
                  </a:lnTo>
                  <a:lnTo>
                    <a:pt x="780" y="626"/>
                  </a:lnTo>
                  <a:lnTo>
                    <a:pt x="781" y="626"/>
                  </a:lnTo>
                  <a:lnTo>
                    <a:pt x="782" y="626"/>
                  </a:lnTo>
                  <a:lnTo>
                    <a:pt x="783" y="626"/>
                  </a:lnTo>
                  <a:lnTo>
                    <a:pt x="784" y="626"/>
                  </a:lnTo>
                  <a:lnTo>
                    <a:pt x="785" y="626"/>
                  </a:lnTo>
                  <a:lnTo>
                    <a:pt x="786" y="626"/>
                  </a:lnTo>
                  <a:lnTo>
                    <a:pt x="787" y="626"/>
                  </a:lnTo>
                  <a:lnTo>
                    <a:pt x="788" y="626"/>
                  </a:lnTo>
                  <a:lnTo>
                    <a:pt x="789" y="626"/>
                  </a:lnTo>
                  <a:lnTo>
                    <a:pt x="790" y="626"/>
                  </a:lnTo>
                  <a:lnTo>
                    <a:pt x="791" y="626"/>
                  </a:lnTo>
                  <a:lnTo>
                    <a:pt x="792" y="626"/>
                  </a:lnTo>
                  <a:lnTo>
                    <a:pt x="793" y="626"/>
                  </a:lnTo>
                  <a:lnTo>
                    <a:pt x="794" y="626"/>
                  </a:lnTo>
                  <a:lnTo>
                    <a:pt x="795" y="626"/>
                  </a:lnTo>
                  <a:lnTo>
                    <a:pt x="796" y="626"/>
                  </a:lnTo>
                  <a:lnTo>
                    <a:pt x="797" y="626"/>
                  </a:lnTo>
                  <a:lnTo>
                    <a:pt x="798" y="626"/>
                  </a:lnTo>
                  <a:lnTo>
                    <a:pt x="799" y="626"/>
                  </a:lnTo>
                  <a:lnTo>
                    <a:pt x="800" y="626"/>
                  </a:lnTo>
                  <a:lnTo>
                    <a:pt x="801" y="626"/>
                  </a:lnTo>
                  <a:lnTo>
                    <a:pt x="802" y="626"/>
                  </a:lnTo>
                  <a:lnTo>
                    <a:pt x="803" y="626"/>
                  </a:lnTo>
                  <a:lnTo>
                    <a:pt x="804" y="626"/>
                  </a:lnTo>
                  <a:lnTo>
                    <a:pt x="805" y="626"/>
                  </a:lnTo>
                  <a:lnTo>
                    <a:pt x="806" y="626"/>
                  </a:lnTo>
                  <a:lnTo>
                    <a:pt x="807" y="626"/>
                  </a:lnTo>
                  <a:lnTo>
                    <a:pt x="808" y="626"/>
                  </a:lnTo>
                  <a:lnTo>
                    <a:pt x="809" y="626"/>
                  </a:lnTo>
                  <a:lnTo>
                    <a:pt x="810" y="626"/>
                  </a:lnTo>
                  <a:lnTo>
                    <a:pt x="811" y="626"/>
                  </a:lnTo>
                  <a:lnTo>
                    <a:pt x="812" y="626"/>
                  </a:lnTo>
                  <a:lnTo>
                    <a:pt x="813" y="626"/>
                  </a:lnTo>
                  <a:lnTo>
                    <a:pt x="814" y="626"/>
                  </a:lnTo>
                  <a:lnTo>
                    <a:pt x="815" y="626"/>
                  </a:lnTo>
                  <a:lnTo>
                    <a:pt x="816" y="626"/>
                  </a:lnTo>
                  <a:lnTo>
                    <a:pt x="817" y="626"/>
                  </a:lnTo>
                  <a:lnTo>
                    <a:pt x="818" y="626"/>
                  </a:lnTo>
                  <a:lnTo>
                    <a:pt x="819" y="626"/>
                  </a:lnTo>
                  <a:lnTo>
                    <a:pt x="820" y="626"/>
                  </a:lnTo>
                  <a:lnTo>
                    <a:pt x="821" y="626"/>
                  </a:lnTo>
                  <a:lnTo>
                    <a:pt x="822" y="626"/>
                  </a:lnTo>
                  <a:lnTo>
                    <a:pt x="823" y="626"/>
                  </a:lnTo>
                  <a:lnTo>
                    <a:pt x="824" y="626"/>
                  </a:lnTo>
                  <a:lnTo>
                    <a:pt x="825" y="626"/>
                  </a:lnTo>
                  <a:lnTo>
                    <a:pt x="826" y="626"/>
                  </a:lnTo>
                  <a:lnTo>
                    <a:pt x="827" y="626"/>
                  </a:lnTo>
                  <a:lnTo>
                    <a:pt x="828" y="626"/>
                  </a:lnTo>
                </a:path>
              </a:pathLst>
            </a:custGeom>
            <a:noFill/>
            <a:ln w="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
          <p:nvSpPr>
            <p:cNvPr id="28008" name="Freeform 156"/>
            <p:cNvSpPr>
              <a:spLocks/>
            </p:cNvSpPr>
            <p:nvPr/>
          </p:nvSpPr>
          <p:spPr bwMode="auto">
            <a:xfrm>
              <a:off x="238" y="4211"/>
              <a:ext cx="5504" cy="6"/>
            </a:xfrm>
            <a:custGeom>
              <a:avLst/>
              <a:gdLst>
                <a:gd name="T0" fmla="*/ 156246 w 828"/>
                <a:gd name="T1" fmla="*/ 7776 h 1"/>
                <a:gd name="T2" fmla="*/ 323978 w 828"/>
                <a:gd name="T3" fmla="*/ 7776 h 1"/>
                <a:gd name="T4" fmla="*/ 505810 w 828"/>
                <a:gd name="T5" fmla="*/ 7776 h 1"/>
                <a:gd name="T6" fmla="*/ 675576 w 828"/>
                <a:gd name="T7" fmla="*/ 7776 h 1"/>
                <a:gd name="T8" fmla="*/ 843574 w 828"/>
                <a:gd name="T9" fmla="*/ 7776 h 1"/>
                <a:gd name="T10" fmla="*/ 1011313 w 828"/>
                <a:gd name="T11" fmla="*/ 7776 h 1"/>
                <a:gd name="T12" fmla="*/ 1181386 w 828"/>
                <a:gd name="T13" fmla="*/ 7776 h 1"/>
                <a:gd name="T14" fmla="*/ 1349078 w 828"/>
                <a:gd name="T15" fmla="*/ 7776 h 1"/>
                <a:gd name="T16" fmla="*/ 1530910 w 828"/>
                <a:gd name="T17" fmla="*/ 7776 h 1"/>
                <a:gd name="T18" fmla="*/ 1700676 w 828"/>
                <a:gd name="T19" fmla="*/ 7776 h 1"/>
                <a:gd name="T20" fmla="*/ 1868674 w 828"/>
                <a:gd name="T21" fmla="*/ 7776 h 1"/>
                <a:gd name="T22" fmla="*/ 2038487 w 828"/>
                <a:gd name="T23" fmla="*/ 7776 h 1"/>
                <a:gd name="T24" fmla="*/ 2206180 w 828"/>
                <a:gd name="T25" fmla="*/ 7776 h 1"/>
                <a:gd name="T26" fmla="*/ 2388005 w 828"/>
                <a:gd name="T27" fmla="*/ 7776 h 1"/>
                <a:gd name="T28" fmla="*/ 2557771 w 828"/>
                <a:gd name="T29" fmla="*/ 7776 h 1"/>
                <a:gd name="T30" fmla="*/ 2725776 w 828"/>
                <a:gd name="T31" fmla="*/ 7776 h 1"/>
                <a:gd name="T32" fmla="*/ 2893509 w 828"/>
                <a:gd name="T33" fmla="*/ 7776 h 1"/>
                <a:gd name="T34" fmla="*/ 3063588 w 828"/>
                <a:gd name="T35" fmla="*/ 7776 h 1"/>
                <a:gd name="T36" fmla="*/ 3231273 w 828"/>
                <a:gd name="T37" fmla="*/ 7776 h 1"/>
                <a:gd name="T38" fmla="*/ 3413105 w 828"/>
                <a:gd name="T39" fmla="*/ 7776 h 1"/>
                <a:gd name="T40" fmla="*/ 3582871 w 828"/>
                <a:gd name="T41" fmla="*/ 7776 h 1"/>
                <a:gd name="T42" fmla="*/ 3750916 w 828"/>
                <a:gd name="T43" fmla="*/ 7776 h 1"/>
                <a:gd name="T44" fmla="*/ 3918609 w 828"/>
                <a:gd name="T45" fmla="*/ 7776 h 1"/>
                <a:gd name="T46" fmla="*/ 4088681 w 828"/>
                <a:gd name="T47" fmla="*/ 7776 h 1"/>
                <a:gd name="T48" fmla="*/ 4256420 w 828"/>
                <a:gd name="T49" fmla="*/ 7776 h 1"/>
                <a:gd name="T50" fmla="*/ 4437939 w 828"/>
                <a:gd name="T51" fmla="*/ 7776 h 1"/>
                <a:gd name="T52" fmla="*/ 4608018 w 828"/>
                <a:gd name="T53" fmla="*/ 7776 h 1"/>
                <a:gd name="T54" fmla="*/ 4775704 w 828"/>
                <a:gd name="T55" fmla="*/ 7776 h 1"/>
                <a:gd name="T56" fmla="*/ 4945783 w 828"/>
                <a:gd name="T57" fmla="*/ 7776 h 1"/>
                <a:gd name="T58" fmla="*/ 5113515 w 828"/>
                <a:gd name="T59" fmla="*/ 7776 h 1"/>
                <a:gd name="T60" fmla="*/ 5281513 w 828"/>
                <a:gd name="T61" fmla="*/ 7776 h 1"/>
                <a:gd name="T62" fmla="*/ 5465067 w 828"/>
                <a:gd name="T63" fmla="*/ 7776 h 1"/>
                <a:gd name="T64" fmla="*/ 5633111 w 828"/>
                <a:gd name="T65" fmla="*/ 7776 h 1"/>
                <a:gd name="T66" fmla="*/ 5800804 w 828"/>
                <a:gd name="T67" fmla="*/ 7776 h 1"/>
                <a:gd name="T68" fmla="*/ 5970883 w 828"/>
                <a:gd name="T69" fmla="*/ 7776 h 1"/>
                <a:gd name="T70" fmla="*/ 6138615 w 828"/>
                <a:gd name="T71" fmla="*/ 7776 h 1"/>
                <a:gd name="T72" fmla="*/ 6320134 w 828"/>
                <a:gd name="T73" fmla="*/ 7776 h 1"/>
                <a:gd name="T74" fmla="*/ 6490213 w 828"/>
                <a:gd name="T75" fmla="*/ 7776 h 1"/>
                <a:gd name="T76" fmla="*/ 6657899 w 828"/>
                <a:gd name="T77" fmla="*/ 7776 h 1"/>
                <a:gd name="T78" fmla="*/ 6827978 w 828"/>
                <a:gd name="T79" fmla="*/ 7776 h 1"/>
                <a:gd name="T80" fmla="*/ 6995710 w 828"/>
                <a:gd name="T81" fmla="*/ 7776 h 1"/>
                <a:gd name="T82" fmla="*/ 7163715 w 828"/>
                <a:gd name="T83" fmla="*/ 7776 h 1"/>
                <a:gd name="T84" fmla="*/ 7345234 w 828"/>
                <a:gd name="T85" fmla="*/ 0 h 1"/>
                <a:gd name="T86" fmla="*/ 7515307 w 828"/>
                <a:gd name="T87" fmla="*/ 7776 h 1"/>
                <a:gd name="T88" fmla="*/ 7683046 w 828"/>
                <a:gd name="T89" fmla="*/ 7776 h 1"/>
                <a:gd name="T90" fmla="*/ 7853078 w 828"/>
                <a:gd name="T91" fmla="*/ 7776 h 1"/>
                <a:gd name="T92" fmla="*/ 8020810 w 828"/>
                <a:gd name="T93" fmla="*/ 7776 h 1"/>
                <a:gd name="T94" fmla="*/ 8188809 w 828"/>
                <a:gd name="T95" fmla="*/ 7776 h 1"/>
                <a:gd name="T96" fmla="*/ 8372408 w 828"/>
                <a:gd name="T97" fmla="*/ 7776 h 1"/>
                <a:gd name="T98" fmla="*/ 8540101 w 828"/>
                <a:gd name="T99" fmla="*/ 7776 h 1"/>
                <a:gd name="T100" fmla="*/ 8708139 w 828"/>
                <a:gd name="T101" fmla="*/ 7776 h 1"/>
                <a:gd name="T102" fmla="*/ 8877912 w 828"/>
                <a:gd name="T103" fmla="*/ 7776 h 1"/>
                <a:gd name="T104" fmla="*/ 9045910 w 828"/>
                <a:gd name="T105" fmla="*/ 7776 h 1"/>
                <a:gd name="T106" fmla="*/ 9215677 w 828"/>
                <a:gd name="T107" fmla="*/ 7776 h 1"/>
                <a:gd name="T108" fmla="*/ 9397508 w 828"/>
                <a:gd name="T109" fmla="*/ 7776 h 1"/>
                <a:gd name="T110" fmla="*/ 9565241 w 828"/>
                <a:gd name="T111" fmla="*/ 7776 h 1"/>
                <a:gd name="T112" fmla="*/ 9735320 w 828"/>
                <a:gd name="T113" fmla="*/ 7776 h 1"/>
                <a:gd name="T114" fmla="*/ 9903006 w 828"/>
                <a:gd name="T115" fmla="*/ 7776 h 1"/>
                <a:gd name="T116" fmla="*/ 10071004 w 828"/>
                <a:gd name="T117" fmla="*/ 7776 h 1"/>
                <a:gd name="T118" fmla="*/ 10240817 w 828"/>
                <a:gd name="T119" fmla="*/ 7776 h 1"/>
                <a:gd name="T120" fmla="*/ 10422602 w 828"/>
                <a:gd name="T121" fmla="*/ 7776 h 1"/>
                <a:gd name="T122" fmla="*/ 10590341 w 828"/>
                <a:gd name="T123" fmla="*/ 7776 h 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8"/>
                <a:gd name="T187" fmla="*/ 0 h 1"/>
                <a:gd name="T188" fmla="*/ 828 w 828"/>
                <a:gd name="T189" fmla="*/ 1 h 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8" h="1">
                  <a:moveTo>
                    <a:pt x="0" y="1"/>
                  </a:moveTo>
                  <a:lnTo>
                    <a:pt x="0" y="1"/>
                  </a:lnTo>
                  <a:lnTo>
                    <a:pt x="1" y="1"/>
                  </a:lnTo>
                  <a:lnTo>
                    <a:pt x="2" y="1"/>
                  </a:lnTo>
                  <a:lnTo>
                    <a:pt x="3" y="1"/>
                  </a:lnTo>
                  <a:lnTo>
                    <a:pt x="4" y="1"/>
                  </a:lnTo>
                  <a:lnTo>
                    <a:pt x="5" y="1"/>
                  </a:lnTo>
                  <a:lnTo>
                    <a:pt x="6" y="1"/>
                  </a:lnTo>
                  <a:lnTo>
                    <a:pt x="7" y="1"/>
                  </a:lnTo>
                  <a:lnTo>
                    <a:pt x="8" y="1"/>
                  </a:lnTo>
                  <a:lnTo>
                    <a:pt x="9" y="1"/>
                  </a:lnTo>
                  <a:lnTo>
                    <a:pt x="10" y="1"/>
                  </a:lnTo>
                  <a:lnTo>
                    <a:pt x="11" y="1"/>
                  </a:lnTo>
                  <a:lnTo>
                    <a:pt x="12" y="1"/>
                  </a:lnTo>
                  <a:lnTo>
                    <a:pt x="13" y="1"/>
                  </a:lnTo>
                  <a:lnTo>
                    <a:pt x="14" y="1"/>
                  </a:lnTo>
                  <a:lnTo>
                    <a:pt x="15" y="1"/>
                  </a:lnTo>
                  <a:lnTo>
                    <a:pt x="16" y="1"/>
                  </a:lnTo>
                  <a:lnTo>
                    <a:pt x="17" y="1"/>
                  </a:lnTo>
                  <a:lnTo>
                    <a:pt x="18" y="1"/>
                  </a:lnTo>
                  <a:lnTo>
                    <a:pt x="19" y="1"/>
                  </a:lnTo>
                  <a:lnTo>
                    <a:pt x="20" y="1"/>
                  </a:lnTo>
                  <a:lnTo>
                    <a:pt x="21" y="1"/>
                  </a:lnTo>
                  <a:lnTo>
                    <a:pt x="22" y="1"/>
                  </a:lnTo>
                  <a:lnTo>
                    <a:pt x="23" y="1"/>
                  </a:lnTo>
                  <a:lnTo>
                    <a:pt x="24" y="1"/>
                  </a:lnTo>
                  <a:lnTo>
                    <a:pt x="25" y="1"/>
                  </a:lnTo>
                  <a:lnTo>
                    <a:pt x="26" y="1"/>
                  </a:lnTo>
                  <a:lnTo>
                    <a:pt x="27" y="1"/>
                  </a:lnTo>
                  <a:lnTo>
                    <a:pt x="28" y="1"/>
                  </a:lnTo>
                  <a:lnTo>
                    <a:pt x="29" y="1"/>
                  </a:lnTo>
                  <a:lnTo>
                    <a:pt x="30" y="1"/>
                  </a:lnTo>
                  <a:lnTo>
                    <a:pt x="31" y="1"/>
                  </a:lnTo>
                  <a:lnTo>
                    <a:pt x="32" y="1"/>
                  </a:lnTo>
                  <a:lnTo>
                    <a:pt x="33" y="1"/>
                  </a:lnTo>
                  <a:lnTo>
                    <a:pt x="34" y="1"/>
                  </a:lnTo>
                  <a:lnTo>
                    <a:pt x="35" y="1"/>
                  </a:lnTo>
                  <a:lnTo>
                    <a:pt x="36" y="1"/>
                  </a:lnTo>
                  <a:lnTo>
                    <a:pt x="37" y="1"/>
                  </a:lnTo>
                  <a:lnTo>
                    <a:pt x="38" y="1"/>
                  </a:lnTo>
                  <a:lnTo>
                    <a:pt x="39" y="1"/>
                  </a:lnTo>
                  <a:lnTo>
                    <a:pt x="40" y="1"/>
                  </a:lnTo>
                  <a:lnTo>
                    <a:pt x="41" y="1"/>
                  </a:lnTo>
                  <a:lnTo>
                    <a:pt x="42" y="1"/>
                  </a:lnTo>
                  <a:lnTo>
                    <a:pt x="43" y="1"/>
                  </a:lnTo>
                  <a:lnTo>
                    <a:pt x="44" y="1"/>
                  </a:lnTo>
                  <a:lnTo>
                    <a:pt x="45" y="1"/>
                  </a:lnTo>
                  <a:lnTo>
                    <a:pt x="46" y="1"/>
                  </a:lnTo>
                  <a:lnTo>
                    <a:pt x="47" y="1"/>
                  </a:lnTo>
                  <a:lnTo>
                    <a:pt x="48" y="1"/>
                  </a:lnTo>
                  <a:lnTo>
                    <a:pt x="49" y="1"/>
                  </a:lnTo>
                  <a:lnTo>
                    <a:pt x="50" y="1"/>
                  </a:lnTo>
                  <a:lnTo>
                    <a:pt x="51" y="1"/>
                  </a:lnTo>
                  <a:lnTo>
                    <a:pt x="52" y="1"/>
                  </a:lnTo>
                  <a:lnTo>
                    <a:pt x="53" y="1"/>
                  </a:lnTo>
                  <a:lnTo>
                    <a:pt x="54" y="1"/>
                  </a:lnTo>
                  <a:lnTo>
                    <a:pt x="55" y="1"/>
                  </a:lnTo>
                  <a:lnTo>
                    <a:pt x="56" y="1"/>
                  </a:lnTo>
                  <a:lnTo>
                    <a:pt x="57" y="1"/>
                  </a:lnTo>
                  <a:lnTo>
                    <a:pt x="58" y="1"/>
                  </a:lnTo>
                  <a:lnTo>
                    <a:pt x="59" y="1"/>
                  </a:lnTo>
                  <a:lnTo>
                    <a:pt x="60" y="1"/>
                  </a:lnTo>
                  <a:lnTo>
                    <a:pt x="61" y="1"/>
                  </a:lnTo>
                  <a:lnTo>
                    <a:pt x="62" y="1"/>
                  </a:lnTo>
                  <a:lnTo>
                    <a:pt x="63" y="1"/>
                  </a:lnTo>
                  <a:lnTo>
                    <a:pt x="64" y="1"/>
                  </a:lnTo>
                  <a:lnTo>
                    <a:pt x="65" y="1"/>
                  </a:lnTo>
                  <a:lnTo>
                    <a:pt x="66" y="1"/>
                  </a:lnTo>
                  <a:lnTo>
                    <a:pt x="67" y="1"/>
                  </a:lnTo>
                  <a:lnTo>
                    <a:pt x="68" y="1"/>
                  </a:lnTo>
                  <a:lnTo>
                    <a:pt x="69" y="1"/>
                  </a:lnTo>
                  <a:lnTo>
                    <a:pt x="70" y="1"/>
                  </a:lnTo>
                  <a:lnTo>
                    <a:pt x="71" y="1"/>
                  </a:lnTo>
                  <a:lnTo>
                    <a:pt x="72" y="1"/>
                  </a:lnTo>
                  <a:lnTo>
                    <a:pt x="73" y="1"/>
                  </a:lnTo>
                  <a:lnTo>
                    <a:pt x="74" y="1"/>
                  </a:lnTo>
                  <a:lnTo>
                    <a:pt x="75" y="1"/>
                  </a:lnTo>
                  <a:lnTo>
                    <a:pt x="76" y="1"/>
                  </a:lnTo>
                  <a:lnTo>
                    <a:pt x="77" y="1"/>
                  </a:lnTo>
                  <a:lnTo>
                    <a:pt x="78" y="1"/>
                  </a:lnTo>
                  <a:lnTo>
                    <a:pt x="79" y="1"/>
                  </a:lnTo>
                  <a:lnTo>
                    <a:pt x="80" y="1"/>
                  </a:lnTo>
                  <a:lnTo>
                    <a:pt x="81" y="1"/>
                  </a:lnTo>
                  <a:lnTo>
                    <a:pt x="82" y="1"/>
                  </a:lnTo>
                  <a:lnTo>
                    <a:pt x="83" y="1"/>
                  </a:lnTo>
                  <a:lnTo>
                    <a:pt x="84" y="1"/>
                  </a:lnTo>
                  <a:lnTo>
                    <a:pt x="85" y="1"/>
                  </a:lnTo>
                  <a:lnTo>
                    <a:pt x="86" y="1"/>
                  </a:lnTo>
                  <a:lnTo>
                    <a:pt x="87" y="1"/>
                  </a:lnTo>
                  <a:lnTo>
                    <a:pt x="88" y="1"/>
                  </a:lnTo>
                  <a:lnTo>
                    <a:pt x="89" y="1"/>
                  </a:lnTo>
                  <a:lnTo>
                    <a:pt x="90" y="1"/>
                  </a:lnTo>
                  <a:lnTo>
                    <a:pt x="91" y="1"/>
                  </a:lnTo>
                  <a:lnTo>
                    <a:pt x="92" y="1"/>
                  </a:lnTo>
                  <a:lnTo>
                    <a:pt x="93" y="1"/>
                  </a:lnTo>
                  <a:lnTo>
                    <a:pt x="94" y="1"/>
                  </a:lnTo>
                  <a:lnTo>
                    <a:pt x="95" y="1"/>
                  </a:lnTo>
                  <a:lnTo>
                    <a:pt x="96" y="1"/>
                  </a:lnTo>
                  <a:lnTo>
                    <a:pt x="97" y="1"/>
                  </a:lnTo>
                  <a:lnTo>
                    <a:pt x="98" y="1"/>
                  </a:lnTo>
                  <a:lnTo>
                    <a:pt x="99" y="1"/>
                  </a:lnTo>
                  <a:lnTo>
                    <a:pt x="100" y="1"/>
                  </a:lnTo>
                  <a:lnTo>
                    <a:pt x="101" y="1"/>
                  </a:lnTo>
                  <a:lnTo>
                    <a:pt x="102" y="1"/>
                  </a:lnTo>
                  <a:lnTo>
                    <a:pt x="103" y="1"/>
                  </a:lnTo>
                  <a:lnTo>
                    <a:pt x="104" y="1"/>
                  </a:lnTo>
                  <a:lnTo>
                    <a:pt x="105" y="1"/>
                  </a:lnTo>
                  <a:lnTo>
                    <a:pt x="106" y="1"/>
                  </a:lnTo>
                  <a:lnTo>
                    <a:pt x="107" y="1"/>
                  </a:lnTo>
                  <a:lnTo>
                    <a:pt x="108" y="1"/>
                  </a:lnTo>
                  <a:lnTo>
                    <a:pt x="109" y="1"/>
                  </a:lnTo>
                  <a:lnTo>
                    <a:pt x="110" y="1"/>
                  </a:lnTo>
                  <a:lnTo>
                    <a:pt x="111" y="1"/>
                  </a:lnTo>
                  <a:lnTo>
                    <a:pt x="112" y="1"/>
                  </a:lnTo>
                  <a:lnTo>
                    <a:pt x="113" y="1"/>
                  </a:lnTo>
                  <a:lnTo>
                    <a:pt x="114" y="1"/>
                  </a:lnTo>
                  <a:lnTo>
                    <a:pt x="115" y="1"/>
                  </a:lnTo>
                  <a:lnTo>
                    <a:pt x="116" y="1"/>
                  </a:lnTo>
                  <a:lnTo>
                    <a:pt x="117" y="1"/>
                  </a:lnTo>
                  <a:lnTo>
                    <a:pt x="118" y="1"/>
                  </a:lnTo>
                  <a:lnTo>
                    <a:pt x="119" y="1"/>
                  </a:lnTo>
                  <a:lnTo>
                    <a:pt x="120" y="1"/>
                  </a:lnTo>
                  <a:lnTo>
                    <a:pt x="121" y="1"/>
                  </a:lnTo>
                  <a:lnTo>
                    <a:pt x="122" y="1"/>
                  </a:lnTo>
                  <a:lnTo>
                    <a:pt x="123" y="1"/>
                  </a:lnTo>
                  <a:lnTo>
                    <a:pt x="124" y="1"/>
                  </a:lnTo>
                  <a:lnTo>
                    <a:pt x="125" y="1"/>
                  </a:lnTo>
                  <a:lnTo>
                    <a:pt x="126" y="1"/>
                  </a:lnTo>
                  <a:lnTo>
                    <a:pt x="127" y="1"/>
                  </a:lnTo>
                  <a:lnTo>
                    <a:pt x="128" y="1"/>
                  </a:lnTo>
                  <a:lnTo>
                    <a:pt x="129" y="1"/>
                  </a:lnTo>
                  <a:lnTo>
                    <a:pt x="130" y="1"/>
                  </a:lnTo>
                  <a:lnTo>
                    <a:pt x="131" y="1"/>
                  </a:lnTo>
                  <a:lnTo>
                    <a:pt x="132" y="1"/>
                  </a:lnTo>
                  <a:lnTo>
                    <a:pt x="133" y="1"/>
                  </a:lnTo>
                  <a:lnTo>
                    <a:pt x="134" y="1"/>
                  </a:lnTo>
                  <a:lnTo>
                    <a:pt x="135" y="1"/>
                  </a:lnTo>
                  <a:lnTo>
                    <a:pt x="136" y="1"/>
                  </a:lnTo>
                  <a:lnTo>
                    <a:pt x="137" y="1"/>
                  </a:lnTo>
                  <a:lnTo>
                    <a:pt x="138" y="1"/>
                  </a:lnTo>
                  <a:lnTo>
                    <a:pt x="139" y="1"/>
                  </a:lnTo>
                  <a:lnTo>
                    <a:pt x="140" y="1"/>
                  </a:lnTo>
                  <a:lnTo>
                    <a:pt x="141" y="1"/>
                  </a:lnTo>
                  <a:lnTo>
                    <a:pt x="142" y="1"/>
                  </a:lnTo>
                  <a:lnTo>
                    <a:pt x="143" y="1"/>
                  </a:lnTo>
                  <a:lnTo>
                    <a:pt x="144" y="1"/>
                  </a:lnTo>
                  <a:lnTo>
                    <a:pt x="145" y="1"/>
                  </a:lnTo>
                  <a:lnTo>
                    <a:pt x="146" y="1"/>
                  </a:lnTo>
                  <a:lnTo>
                    <a:pt x="147" y="1"/>
                  </a:lnTo>
                  <a:lnTo>
                    <a:pt x="148" y="1"/>
                  </a:lnTo>
                  <a:lnTo>
                    <a:pt x="149" y="1"/>
                  </a:lnTo>
                  <a:lnTo>
                    <a:pt x="150" y="1"/>
                  </a:lnTo>
                  <a:lnTo>
                    <a:pt x="151" y="1"/>
                  </a:lnTo>
                  <a:lnTo>
                    <a:pt x="152" y="1"/>
                  </a:lnTo>
                  <a:lnTo>
                    <a:pt x="153" y="1"/>
                  </a:lnTo>
                  <a:lnTo>
                    <a:pt x="154" y="1"/>
                  </a:lnTo>
                  <a:lnTo>
                    <a:pt x="155" y="1"/>
                  </a:lnTo>
                  <a:lnTo>
                    <a:pt x="156" y="1"/>
                  </a:lnTo>
                  <a:lnTo>
                    <a:pt x="157" y="1"/>
                  </a:lnTo>
                  <a:lnTo>
                    <a:pt x="158" y="1"/>
                  </a:lnTo>
                  <a:lnTo>
                    <a:pt x="159" y="1"/>
                  </a:lnTo>
                  <a:lnTo>
                    <a:pt x="160" y="1"/>
                  </a:lnTo>
                  <a:lnTo>
                    <a:pt x="161" y="1"/>
                  </a:lnTo>
                  <a:lnTo>
                    <a:pt x="162" y="1"/>
                  </a:lnTo>
                  <a:lnTo>
                    <a:pt x="163" y="1"/>
                  </a:lnTo>
                  <a:lnTo>
                    <a:pt x="164" y="1"/>
                  </a:lnTo>
                  <a:lnTo>
                    <a:pt x="165" y="1"/>
                  </a:lnTo>
                  <a:lnTo>
                    <a:pt x="166" y="1"/>
                  </a:lnTo>
                  <a:lnTo>
                    <a:pt x="167" y="1"/>
                  </a:lnTo>
                  <a:lnTo>
                    <a:pt x="168" y="1"/>
                  </a:lnTo>
                  <a:lnTo>
                    <a:pt x="169" y="1"/>
                  </a:lnTo>
                  <a:lnTo>
                    <a:pt x="170" y="1"/>
                  </a:lnTo>
                  <a:lnTo>
                    <a:pt x="171" y="1"/>
                  </a:lnTo>
                  <a:lnTo>
                    <a:pt x="172" y="1"/>
                  </a:lnTo>
                  <a:lnTo>
                    <a:pt x="173" y="1"/>
                  </a:lnTo>
                  <a:lnTo>
                    <a:pt x="174" y="1"/>
                  </a:lnTo>
                  <a:lnTo>
                    <a:pt x="175" y="1"/>
                  </a:lnTo>
                  <a:lnTo>
                    <a:pt x="176" y="1"/>
                  </a:lnTo>
                  <a:lnTo>
                    <a:pt x="177" y="1"/>
                  </a:lnTo>
                  <a:lnTo>
                    <a:pt x="178" y="1"/>
                  </a:lnTo>
                  <a:lnTo>
                    <a:pt x="179" y="1"/>
                  </a:lnTo>
                  <a:lnTo>
                    <a:pt x="180" y="1"/>
                  </a:lnTo>
                  <a:lnTo>
                    <a:pt x="181" y="1"/>
                  </a:lnTo>
                  <a:lnTo>
                    <a:pt x="182" y="1"/>
                  </a:lnTo>
                  <a:lnTo>
                    <a:pt x="183" y="1"/>
                  </a:lnTo>
                  <a:lnTo>
                    <a:pt x="184" y="1"/>
                  </a:lnTo>
                  <a:lnTo>
                    <a:pt x="185" y="1"/>
                  </a:lnTo>
                  <a:lnTo>
                    <a:pt x="186" y="1"/>
                  </a:lnTo>
                  <a:lnTo>
                    <a:pt x="187" y="1"/>
                  </a:lnTo>
                  <a:lnTo>
                    <a:pt x="188" y="1"/>
                  </a:lnTo>
                  <a:lnTo>
                    <a:pt x="189" y="1"/>
                  </a:lnTo>
                  <a:lnTo>
                    <a:pt x="190" y="1"/>
                  </a:lnTo>
                  <a:lnTo>
                    <a:pt x="191" y="1"/>
                  </a:lnTo>
                  <a:lnTo>
                    <a:pt x="192" y="1"/>
                  </a:lnTo>
                  <a:lnTo>
                    <a:pt x="193" y="1"/>
                  </a:lnTo>
                  <a:lnTo>
                    <a:pt x="194" y="1"/>
                  </a:lnTo>
                  <a:lnTo>
                    <a:pt x="195" y="1"/>
                  </a:lnTo>
                  <a:lnTo>
                    <a:pt x="196" y="1"/>
                  </a:lnTo>
                  <a:lnTo>
                    <a:pt x="197" y="1"/>
                  </a:lnTo>
                  <a:lnTo>
                    <a:pt x="198" y="1"/>
                  </a:lnTo>
                  <a:lnTo>
                    <a:pt x="199" y="1"/>
                  </a:lnTo>
                  <a:lnTo>
                    <a:pt x="200" y="1"/>
                  </a:lnTo>
                  <a:lnTo>
                    <a:pt x="201" y="1"/>
                  </a:lnTo>
                  <a:lnTo>
                    <a:pt x="202" y="1"/>
                  </a:lnTo>
                  <a:lnTo>
                    <a:pt x="203" y="1"/>
                  </a:lnTo>
                  <a:lnTo>
                    <a:pt x="204" y="1"/>
                  </a:lnTo>
                  <a:lnTo>
                    <a:pt x="205" y="1"/>
                  </a:lnTo>
                  <a:lnTo>
                    <a:pt x="206" y="1"/>
                  </a:lnTo>
                  <a:lnTo>
                    <a:pt x="207" y="1"/>
                  </a:lnTo>
                  <a:lnTo>
                    <a:pt x="208" y="1"/>
                  </a:lnTo>
                  <a:lnTo>
                    <a:pt x="209" y="1"/>
                  </a:lnTo>
                  <a:lnTo>
                    <a:pt x="210" y="1"/>
                  </a:lnTo>
                  <a:lnTo>
                    <a:pt x="211" y="1"/>
                  </a:lnTo>
                  <a:lnTo>
                    <a:pt x="212" y="1"/>
                  </a:lnTo>
                  <a:lnTo>
                    <a:pt x="213" y="1"/>
                  </a:lnTo>
                  <a:lnTo>
                    <a:pt x="214" y="1"/>
                  </a:lnTo>
                  <a:lnTo>
                    <a:pt x="215" y="1"/>
                  </a:lnTo>
                  <a:lnTo>
                    <a:pt x="216" y="1"/>
                  </a:lnTo>
                  <a:lnTo>
                    <a:pt x="217" y="1"/>
                  </a:lnTo>
                  <a:lnTo>
                    <a:pt x="218" y="1"/>
                  </a:lnTo>
                  <a:lnTo>
                    <a:pt x="219" y="1"/>
                  </a:lnTo>
                  <a:lnTo>
                    <a:pt x="220" y="1"/>
                  </a:lnTo>
                  <a:lnTo>
                    <a:pt x="221" y="1"/>
                  </a:lnTo>
                  <a:lnTo>
                    <a:pt x="222" y="1"/>
                  </a:lnTo>
                  <a:lnTo>
                    <a:pt x="223" y="1"/>
                  </a:lnTo>
                  <a:lnTo>
                    <a:pt x="224" y="1"/>
                  </a:lnTo>
                  <a:lnTo>
                    <a:pt x="225" y="1"/>
                  </a:lnTo>
                  <a:lnTo>
                    <a:pt x="226" y="1"/>
                  </a:lnTo>
                  <a:lnTo>
                    <a:pt x="227" y="1"/>
                  </a:lnTo>
                  <a:lnTo>
                    <a:pt x="228" y="1"/>
                  </a:lnTo>
                  <a:lnTo>
                    <a:pt x="229" y="1"/>
                  </a:lnTo>
                  <a:lnTo>
                    <a:pt x="230" y="1"/>
                  </a:lnTo>
                  <a:lnTo>
                    <a:pt x="231" y="1"/>
                  </a:lnTo>
                  <a:lnTo>
                    <a:pt x="232" y="1"/>
                  </a:lnTo>
                  <a:lnTo>
                    <a:pt x="233" y="1"/>
                  </a:lnTo>
                  <a:lnTo>
                    <a:pt x="234" y="1"/>
                  </a:lnTo>
                  <a:lnTo>
                    <a:pt x="235" y="1"/>
                  </a:lnTo>
                  <a:lnTo>
                    <a:pt x="236" y="1"/>
                  </a:lnTo>
                  <a:lnTo>
                    <a:pt x="237" y="1"/>
                  </a:lnTo>
                  <a:lnTo>
                    <a:pt x="238" y="1"/>
                  </a:lnTo>
                  <a:lnTo>
                    <a:pt x="239" y="1"/>
                  </a:lnTo>
                  <a:lnTo>
                    <a:pt x="240" y="1"/>
                  </a:lnTo>
                  <a:lnTo>
                    <a:pt x="241" y="1"/>
                  </a:lnTo>
                  <a:lnTo>
                    <a:pt x="242" y="1"/>
                  </a:lnTo>
                  <a:lnTo>
                    <a:pt x="243" y="1"/>
                  </a:lnTo>
                  <a:lnTo>
                    <a:pt x="244" y="1"/>
                  </a:lnTo>
                  <a:lnTo>
                    <a:pt x="245" y="1"/>
                  </a:lnTo>
                  <a:lnTo>
                    <a:pt x="246" y="1"/>
                  </a:lnTo>
                  <a:lnTo>
                    <a:pt x="247" y="1"/>
                  </a:lnTo>
                  <a:lnTo>
                    <a:pt x="248" y="1"/>
                  </a:lnTo>
                  <a:lnTo>
                    <a:pt x="249" y="1"/>
                  </a:lnTo>
                  <a:lnTo>
                    <a:pt x="250" y="1"/>
                  </a:lnTo>
                  <a:lnTo>
                    <a:pt x="251" y="1"/>
                  </a:lnTo>
                  <a:lnTo>
                    <a:pt x="252" y="1"/>
                  </a:lnTo>
                  <a:lnTo>
                    <a:pt x="253" y="1"/>
                  </a:lnTo>
                  <a:lnTo>
                    <a:pt x="254" y="1"/>
                  </a:lnTo>
                  <a:lnTo>
                    <a:pt x="255" y="1"/>
                  </a:lnTo>
                  <a:lnTo>
                    <a:pt x="256" y="1"/>
                  </a:lnTo>
                  <a:lnTo>
                    <a:pt x="257" y="1"/>
                  </a:lnTo>
                  <a:lnTo>
                    <a:pt x="258" y="1"/>
                  </a:lnTo>
                  <a:lnTo>
                    <a:pt x="259" y="1"/>
                  </a:lnTo>
                  <a:lnTo>
                    <a:pt x="260" y="1"/>
                  </a:lnTo>
                  <a:lnTo>
                    <a:pt x="261" y="1"/>
                  </a:lnTo>
                  <a:lnTo>
                    <a:pt x="262" y="1"/>
                  </a:lnTo>
                  <a:lnTo>
                    <a:pt x="263" y="1"/>
                  </a:lnTo>
                  <a:lnTo>
                    <a:pt x="264" y="1"/>
                  </a:lnTo>
                  <a:lnTo>
                    <a:pt x="265" y="1"/>
                  </a:lnTo>
                  <a:lnTo>
                    <a:pt x="266" y="1"/>
                  </a:lnTo>
                  <a:lnTo>
                    <a:pt x="267" y="1"/>
                  </a:lnTo>
                  <a:lnTo>
                    <a:pt x="268" y="1"/>
                  </a:lnTo>
                  <a:lnTo>
                    <a:pt x="269" y="1"/>
                  </a:lnTo>
                  <a:lnTo>
                    <a:pt x="270" y="1"/>
                  </a:lnTo>
                  <a:lnTo>
                    <a:pt x="271" y="1"/>
                  </a:lnTo>
                  <a:lnTo>
                    <a:pt x="272" y="1"/>
                  </a:lnTo>
                  <a:lnTo>
                    <a:pt x="273" y="1"/>
                  </a:lnTo>
                  <a:lnTo>
                    <a:pt x="274" y="1"/>
                  </a:lnTo>
                  <a:lnTo>
                    <a:pt x="275" y="1"/>
                  </a:lnTo>
                  <a:lnTo>
                    <a:pt x="276" y="1"/>
                  </a:lnTo>
                  <a:lnTo>
                    <a:pt x="277" y="1"/>
                  </a:lnTo>
                  <a:lnTo>
                    <a:pt x="278" y="1"/>
                  </a:lnTo>
                  <a:lnTo>
                    <a:pt x="279" y="1"/>
                  </a:lnTo>
                  <a:lnTo>
                    <a:pt x="280" y="1"/>
                  </a:lnTo>
                  <a:lnTo>
                    <a:pt x="281" y="1"/>
                  </a:lnTo>
                  <a:lnTo>
                    <a:pt x="282" y="1"/>
                  </a:lnTo>
                  <a:lnTo>
                    <a:pt x="283" y="1"/>
                  </a:lnTo>
                  <a:lnTo>
                    <a:pt x="284" y="1"/>
                  </a:lnTo>
                  <a:lnTo>
                    <a:pt x="285" y="1"/>
                  </a:lnTo>
                  <a:lnTo>
                    <a:pt x="286" y="1"/>
                  </a:lnTo>
                  <a:lnTo>
                    <a:pt x="287" y="1"/>
                  </a:lnTo>
                  <a:lnTo>
                    <a:pt x="288" y="1"/>
                  </a:lnTo>
                  <a:lnTo>
                    <a:pt x="289" y="1"/>
                  </a:lnTo>
                  <a:lnTo>
                    <a:pt x="290" y="1"/>
                  </a:lnTo>
                  <a:lnTo>
                    <a:pt x="291" y="1"/>
                  </a:lnTo>
                  <a:lnTo>
                    <a:pt x="292" y="1"/>
                  </a:lnTo>
                  <a:lnTo>
                    <a:pt x="293" y="1"/>
                  </a:lnTo>
                  <a:lnTo>
                    <a:pt x="294" y="1"/>
                  </a:lnTo>
                  <a:lnTo>
                    <a:pt x="295" y="1"/>
                  </a:lnTo>
                  <a:lnTo>
                    <a:pt x="296" y="1"/>
                  </a:lnTo>
                  <a:lnTo>
                    <a:pt x="297" y="1"/>
                  </a:lnTo>
                  <a:lnTo>
                    <a:pt x="298" y="1"/>
                  </a:lnTo>
                  <a:lnTo>
                    <a:pt x="299" y="1"/>
                  </a:lnTo>
                  <a:lnTo>
                    <a:pt x="300" y="1"/>
                  </a:lnTo>
                  <a:lnTo>
                    <a:pt x="301" y="1"/>
                  </a:lnTo>
                  <a:lnTo>
                    <a:pt x="302" y="1"/>
                  </a:lnTo>
                  <a:lnTo>
                    <a:pt x="303" y="1"/>
                  </a:lnTo>
                  <a:lnTo>
                    <a:pt x="304" y="1"/>
                  </a:lnTo>
                  <a:lnTo>
                    <a:pt x="305" y="1"/>
                  </a:lnTo>
                  <a:lnTo>
                    <a:pt x="306" y="1"/>
                  </a:lnTo>
                  <a:lnTo>
                    <a:pt x="307" y="1"/>
                  </a:lnTo>
                  <a:lnTo>
                    <a:pt x="308" y="1"/>
                  </a:lnTo>
                  <a:lnTo>
                    <a:pt x="309" y="1"/>
                  </a:lnTo>
                  <a:lnTo>
                    <a:pt x="310" y="1"/>
                  </a:lnTo>
                  <a:lnTo>
                    <a:pt x="311" y="1"/>
                  </a:lnTo>
                  <a:lnTo>
                    <a:pt x="312" y="1"/>
                  </a:lnTo>
                  <a:lnTo>
                    <a:pt x="313" y="1"/>
                  </a:lnTo>
                  <a:lnTo>
                    <a:pt x="314" y="1"/>
                  </a:lnTo>
                  <a:lnTo>
                    <a:pt x="315" y="1"/>
                  </a:lnTo>
                  <a:lnTo>
                    <a:pt x="316" y="1"/>
                  </a:lnTo>
                  <a:lnTo>
                    <a:pt x="317" y="1"/>
                  </a:lnTo>
                  <a:lnTo>
                    <a:pt x="318" y="1"/>
                  </a:lnTo>
                  <a:lnTo>
                    <a:pt x="319" y="1"/>
                  </a:lnTo>
                  <a:lnTo>
                    <a:pt x="320" y="1"/>
                  </a:lnTo>
                  <a:lnTo>
                    <a:pt x="321" y="1"/>
                  </a:lnTo>
                  <a:lnTo>
                    <a:pt x="322" y="1"/>
                  </a:lnTo>
                  <a:lnTo>
                    <a:pt x="323" y="1"/>
                  </a:lnTo>
                  <a:lnTo>
                    <a:pt x="324" y="1"/>
                  </a:lnTo>
                  <a:lnTo>
                    <a:pt x="325" y="1"/>
                  </a:lnTo>
                  <a:lnTo>
                    <a:pt x="326" y="1"/>
                  </a:lnTo>
                  <a:lnTo>
                    <a:pt x="327" y="1"/>
                  </a:lnTo>
                  <a:lnTo>
                    <a:pt x="328" y="1"/>
                  </a:lnTo>
                  <a:lnTo>
                    <a:pt x="329" y="1"/>
                  </a:lnTo>
                  <a:lnTo>
                    <a:pt x="330" y="1"/>
                  </a:lnTo>
                  <a:lnTo>
                    <a:pt x="331" y="1"/>
                  </a:lnTo>
                  <a:lnTo>
                    <a:pt x="332" y="1"/>
                  </a:lnTo>
                  <a:lnTo>
                    <a:pt x="333" y="1"/>
                  </a:lnTo>
                  <a:lnTo>
                    <a:pt x="334" y="1"/>
                  </a:lnTo>
                  <a:lnTo>
                    <a:pt x="335" y="1"/>
                  </a:lnTo>
                  <a:lnTo>
                    <a:pt x="336" y="1"/>
                  </a:lnTo>
                  <a:lnTo>
                    <a:pt x="337" y="1"/>
                  </a:lnTo>
                  <a:lnTo>
                    <a:pt x="338" y="1"/>
                  </a:lnTo>
                  <a:lnTo>
                    <a:pt x="339" y="1"/>
                  </a:lnTo>
                  <a:lnTo>
                    <a:pt x="340" y="1"/>
                  </a:lnTo>
                  <a:lnTo>
                    <a:pt x="341" y="1"/>
                  </a:lnTo>
                  <a:lnTo>
                    <a:pt x="342" y="1"/>
                  </a:lnTo>
                  <a:lnTo>
                    <a:pt x="343" y="1"/>
                  </a:lnTo>
                  <a:lnTo>
                    <a:pt x="344" y="1"/>
                  </a:lnTo>
                  <a:lnTo>
                    <a:pt x="345" y="1"/>
                  </a:lnTo>
                  <a:lnTo>
                    <a:pt x="346" y="1"/>
                  </a:lnTo>
                  <a:lnTo>
                    <a:pt x="347" y="1"/>
                  </a:lnTo>
                  <a:lnTo>
                    <a:pt x="348" y="1"/>
                  </a:lnTo>
                  <a:lnTo>
                    <a:pt x="349" y="1"/>
                  </a:lnTo>
                  <a:lnTo>
                    <a:pt x="350" y="1"/>
                  </a:lnTo>
                  <a:lnTo>
                    <a:pt x="351" y="1"/>
                  </a:lnTo>
                  <a:lnTo>
                    <a:pt x="352" y="1"/>
                  </a:lnTo>
                  <a:lnTo>
                    <a:pt x="353" y="1"/>
                  </a:lnTo>
                  <a:lnTo>
                    <a:pt x="354" y="1"/>
                  </a:lnTo>
                  <a:lnTo>
                    <a:pt x="355" y="1"/>
                  </a:lnTo>
                  <a:lnTo>
                    <a:pt x="356" y="1"/>
                  </a:lnTo>
                  <a:lnTo>
                    <a:pt x="357" y="1"/>
                  </a:lnTo>
                  <a:lnTo>
                    <a:pt x="358" y="1"/>
                  </a:lnTo>
                  <a:lnTo>
                    <a:pt x="359" y="1"/>
                  </a:lnTo>
                  <a:lnTo>
                    <a:pt x="360" y="1"/>
                  </a:lnTo>
                  <a:lnTo>
                    <a:pt x="361" y="1"/>
                  </a:lnTo>
                  <a:lnTo>
                    <a:pt x="362" y="1"/>
                  </a:lnTo>
                  <a:lnTo>
                    <a:pt x="363" y="1"/>
                  </a:lnTo>
                  <a:lnTo>
                    <a:pt x="364" y="1"/>
                  </a:lnTo>
                  <a:lnTo>
                    <a:pt x="365" y="1"/>
                  </a:lnTo>
                  <a:lnTo>
                    <a:pt x="366" y="1"/>
                  </a:lnTo>
                  <a:lnTo>
                    <a:pt x="367" y="1"/>
                  </a:lnTo>
                  <a:lnTo>
                    <a:pt x="368" y="1"/>
                  </a:lnTo>
                  <a:lnTo>
                    <a:pt x="369" y="1"/>
                  </a:lnTo>
                  <a:lnTo>
                    <a:pt x="370" y="1"/>
                  </a:lnTo>
                  <a:lnTo>
                    <a:pt x="371" y="1"/>
                  </a:lnTo>
                  <a:lnTo>
                    <a:pt x="372" y="1"/>
                  </a:lnTo>
                  <a:lnTo>
                    <a:pt x="373" y="1"/>
                  </a:lnTo>
                  <a:lnTo>
                    <a:pt x="374" y="1"/>
                  </a:lnTo>
                  <a:lnTo>
                    <a:pt x="375" y="1"/>
                  </a:lnTo>
                  <a:lnTo>
                    <a:pt x="376" y="1"/>
                  </a:lnTo>
                  <a:lnTo>
                    <a:pt x="377" y="1"/>
                  </a:lnTo>
                  <a:lnTo>
                    <a:pt x="378" y="1"/>
                  </a:lnTo>
                  <a:lnTo>
                    <a:pt x="379" y="1"/>
                  </a:lnTo>
                  <a:lnTo>
                    <a:pt x="380" y="1"/>
                  </a:lnTo>
                  <a:lnTo>
                    <a:pt x="381" y="1"/>
                  </a:lnTo>
                  <a:lnTo>
                    <a:pt x="382" y="1"/>
                  </a:lnTo>
                  <a:lnTo>
                    <a:pt x="383" y="1"/>
                  </a:lnTo>
                  <a:lnTo>
                    <a:pt x="384" y="1"/>
                  </a:lnTo>
                  <a:lnTo>
                    <a:pt x="385" y="1"/>
                  </a:lnTo>
                  <a:lnTo>
                    <a:pt x="386" y="1"/>
                  </a:lnTo>
                  <a:lnTo>
                    <a:pt x="387" y="1"/>
                  </a:lnTo>
                  <a:lnTo>
                    <a:pt x="388" y="1"/>
                  </a:lnTo>
                  <a:lnTo>
                    <a:pt x="389" y="1"/>
                  </a:lnTo>
                  <a:lnTo>
                    <a:pt x="390" y="1"/>
                  </a:lnTo>
                  <a:lnTo>
                    <a:pt x="391" y="1"/>
                  </a:lnTo>
                  <a:lnTo>
                    <a:pt x="392" y="1"/>
                  </a:lnTo>
                  <a:lnTo>
                    <a:pt x="393" y="1"/>
                  </a:lnTo>
                  <a:lnTo>
                    <a:pt x="394" y="1"/>
                  </a:lnTo>
                  <a:lnTo>
                    <a:pt x="395" y="1"/>
                  </a:lnTo>
                  <a:lnTo>
                    <a:pt x="396" y="1"/>
                  </a:lnTo>
                  <a:lnTo>
                    <a:pt x="397" y="1"/>
                  </a:lnTo>
                  <a:lnTo>
                    <a:pt x="398" y="1"/>
                  </a:lnTo>
                  <a:lnTo>
                    <a:pt x="399" y="1"/>
                  </a:lnTo>
                  <a:lnTo>
                    <a:pt x="400" y="1"/>
                  </a:lnTo>
                  <a:lnTo>
                    <a:pt x="401" y="1"/>
                  </a:lnTo>
                  <a:lnTo>
                    <a:pt x="402" y="1"/>
                  </a:lnTo>
                  <a:lnTo>
                    <a:pt x="403" y="1"/>
                  </a:lnTo>
                  <a:lnTo>
                    <a:pt x="404" y="1"/>
                  </a:lnTo>
                  <a:lnTo>
                    <a:pt x="405" y="1"/>
                  </a:lnTo>
                  <a:lnTo>
                    <a:pt x="406" y="1"/>
                  </a:lnTo>
                  <a:lnTo>
                    <a:pt x="407" y="1"/>
                  </a:lnTo>
                  <a:lnTo>
                    <a:pt x="408" y="1"/>
                  </a:lnTo>
                  <a:lnTo>
                    <a:pt x="409" y="1"/>
                  </a:lnTo>
                  <a:lnTo>
                    <a:pt x="410" y="1"/>
                  </a:lnTo>
                  <a:lnTo>
                    <a:pt x="411" y="1"/>
                  </a:lnTo>
                  <a:lnTo>
                    <a:pt x="412" y="1"/>
                  </a:lnTo>
                  <a:lnTo>
                    <a:pt x="413" y="1"/>
                  </a:lnTo>
                  <a:lnTo>
                    <a:pt x="414" y="1"/>
                  </a:lnTo>
                  <a:lnTo>
                    <a:pt x="415" y="1"/>
                  </a:lnTo>
                  <a:lnTo>
                    <a:pt x="416" y="1"/>
                  </a:lnTo>
                  <a:lnTo>
                    <a:pt x="417" y="1"/>
                  </a:lnTo>
                  <a:lnTo>
                    <a:pt x="418" y="1"/>
                  </a:lnTo>
                  <a:lnTo>
                    <a:pt x="419" y="1"/>
                  </a:lnTo>
                  <a:lnTo>
                    <a:pt x="420" y="1"/>
                  </a:lnTo>
                  <a:lnTo>
                    <a:pt x="421" y="1"/>
                  </a:lnTo>
                  <a:lnTo>
                    <a:pt x="422" y="1"/>
                  </a:lnTo>
                  <a:lnTo>
                    <a:pt x="423" y="1"/>
                  </a:lnTo>
                  <a:lnTo>
                    <a:pt x="424" y="1"/>
                  </a:lnTo>
                  <a:lnTo>
                    <a:pt x="425" y="1"/>
                  </a:lnTo>
                  <a:lnTo>
                    <a:pt x="426" y="1"/>
                  </a:lnTo>
                  <a:lnTo>
                    <a:pt x="427" y="1"/>
                  </a:lnTo>
                  <a:lnTo>
                    <a:pt x="428" y="1"/>
                  </a:lnTo>
                  <a:lnTo>
                    <a:pt x="429" y="1"/>
                  </a:lnTo>
                  <a:lnTo>
                    <a:pt x="430" y="1"/>
                  </a:lnTo>
                  <a:lnTo>
                    <a:pt x="431" y="1"/>
                  </a:lnTo>
                  <a:lnTo>
                    <a:pt x="432" y="1"/>
                  </a:lnTo>
                  <a:lnTo>
                    <a:pt x="433" y="1"/>
                  </a:lnTo>
                  <a:lnTo>
                    <a:pt x="434" y="1"/>
                  </a:lnTo>
                  <a:lnTo>
                    <a:pt x="435" y="1"/>
                  </a:lnTo>
                  <a:lnTo>
                    <a:pt x="436" y="1"/>
                  </a:lnTo>
                  <a:lnTo>
                    <a:pt x="437" y="1"/>
                  </a:lnTo>
                  <a:lnTo>
                    <a:pt x="438" y="1"/>
                  </a:lnTo>
                  <a:lnTo>
                    <a:pt x="439" y="1"/>
                  </a:lnTo>
                  <a:lnTo>
                    <a:pt x="440" y="1"/>
                  </a:lnTo>
                  <a:lnTo>
                    <a:pt x="441" y="1"/>
                  </a:lnTo>
                  <a:lnTo>
                    <a:pt x="442" y="1"/>
                  </a:lnTo>
                  <a:lnTo>
                    <a:pt x="443" y="1"/>
                  </a:lnTo>
                  <a:lnTo>
                    <a:pt x="444" y="1"/>
                  </a:lnTo>
                  <a:lnTo>
                    <a:pt x="445" y="1"/>
                  </a:lnTo>
                  <a:lnTo>
                    <a:pt x="446" y="1"/>
                  </a:lnTo>
                  <a:lnTo>
                    <a:pt x="447" y="1"/>
                  </a:lnTo>
                  <a:lnTo>
                    <a:pt x="448" y="1"/>
                  </a:lnTo>
                  <a:lnTo>
                    <a:pt x="449" y="1"/>
                  </a:lnTo>
                  <a:lnTo>
                    <a:pt x="450" y="1"/>
                  </a:lnTo>
                  <a:lnTo>
                    <a:pt x="451" y="1"/>
                  </a:lnTo>
                  <a:lnTo>
                    <a:pt x="452" y="1"/>
                  </a:lnTo>
                  <a:lnTo>
                    <a:pt x="453" y="1"/>
                  </a:lnTo>
                  <a:lnTo>
                    <a:pt x="454" y="1"/>
                  </a:lnTo>
                  <a:lnTo>
                    <a:pt x="455" y="1"/>
                  </a:lnTo>
                  <a:lnTo>
                    <a:pt x="456" y="1"/>
                  </a:lnTo>
                  <a:lnTo>
                    <a:pt x="457" y="1"/>
                  </a:lnTo>
                  <a:lnTo>
                    <a:pt x="458" y="1"/>
                  </a:lnTo>
                  <a:lnTo>
                    <a:pt x="459" y="1"/>
                  </a:lnTo>
                  <a:lnTo>
                    <a:pt x="460" y="1"/>
                  </a:lnTo>
                  <a:lnTo>
                    <a:pt x="461" y="1"/>
                  </a:lnTo>
                  <a:lnTo>
                    <a:pt x="462" y="1"/>
                  </a:lnTo>
                  <a:lnTo>
                    <a:pt x="463" y="1"/>
                  </a:lnTo>
                  <a:lnTo>
                    <a:pt x="464" y="1"/>
                  </a:lnTo>
                  <a:lnTo>
                    <a:pt x="465" y="1"/>
                  </a:lnTo>
                  <a:lnTo>
                    <a:pt x="466" y="1"/>
                  </a:lnTo>
                  <a:lnTo>
                    <a:pt x="467" y="1"/>
                  </a:lnTo>
                  <a:lnTo>
                    <a:pt x="468" y="1"/>
                  </a:lnTo>
                  <a:lnTo>
                    <a:pt x="469" y="1"/>
                  </a:lnTo>
                  <a:lnTo>
                    <a:pt x="470" y="1"/>
                  </a:lnTo>
                  <a:lnTo>
                    <a:pt x="471" y="1"/>
                  </a:lnTo>
                  <a:lnTo>
                    <a:pt x="472" y="1"/>
                  </a:lnTo>
                  <a:lnTo>
                    <a:pt x="473" y="1"/>
                  </a:lnTo>
                  <a:lnTo>
                    <a:pt x="474" y="1"/>
                  </a:lnTo>
                  <a:lnTo>
                    <a:pt x="475" y="1"/>
                  </a:lnTo>
                  <a:lnTo>
                    <a:pt x="476" y="1"/>
                  </a:lnTo>
                  <a:lnTo>
                    <a:pt x="477" y="1"/>
                  </a:lnTo>
                  <a:lnTo>
                    <a:pt x="478" y="1"/>
                  </a:lnTo>
                  <a:lnTo>
                    <a:pt x="479" y="1"/>
                  </a:lnTo>
                  <a:lnTo>
                    <a:pt x="480" y="1"/>
                  </a:lnTo>
                  <a:lnTo>
                    <a:pt x="481" y="1"/>
                  </a:lnTo>
                  <a:lnTo>
                    <a:pt x="482" y="1"/>
                  </a:lnTo>
                  <a:lnTo>
                    <a:pt x="483" y="1"/>
                  </a:lnTo>
                  <a:lnTo>
                    <a:pt x="484" y="1"/>
                  </a:lnTo>
                  <a:lnTo>
                    <a:pt x="485" y="1"/>
                  </a:lnTo>
                  <a:lnTo>
                    <a:pt x="486" y="1"/>
                  </a:lnTo>
                  <a:lnTo>
                    <a:pt x="487" y="1"/>
                  </a:lnTo>
                  <a:lnTo>
                    <a:pt x="488" y="1"/>
                  </a:lnTo>
                  <a:lnTo>
                    <a:pt x="489" y="1"/>
                  </a:lnTo>
                  <a:lnTo>
                    <a:pt x="490" y="1"/>
                  </a:lnTo>
                  <a:lnTo>
                    <a:pt x="491" y="1"/>
                  </a:lnTo>
                  <a:lnTo>
                    <a:pt x="492" y="1"/>
                  </a:lnTo>
                  <a:lnTo>
                    <a:pt x="493" y="1"/>
                  </a:lnTo>
                  <a:lnTo>
                    <a:pt x="494" y="1"/>
                  </a:lnTo>
                  <a:lnTo>
                    <a:pt x="495" y="1"/>
                  </a:lnTo>
                  <a:lnTo>
                    <a:pt x="496" y="1"/>
                  </a:lnTo>
                  <a:lnTo>
                    <a:pt x="497" y="1"/>
                  </a:lnTo>
                  <a:lnTo>
                    <a:pt x="498" y="1"/>
                  </a:lnTo>
                  <a:lnTo>
                    <a:pt x="499" y="1"/>
                  </a:lnTo>
                  <a:lnTo>
                    <a:pt x="500" y="1"/>
                  </a:lnTo>
                  <a:lnTo>
                    <a:pt x="501" y="1"/>
                  </a:lnTo>
                  <a:lnTo>
                    <a:pt x="502" y="1"/>
                  </a:lnTo>
                  <a:lnTo>
                    <a:pt x="503" y="1"/>
                  </a:lnTo>
                  <a:lnTo>
                    <a:pt x="504" y="1"/>
                  </a:lnTo>
                  <a:lnTo>
                    <a:pt x="505" y="1"/>
                  </a:lnTo>
                  <a:lnTo>
                    <a:pt x="506" y="1"/>
                  </a:lnTo>
                  <a:lnTo>
                    <a:pt x="507" y="1"/>
                  </a:lnTo>
                  <a:lnTo>
                    <a:pt x="508" y="1"/>
                  </a:lnTo>
                  <a:lnTo>
                    <a:pt x="509" y="1"/>
                  </a:lnTo>
                  <a:lnTo>
                    <a:pt x="510" y="1"/>
                  </a:lnTo>
                  <a:lnTo>
                    <a:pt x="511" y="1"/>
                  </a:lnTo>
                  <a:lnTo>
                    <a:pt x="512" y="1"/>
                  </a:lnTo>
                  <a:lnTo>
                    <a:pt x="513" y="1"/>
                  </a:lnTo>
                  <a:lnTo>
                    <a:pt x="514" y="1"/>
                  </a:lnTo>
                  <a:lnTo>
                    <a:pt x="515" y="1"/>
                  </a:lnTo>
                  <a:lnTo>
                    <a:pt x="516" y="1"/>
                  </a:lnTo>
                  <a:lnTo>
                    <a:pt x="517" y="1"/>
                  </a:lnTo>
                  <a:lnTo>
                    <a:pt x="518" y="1"/>
                  </a:lnTo>
                  <a:lnTo>
                    <a:pt x="519" y="1"/>
                  </a:lnTo>
                  <a:lnTo>
                    <a:pt x="520" y="1"/>
                  </a:lnTo>
                  <a:lnTo>
                    <a:pt x="521" y="1"/>
                  </a:lnTo>
                  <a:lnTo>
                    <a:pt x="522" y="1"/>
                  </a:lnTo>
                  <a:lnTo>
                    <a:pt x="523" y="1"/>
                  </a:lnTo>
                  <a:lnTo>
                    <a:pt x="524" y="1"/>
                  </a:lnTo>
                  <a:lnTo>
                    <a:pt x="525" y="1"/>
                  </a:lnTo>
                  <a:lnTo>
                    <a:pt x="526" y="1"/>
                  </a:lnTo>
                  <a:lnTo>
                    <a:pt x="527" y="1"/>
                  </a:lnTo>
                  <a:lnTo>
                    <a:pt x="528" y="1"/>
                  </a:lnTo>
                  <a:lnTo>
                    <a:pt x="529" y="1"/>
                  </a:lnTo>
                  <a:lnTo>
                    <a:pt x="530" y="1"/>
                  </a:lnTo>
                  <a:lnTo>
                    <a:pt x="531" y="1"/>
                  </a:lnTo>
                  <a:lnTo>
                    <a:pt x="532" y="1"/>
                  </a:lnTo>
                  <a:lnTo>
                    <a:pt x="533" y="1"/>
                  </a:lnTo>
                  <a:lnTo>
                    <a:pt x="534" y="1"/>
                  </a:lnTo>
                  <a:lnTo>
                    <a:pt x="535" y="1"/>
                  </a:lnTo>
                  <a:lnTo>
                    <a:pt x="536" y="1"/>
                  </a:lnTo>
                  <a:lnTo>
                    <a:pt x="537" y="1"/>
                  </a:lnTo>
                  <a:lnTo>
                    <a:pt x="538" y="1"/>
                  </a:lnTo>
                  <a:lnTo>
                    <a:pt x="539" y="1"/>
                  </a:lnTo>
                  <a:lnTo>
                    <a:pt x="540" y="1"/>
                  </a:lnTo>
                  <a:lnTo>
                    <a:pt x="541" y="1"/>
                  </a:lnTo>
                  <a:lnTo>
                    <a:pt x="542" y="1"/>
                  </a:lnTo>
                  <a:lnTo>
                    <a:pt x="543" y="1"/>
                  </a:lnTo>
                  <a:lnTo>
                    <a:pt x="544" y="1"/>
                  </a:lnTo>
                  <a:lnTo>
                    <a:pt x="545" y="1"/>
                  </a:lnTo>
                  <a:lnTo>
                    <a:pt x="546" y="1"/>
                  </a:lnTo>
                  <a:lnTo>
                    <a:pt x="547" y="1"/>
                  </a:lnTo>
                  <a:lnTo>
                    <a:pt x="548" y="1"/>
                  </a:lnTo>
                  <a:lnTo>
                    <a:pt x="549" y="1"/>
                  </a:lnTo>
                  <a:lnTo>
                    <a:pt x="550" y="1"/>
                  </a:lnTo>
                  <a:lnTo>
                    <a:pt x="551" y="1"/>
                  </a:lnTo>
                  <a:lnTo>
                    <a:pt x="552" y="1"/>
                  </a:lnTo>
                  <a:lnTo>
                    <a:pt x="553" y="1"/>
                  </a:lnTo>
                  <a:lnTo>
                    <a:pt x="554" y="1"/>
                  </a:lnTo>
                  <a:lnTo>
                    <a:pt x="555" y="1"/>
                  </a:lnTo>
                  <a:lnTo>
                    <a:pt x="556" y="1"/>
                  </a:lnTo>
                  <a:lnTo>
                    <a:pt x="557" y="1"/>
                  </a:lnTo>
                  <a:lnTo>
                    <a:pt x="558" y="1"/>
                  </a:lnTo>
                  <a:lnTo>
                    <a:pt x="559" y="1"/>
                  </a:lnTo>
                  <a:lnTo>
                    <a:pt x="560" y="1"/>
                  </a:lnTo>
                  <a:lnTo>
                    <a:pt x="561" y="1"/>
                  </a:lnTo>
                  <a:lnTo>
                    <a:pt x="562" y="1"/>
                  </a:lnTo>
                  <a:lnTo>
                    <a:pt x="563" y="1"/>
                  </a:lnTo>
                  <a:lnTo>
                    <a:pt x="563" y="0"/>
                  </a:lnTo>
                  <a:lnTo>
                    <a:pt x="564" y="0"/>
                  </a:lnTo>
                  <a:lnTo>
                    <a:pt x="565" y="0"/>
                  </a:lnTo>
                  <a:lnTo>
                    <a:pt x="566" y="0"/>
                  </a:lnTo>
                  <a:lnTo>
                    <a:pt x="566" y="1"/>
                  </a:lnTo>
                  <a:lnTo>
                    <a:pt x="567" y="1"/>
                  </a:lnTo>
                  <a:lnTo>
                    <a:pt x="568" y="1"/>
                  </a:lnTo>
                  <a:lnTo>
                    <a:pt x="569" y="1"/>
                  </a:lnTo>
                  <a:lnTo>
                    <a:pt x="570" y="1"/>
                  </a:lnTo>
                  <a:lnTo>
                    <a:pt x="571" y="1"/>
                  </a:lnTo>
                  <a:lnTo>
                    <a:pt x="572" y="1"/>
                  </a:lnTo>
                  <a:lnTo>
                    <a:pt x="573" y="1"/>
                  </a:lnTo>
                  <a:lnTo>
                    <a:pt x="574" y="1"/>
                  </a:lnTo>
                  <a:lnTo>
                    <a:pt x="575" y="1"/>
                  </a:lnTo>
                  <a:lnTo>
                    <a:pt x="576" y="1"/>
                  </a:lnTo>
                  <a:lnTo>
                    <a:pt x="577" y="1"/>
                  </a:lnTo>
                  <a:lnTo>
                    <a:pt x="578" y="1"/>
                  </a:lnTo>
                  <a:lnTo>
                    <a:pt x="579" y="1"/>
                  </a:lnTo>
                  <a:lnTo>
                    <a:pt x="580" y="1"/>
                  </a:lnTo>
                  <a:lnTo>
                    <a:pt x="581" y="1"/>
                  </a:lnTo>
                  <a:lnTo>
                    <a:pt x="582" y="1"/>
                  </a:lnTo>
                  <a:lnTo>
                    <a:pt x="583" y="1"/>
                  </a:lnTo>
                  <a:lnTo>
                    <a:pt x="584" y="1"/>
                  </a:lnTo>
                  <a:lnTo>
                    <a:pt x="585" y="1"/>
                  </a:lnTo>
                  <a:lnTo>
                    <a:pt x="586" y="1"/>
                  </a:lnTo>
                  <a:lnTo>
                    <a:pt x="587" y="1"/>
                  </a:lnTo>
                  <a:lnTo>
                    <a:pt x="588" y="1"/>
                  </a:lnTo>
                  <a:lnTo>
                    <a:pt x="589" y="1"/>
                  </a:lnTo>
                  <a:lnTo>
                    <a:pt x="590" y="1"/>
                  </a:lnTo>
                  <a:lnTo>
                    <a:pt x="591" y="1"/>
                  </a:lnTo>
                  <a:lnTo>
                    <a:pt x="592" y="1"/>
                  </a:lnTo>
                  <a:lnTo>
                    <a:pt x="593" y="1"/>
                  </a:lnTo>
                  <a:lnTo>
                    <a:pt x="594" y="1"/>
                  </a:lnTo>
                  <a:lnTo>
                    <a:pt x="595" y="1"/>
                  </a:lnTo>
                  <a:lnTo>
                    <a:pt x="596" y="1"/>
                  </a:lnTo>
                  <a:lnTo>
                    <a:pt x="597" y="1"/>
                  </a:lnTo>
                  <a:lnTo>
                    <a:pt x="598" y="1"/>
                  </a:lnTo>
                  <a:lnTo>
                    <a:pt x="599" y="1"/>
                  </a:lnTo>
                  <a:lnTo>
                    <a:pt x="600" y="1"/>
                  </a:lnTo>
                  <a:lnTo>
                    <a:pt x="601" y="1"/>
                  </a:lnTo>
                  <a:lnTo>
                    <a:pt x="602" y="1"/>
                  </a:lnTo>
                  <a:lnTo>
                    <a:pt x="603" y="1"/>
                  </a:lnTo>
                  <a:lnTo>
                    <a:pt x="604" y="1"/>
                  </a:lnTo>
                  <a:lnTo>
                    <a:pt x="605" y="1"/>
                  </a:lnTo>
                  <a:lnTo>
                    <a:pt x="606" y="1"/>
                  </a:lnTo>
                  <a:lnTo>
                    <a:pt x="607" y="1"/>
                  </a:lnTo>
                  <a:lnTo>
                    <a:pt x="608" y="1"/>
                  </a:lnTo>
                  <a:lnTo>
                    <a:pt x="609" y="1"/>
                  </a:lnTo>
                  <a:lnTo>
                    <a:pt x="610" y="1"/>
                  </a:lnTo>
                  <a:lnTo>
                    <a:pt x="611" y="1"/>
                  </a:lnTo>
                  <a:lnTo>
                    <a:pt x="612" y="1"/>
                  </a:lnTo>
                  <a:lnTo>
                    <a:pt x="613" y="1"/>
                  </a:lnTo>
                  <a:lnTo>
                    <a:pt x="614" y="1"/>
                  </a:lnTo>
                  <a:lnTo>
                    <a:pt x="615" y="1"/>
                  </a:lnTo>
                  <a:lnTo>
                    <a:pt x="616" y="1"/>
                  </a:lnTo>
                  <a:lnTo>
                    <a:pt x="617" y="1"/>
                  </a:lnTo>
                  <a:lnTo>
                    <a:pt x="618" y="1"/>
                  </a:lnTo>
                  <a:lnTo>
                    <a:pt x="619" y="1"/>
                  </a:lnTo>
                  <a:lnTo>
                    <a:pt x="620" y="1"/>
                  </a:lnTo>
                  <a:lnTo>
                    <a:pt x="621" y="1"/>
                  </a:lnTo>
                  <a:lnTo>
                    <a:pt x="622" y="1"/>
                  </a:lnTo>
                  <a:lnTo>
                    <a:pt x="623" y="1"/>
                  </a:lnTo>
                  <a:lnTo>
                    <a:pt x="624" y="1"/>
                  </a:lnTo>
                  <a:lnTo>
                    <a:pt x="625" y="1"/>
                  </a:lnTo>
                  <a:lnTo>
                    <a:pt x="626" y="1"/>
                  </a:lnTo>
                  <a:lnTo>
                    <a:pt x="627" y="1"/>
                  </a:lnTo>
                  <a:lnTo>
                    <a:pt x="628" y="1"/>
                  </a:lnTo>
                  <a:lnTo>
                    <a:pt x="629" y="1"/>
                  </a:lnTo>
                  <a:lnTo>
                    <a:pt x="630" y="1"/>
                  </a:lnTo>
                  <a:lnTo>
                    <a:pt x="631" y="1"/>
                  </a:lnTo>
                  <a:lnTo>
                    <a:pt x="632" y="1"/>
                  </a:lnTo>
                  <a:lnTo>
                    <a:pt x="633" y="1"/>
                  </a:lnTo>
                  <a:lnTo>
                    <a:pt x="634" y="1"/>
                  </a:lnTo>
                  <a:lnTo>
                    <a:pt x="635" y="1"/>
                  </a:lnTo>
                  <a:lnTo>
                    <a:pt x="636" y="1"/>
                  </a:lnTo>
                  <a:lnTo>
                    <a:pt x="637" y="1"/>
                  </a:lnTo>
                  <a:lnTo>
                    <a:pt x="638" y="1"/>
                  </a:lnTo>
                  <a:lnTo>
                    <a:pt x="639" y="1"/>
                  </a:lnTo>
                  <a:lnTo>
                    <a:pt x="640" y="1"/>
                  </a:lnTo>
                  <a:lnTo>
                    <a:pt x="641" y="1"/>
                  </a:lnTo>
                  <a:lnTo>
                    <a:pt x="642" y="1"/>
                  </a:lnTo>
                  <a:lnTo>
                    <a:pt x="643" y="1"/>
                  </a:lnTo>
                  <a:lnTo>
                    <a:pt x="644" y="1"/>
                  </a:lnTo>
                  <a:lnTo>
                    <a:pt x="645" y="1"/>
                  </a:lnTo>
                  <a:lnTo>
                    <a:pt x="646" y="1"/>
                  </a:lnTo>
                  <a:lnTo>
                    <a:pt x="647" y="1"/>
                  </a:lnTo>
                  <a:lnTo>
                    <a:pt x="648" y="1"/>
                  </a:lnTo>
                  <a:lnTo>
                    <a:pt x="649" y="1"/>
                  </a:lnTo>
                  <a:lnTo>
                    <a:pt x="650" y="1"/>
                  </a:lnTo>
                  <a:lnTo>
                    <a:pt x="651" y="1"/>
                  </a:lnTo>
                  <a:lnTo>
                    <a:pt x="652" y="1"/>
                  </a:lnTo>
                  <a:lnTo>
                    <a:pt x="653" y="1"/>
                  </a:lnTo>
                  <a:lnTo>
                    <a:pt x="654" y="1"/>
                  </a:lnTo>
                  <a:lnTo>
                    <a:pt x="655" y="1"/>
                  </a:lnTo>
                  <a:lnTo>
                    <a:pt x="656" y="1"/>
                  </a:lnTo>
                  <a:lnTo>
                    <a:pt x="657" y="1"/>
                  </a:lnTo>
                  <a:lnTo>
                    <a:pt x="658" y="1"/>
                  </a:lnTo>
                  <a:lnTo>
                    <a:pt x="659" y="1"/>
                  </a:lnTo>
                  <a:lnTo>
                    <a:pt x="660" y="1"/>
                  </a:lnTo>
                  <a:lnTo>
                    <a:pt x="661" y="1"/>
                  </a:lnTo>
                  <a:lnTo>
                    <a:pt x="662" y="1"/>
                  </a:lnTo>
                  <a:lnTo>
                    <a:pt x="663" y="1"/>
                  </a:lnTo>
                  <a:lnTo>
                    <a:pt x="664" y="1"/>
                  </a:lnTo>
                  <a:lnTo>
                    <a:pt x="665" y="1"/>
                  </a:lnTo>
                  <a:lnTo>
                    <a:pt x="666" y="1"/>
                  </a:lnTo>
                  <a:lnTo>
                    <a:pt x="667" y="1"/>
                  </a:lnTo>
                  <a:lnTo>
                    <a:pt x="668" y="1"/>
                  </a:lnTo>
                  <a:lnTo>
                    <a:pt x="669" y="1"/>
                  </a:lnTo>
                  <a:lnTo>
                    <a:pt x="670" y="1"/>
                  </a:lnTo>
                  <a:lnTo>
                    <a:pt x="671" y="1"/>
                  </a:lnTo>
                  <a:lnTo>
                    <a:pt x="672" y="1"/>
                  </a:lnTo>
                  <a:lnTo>
                    <a:pt x="673" y="1"/>
                  </a:lnTo>
                  <a:lnTo>
                    <a:pt x="674" y="1"/>
                  </a:lnTo>
                  <a:lnTo>
                    <a:pt x="675" y="1"/>
                  </a:lnTo>
                  <a:lnTo>
                    <a:pt x="676" y="1"/>
                  </a:lnTo>
                  <a:lnTo>
                    <a:pt x="677" y="1"/>
                  </a:lnTo>
                  <a:lnTo>
                    <a:pt x="678" y="1"/>
                  </a:lnTo>
                  <a:lnTo>
                    <a:pt x="679" y="1"/>
                  </a:lnTo>
                  <a:lnTo>
                    <a:pt x="680" y="1"/>
                  </a:lnTo>
                  <a:lnTo>
                    <a:pt x="681" y="1"/>
                  </a:lnTo>
                  <a:lnTo>
                    <a:pt x="682" y="1"/>
                  </a:lnTo>
                  <a:lnTo>
                    <a:pt x="683" y="1"/>
                  </a:lnTo>
                  <a:lnTo>
                    <a:pt x="684" y="1"/>
                  </a:lnTo>
                  <a:lnTo>
                    <a:pt x="685" y="1"/>
                  </a:lnTo>
                  <a:lnTo>
                    <a:pt x="686" y="1"/>
                  </a:lnTo>
                  <a:lnTo>
                    <a:pt x="687" y="1"/>
                  </a:lnTo>
                  <a:lnTo>
                    <a:pt x="688" y="1"/>
                  </a:lnTo>
                  <a:lnTo>
                    <a:pt x="689" y="1"/>
                  </a:lnTo>
                  <a:lnTo>
                    <a:pt x="690" y="1"/>
                  </a:lnTo>
                  <a:lnTo>
                    <a:pt x="691" y="1"/>
                  </a:lnTo>
                  <a:lnTo>
                    <a:pt x="692" y="1"/>
                  </a:lnTo>
                  <a:lnTo>
                    <a:pt x="693" y="1"/>
                  </a:lnTo>
                  <a:lnTo>
                    <a:pt x="694" y="1"/>
                  </a:lnTo>
                  <a:lnTo>
                    <a:pt x="695" y="1"/>
                  </a:lnTo>
                  <a:lnTo>
                    <a:pt x="696" y="1"/>
                  </a:lnTo>
                  <a:lnTo>
                    <a:pt x="697" y="1"/>
                  </a:lnTo>
                  <a:lnTo>
                    <a:pt x="698" y="1"/>
                  </a:lnTo>
                  <a:lnTo>
                    <a:pt x="699" y="1"/>
                  </a:lnTo>
                  <a:lnTo>
                    <a:pt x="700" y="1"/>
                  </a:lnTo>
                  <a:lnTo>
                    <a:pt x="701" y="1"/>
                  </a:lnTo>
                  <a:lnTo>
                    <a:pt x="702" y="1"/>
                  </a:lnTo>
                  <a:lnTo>
                    <a:pt x="703" y="1"/>
                  </a:lnTo>
                  <a:lnTo>
                    <a:pt x="704" y="1"/>
                  </a:lnTo>
                  <a:lnTo>
                    <a:pt x="705" y="1"/>
                  </a:lnTo>
                  <a:lnTo>
                    <a:pt x="706" y="1"/>
                  </a:lnTo>
                  <a:lnTo>
                    <a:pt x="707" y="1"/>
                  </a:lnTo>
                  <a:lnTo>
                    <a:pt x="708" y="1"/>
                  </a:lnTo>
                  <a:lnTo>
                    <a:pt x="709" y="1"/>
                  </a:lnTo>
                  <a:lnTo>
                    <a:pt x="710" y="1"/>
                  </a:lnTo>
                  <a:lnTo>
                    <a:pt x="711" y="1"/>
                  </a:lnTo>
                  <a:lnTo>
                    <a:pt x="712" y="1"/>
                  </a:lnTo>
                  <a:lnTo>
                    <a:pt x="713" y="1"/>
                  </a:lnTo>
                  <a:lnTo>
                    <a:pt x="714" y="1"/>
                  </a:lnTo>
                  <a:lnTo>
                    <a:pt x="715" y="1"/>
                  </a:lnTo>
                  <a:lnTo>
                    <a:pt x="716" y="1"/>
                  </a:lnTo>
                  <a:lnTo>
                    <a:pt x="717" y="1"/>
                  </a:lnTo>
                  <a:lnTo>
                    <a:pt x="718" y="1"/>
                  </a:lnTo>
                  <a:lnTo>
                    <a:pt x="719" y="1"/>
                  </a:lnTo>
                  <a:lnTo>
                    <a:pt x="720" y="1"/>
                  </a:lnTo>
                  <a:lnTo>
                    <a:pt x="721" y="1"/>
                  </a:lnTo>
                  <a:lnTo>
                    <a:pt x="722" y="1"/>
                  </a:lnTo>
                  <a:lnTo>
                    <a:pt x="723" y="1"/>
                  </a:lnTo>
                  <a:lnTo>
                    <a:pt x="724" y="1"/>
                  </a:lnTo>
                  <a:lnTo>
                    <a:pt x="725" y="1"/>
                  </a:lnTo>
                  <a:lnTo>
                    <a:pt x="726" y="1"/>
                  </a:lnTo>
                  <a:lnTo>
                    <a:pt x="727" y="1"/>
                  </a:lnTo>
                  <a:lnTo>
                    <a:pt x="728" y="1"/>
                  </a:lnTo>
                  <a:lnTo>
                    <a:pt x="729" y="1"/>
                  </a:lnTo>
                  <a:lnTo>
                    <a:pt x="730" y="1"/>
                  </a:lnTo>
                  <a:lnTo>
                    <a:pt x="731" y="1"/>
                  </a:lnTo>
                  <a:lnTo>
                    <a:pt x="732" y="1"/>
                  </a:lnTo>
                  <a:lnTo>
                    <a:pt x="733" y="1"/>
                  </a:lnTo>
                  <a:lnTo>
                    <a:pt x="734" y="1"/>
                  </a:lnTo>
                  <a:lnTo>
                    <a:pt x="735" y="1"/>
                  </a:lnTo>
                  <a:lnTo>
                    <a:pt x="736" y="1"/>
                  </a:lnTo>
                  <a:lnTo>
                    <a:pt x="737" y="1"/>
                  </a:lnTo>
                  <a:lnTo>
                    <a:pt x="738" y="1"/>
                  </a:lnTo>
                  <a:lnTo>
                    <a:pt x="739" y="1"/>
                  </a:lnTo>
                  <a:lnTo>
                    <a:pt x="740" y="1"/>
                  </a:lnTo>
                  <a:lnTo>
                    <a:pt x="741" y="1"/>
                  </a:lnTo>
                  <a:lnTo>
                    <a:pt x="742" y="1"/>
                  </a:lnTo>
                  <a:lnTo>
                    <a:pt x="743" y="1"/>
                  </a:lnTo>
                  <a:lnTo>
                    <a:pt x="744" y="1"/>
                  </a:lnTo>
                  <a:lnTo>
                    <a:pt x="745" y="1"/>
                  </a:lnTo>
                  <a:lnTo>
                    <a:pt x="746" y="1"/>
                  </a:lnTo>
                  <a:lnTo>
                    <a:pt x="747" y="1"/>
                  </a:lnTo>
                  <a:lnTo>
                    <a:pt x="748" y="1"/>
                  </a:lnTo>
                  <a:lnTo>
                    <a:pt x="749" y="1"/>
                  </a:lnTo>
                  <a:lnTo>
                    <a:pt x="750" y="1"/>
                  </a:lnTo>
                  <a:lnTo>
                    <a:pt x="751" y="1"/>
                  </a:lnTo>
                  <a:lnTo>
                    <a:pt x="752" y="1"/>
                  </a:lnTo>
                  <a:lnTo>
                    <a:pt x="753" y="1"/>
                  </a:lnTo>
                  <a:lnTo>
                    <a:pt x="754" y="1"/>
                  </a:lnTo>
                  <a:lnTo>
                    <a:pt x="755" y="1"/>
                  </a:lnTo>
                  <a:lnTo>
                    <a:pt x="756" y="1"/>
                  </a:lnTo>
                  <a:lnTo>
                    <a:pt x="757" y="1"/>
                  </a:lnTo>
                  <a:lnTo>
                    <a:pt x="758" y="1"/>
                  </a:lnTo>
                  <a:lnTo>
                    <a:pt x="759" y="1"/>
                  </a:lnTo>
                  <a:lnTo>
                    <a:pt x="760" y="1"/>
                  </a:lnTo>
                  <a:lnTo>
                    <a:pt x="761" y="1"/>
                  </a:lnTo>
                  <a:lnTo>
                    <a:pt x="762" y="1"/>
                  </a:lnTo>
                  <a:lnTo>
                    <a:pt x="763" y="1"/>
                  </a:lnTo>
                  <a:lnTo>
                    <a:pt x="764" y="1"/>
                  </a:lnTo>
                  <a:lnTo>
                    <a:pt x="765" y="1"/>
                  </a:lnTo>
                  <a:lnTo>
                    <a:pt x="766" y="1"/>
                  </a:lnTo>
                  <a:lnTo>
                    <a:pt x="767" y="1"/>
                  </a:lnTo>
                  <a:lnTo>
                    <a:pt x="768" y="1"/>
                  </a:lnTo>
                  <a:lnTo>
                    <a:pt x="769" y="1"/>
                  </a:lnTo>
                  <a:lnTo>
                    <a:pt x="770" y="1"/>
                  </a:lnTo>
                  <a:lnTo>
                    <a:pt x="771" y="1"/>
                  </a:lnTo>
                  <a:lnTo>
                    <a:pt x="772" y="1"/>
                  </a:lnTo>
                  <a:lnTo>
                    <a:pt x="773" y="1"/>
                  </a:lnTo>
                  <a:lnTo>
                    <a:pt x="774" y="1"/>
                  </a:lnTo>
                  <a:lnTo>
                    <a:pt x="775" y="1"/>
                  </a:lnTo>
                  <a:lnTo>
                    <a:pt x="776" y="1"/>
                  </a:lnTo>
                  <a:lnTo>
                    <a:pt x="777" y="1"/>
                  </a:lnTo>
                  <a:lnTo>
                    <a:pt x="778" y="1"/>
                  </a:lnTo>
                  <a:lnTo>
                    <a:pt x="779" y="1"/>
                  </a:lnTo>
                  <a:lnTo>
                    <a:pt x="780" y="1"/>
                  </a:lnTo>
                  <a:lnTo>
                    <a:pt x="781" y="1"/>
                  </a:lnTo>
                  <a:lnTo>
                    <a:pt x="782" y="1"/>
                  </a:lnTo>
                  <a:lnTo>
                    <a:pt x="783" y="1"/>
                  </a:lnTo>
                  <a:lnTo>
                    <a:pt x="784" y="1"/>
                  </a:lnTo>
                  <a:lnTo>
                    <a:pt x="785" y="1"/>
                  </a:lnTo>
                  <a:lnTo>
                    <a:pt x="786" y="1"/>
                  </a:lnTo>
                  <a:lnTo>
                    <a:pt x="787" y="1"/>
                  </a:lnTo>
                  <a:lnTo>
                    <a:pt x="788" y="1"/>
                  </a:lnTo>
                  <a:lnTo>
                    <a:pt x="789" y="1"/>
                  </a:lnTo>
                  <a:lnTo>
                    <a:pt x="790" y="1"/>
                  </a:lnTo>
                  <a:lnTo>
                    <a:pt x="791" y="1"/>
                  </a:lnTo>
                  <a:lnTo>
                    <a:pt x="792" y="1"/>
                  </a:lnTo>
                  <a:lnTo>
                    <a:pt x="793" y="1"/>
                  </a:lnTo>
                  <a:lnTo>
                    <a:pt x="794" y="1"/>
                  </a:lnTo>
                  <a:lnTo>
                    <a:pt x="795" y="1"/>
                  </a:lnTo>
                  <a:lnTo>
                    <a:pt x="796" y="1"/>
                  </a:lnTo>
                  <a:lnTo>
                    <a:pt x="797" y="1"/>
                  </a:lnTo>
                  <a:lnTo>
                    <a:pt x="798" y="1"/>
                  </a:lnTo>
                  <a:lnTo>
                    <a:pt x="799" y="1"/>
                  </a:lnTo>
                  <a:lnTo>
                    <a:pt x="800" y="1"/>
                  </a:lnTo>
                  <a:lnTo>
                    <a:pt x="801" y="1"/>
                  </a:lnTo>
                  <a:lnTo>
                    <a:pt x="802" y="1"/>
                  </a:lnTo>
                  <a:lnTo>
                    <a:pt x="803" y="1"/>
                  </a:lnTo>
                  <a:lnTo>
                    <a:pt x="804" y="1"/>
                  </a:lnTo>
                  <a:lnTo>
                    <a:pt x="805" y="1"/>
                  </a:lnTo>
                  <a:lnTo>
                    <a:pt x="806" y="1"/>
                  </a:lnTo>
                  <a:lnTo>
                    <a:pt x="807" y="1"/>
                  </a:lnTo>
                  <a:lnTo>
                    <a:pt x="808" y="1"/>
                  </a:lnTo>
                  <a:lnTo>
                    <a:pt x="809" y="1"/>
                  </a:lnTo>
                  <a:lnTo>
                    <a:pt x="810" y="1"/>
                  </a:lnTo>
                  <a:lnTo>
                    <a:pt x="811" y="1"/>
                  </a:lnTo>
                  <a:lnTo>
                    <a:pt x="812" y="1"/>
                  </a:lnTo>
                  <a:lnTo>
                    <a:pt x="813" y="1"/>
                  </a:lnTo>
                  <a:lnTo>
                    <a:pt x="814" y="1"/>
                  </a:lnTo>
                  <a:lnTo>
                    <a:pt x="815" y="1"/>
                  </a:lnTo>
                  <a:lnTo>
                    <a:pt x="816" y="1"/>
                  </a:lnTo>
                  <a:lnTo>
                    <a:pt x="817" y="1"/>
                  </a:lnTo>
                  <a:lnTo>
                    <a:pt x="818" y="1"/>
                  </a:lnTo>
                  <a:lnTo>
                    <a:pt x="819" y="1"/>
                  </a:lnTo>
                  <a:lnTo>
                    <a:pt x="820" y="1"/>
                  </a:lnTo>
                  <a:lnTo>
                    <a:pt x="821" y="1"/>
                  </a:lnTo>
                  <a:lnTo>
                    <a:pt x="822" y="1"/>
                  </a:lnTo>
                  <a:lnTo>
                    <a:pt x="823" y="1"/>
                  </a:lnTo>
                  <a:lnTo>
                    <a:pt x="824" y="1"/>
                  </a:lnTo>
                  <a:lnTo>
                    <a:pt x="825" y="1"/>
                  </a:lnTo>
                  <a:lnTo>
                    <a:pt x="826" y="1"/>
                  </a:lnTo>
                  <a:lnTo>
                    <a:pt x="827" y="1"/>
                  </a:lnTo>
                  <a:lnTo>
                    <a:pt x="828" y="1"/>
                  </a:lnTo>
                </a:path>
              </a:pathLst>
            </a:custGeom>
            <a:noFill/>
            <a:ln w="0">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
          <p:nvSpPr>
            <p:cNvPr id="28009" name="Freeform 157"/>
            <p:cNvSpPr>
              <a:spLocks/>
            </p:cNvSpPr>
            <p:nvPr/>
          </p:nvSpPr>
          <p:spPr bwMode="auto">
            <a:xfrm>
              <a:off x="238" y="4211"/>
              <a:ext cx="5504" cy="6"/>
            </a:xfrm>
            <a:custGeom>
              <a:avLst/>
              <a:gdLst>
                <a:gd name="T0" fmla="*/ 156246 w 828"/>
                <a:gd name="T1" fmla="*/ 7776 h 1"/>
                <a:gd name="T2" fmla="*/ 323978 w 828"/>
                <a:gd name="T3" fmla="*/ 7776 h 1"/>
                <a:gd name="T4" fmla="*/ 505810 w 828"/>
                <a:gd name="T5" fmla="*/ 7776 h 1"/>
                <a:gd name="T6" fmla="*/ 675576 w 828"/>
                <a:gd name="T7" fmla="*/ 7776 h 1"/>
                <a:gd name="T8" fmla="*/ 843574 w 828"/>
                <a:gd name="T9" fmla="*/ 7776 h 1"/>
                <a:gd name="T10" fmla="*/ 1011313 w 828"/>
                <a:gd name="T11" fmla="*/ 7776 h 1"/>
                <a:gd name="T12" fmla="*/ 1181386 w 828"/>
                <a:gd name="T13" fmla="*/ 7776 h 1"/>
                <a:gd name="T14" fmla="*/ 1349078 w 828"/>
                <a:gd name="T15" fmla="*/ 7776 h 1"/>
                <a:gd name="T16" fmla="*/ 1530910 w 828"/>
                <a:gd name="T17" fmla="*/ 7776 h 1"/>
                <a:gd name="T18" fmla="*/ 1700676 w 828"/>
                <a:gd name="T19" fmla="*/ 7776 h 1"/>
                <a:gd name="T20" fmla="*/ 1868674 w 828"/>
                <a:gd name="T21" fmla="*/ 7776 h 1"/>
                <a:gd name="T22" fmla="*/ 2038487 w 828"/>
                <a:gd name="T23" fmla="*/ 7776 h 1"/>
                <a:gd name="T24" fmla="*/ 2206180 w 828"/>
                <a:gd name="T25" fmla="*/ 7776 h 1"/>
                <a:gd name="T26" fmla="*/ 2388005 w 828"/>
                <a:gd name="T27" fmla="*/ 7776 h 1"/>
                <a:gd name="T28" fmla="*/ 2557771 w 828"/>
                <a:gd name="T29" fmla="*/ 7776 h 1"/>
                <a:gd name="T30" fmla="*/ 2725776 w 828"/>
                <a:gd name="T31" fmla="*/ 7776 h 1"/>
                <a:gd name="T32" fmla="*/ 2893509 w 828"/>
                <a:gd name="T33" fmla="*/ 7776 h 1"/>
                <a:gd name="T34" fmla="*/ 3063588 w 828"/>
                <a:gd name="T35" fmla="*/ 7776 h 1"/>
                <a:gd name="T36" fmla="*/ 3231273 w 828"/>
                <a:gd name="T37" fmla="*/ 7776 h 1"/>
                <a:gd name="T38" fmla="*/ 3413105 w 828"/>
                <a:gd name="T39" fmla="*/ 7776 h 1"/>
                <a:gd name="T40" fmla="*/ 3582871 w 828"/>
                <a:gd name="T41" fmla="*/ 7776 h 1"/>
                <a:gd name="T42" fmla="*/ 3750916 w 828"/>
                <a:gd name="T43" fmla="*/ 7776 h 1"/>
                <a:gd name="T44" fmla="*/ 3918609 w 828"/>
                <a:gd name="T45" fmla="*/ 7776 h 1"/>
                <a:gd name="T46" fmla="*/ 4088681 w 828"/>
                <a:gd name="T47" fmla="*/ 7776 h 1"/>
                <a:gd name="T48" fmla="*/ 4256420 w 828"/>
                <a:gd name="T49" fmla="*/ 7776 h 1"/>
                <a:gd name="T50" fmla="*/ 4437939 w 828"/>
                <a:gd name="T51" fmla="*/ 7776 h 1"/>
                <a:gd name="T52" fmla="*/ 4608018 w 828"/>
                <a:gd name="T53" fmla="*/ 7776 h 1"/>
                <a:gd name="T54" fmla="*/ 4775704 w 828"/>
                <a:gd name="T55" fmla="*/ 7776 h 1"/>
                <a:gd name="T56" fmla="*/ 4945783 w 828"/>
                <a:gd name="T57" fmla="*/ 7776 h 1"/>
                <a:gd name="T58" fmla="*/ 5113515 w 828"/>
                <a:gd name="T59" fmla="*/ 7776 h 1"/>
                <a:gd name="T60" fmla="*/ 5281513 w 828"/>
                <a:gd name="T61" fmla="*/ 7776 h 1"/>
                <a:gd name="T62" fmla="*/ 5465067 w 828"/>
                <a:gd name="T63" fmla="*/ 7776 h 1"/>
                <a:gd name="T64" fmla="*/ 5633111 w 828"/>
                <a:gd name="T65" fmla="*/ 7776 h 1"/>
                <a:gd name="T66" fmla="*/ 5800804 w 828"/>
                <a:gd name="T67" fmla="*/ 7776 h 1"/>
                <a:gd name="T68" fmla="*/ 5970883 w 828"/>
                <a:gd name="T69" fmla="*/ 7776 h 1"/>
                <a:gd name="T70" fmla="*/ 6138615 w 828"/>
                <a:gd name="T71" fmla="*/ 7776 h 1"/>
                <a:gd name="T72" fmla="*/ 6320134 w 828"/>
                <a:gd name="T73" fmla="*/ 7776 h 1"/>
                <a:gd name="T74" fmla="*/ 6490213 w 828"/>
                <a:gd name="T75" fmla="*/ 7776 h 1"/>
                <a:gd name="T76" fmla="*/ 6657899 w 828"/>
                <a:gd name="T77" fmla="*/ 7776 h 1"/>
                <a:gd name="T78" fmla="*/ 6827978 w 828"/>
                <a:gd name="T79" fmla="*/ 7776 h 1"/>
                <a:gd name="T80" fmla="*/ 6995710 w 828"/>
                <a:gd name="T81" fmla="*/ 7776 h 1"/>
                <a:gd name="T82" fmla="*/ 7163715 w 828"/>
                <a:gd name="T83" fmla="*/ 7776 h 1"/>
                <a:gd name="T84" fmla="*/ 7345234 w 828"/>
                <a:gd name="T85" fmla="*/ 7776 h 1"/>
                <a:gd name="T86" fmla="*/ 7515307 w 828"/>
                <a:gd name="T87" fmla="*/ 7776 h 1"/>
                <a:gd name="T88" fmla="*/ 7683046 w 828"/>
                <a:gd name="T89" fmla="*/ 7776 h 1"/>
                <a:gd name="T90" fmla="*/ 7853078 w 828"/>
                <a:gd name="T91" fmla="*/ 7776 h 1"/>
                <a:gd name="T92" fmla="*/ 8020810 w 828"/>
                <a:gd name="T93" fmla="*/ 7776 h 1"/>
                <a:gd name="T94" fmla="*/ 8188809 w 828"/>
                <a:gd name="T95" fmla="*/ 7776 h 1"/>
                <a:gd name="T96" fmla="*/ 8372408 w 828"/>
                <a:gd name="T97" fmla="*/ 7776 h 1"/>
                <a:gd name="T98" fmla="*/ 8540101 w 828"/>
                <a:gd name="T99" fmla="*/ 7776 h 1"/>
                <a:gd name="T100" fmla="*/ 8708139 w 828"/>
                <a:gd name="T101" fmla="*/ 7776 h 1"/>
                <a:gd name="T102" fmla="*/ 8877912 w 828"/>
                <a:gd name="T103" fmla="*/ 7776 h 1"/>
                <a:gd name="T104" fmla="*/ 9045910 w 828"/>
                <a:gd name="T105" fmla="*/ 7776 h 1"/>
                <a:gd name="T106" fmla="*/ 9215677 w 828"/>
                <a:gd name="T107" fmla="*/ 7776 h 1"/>
                <a:gd name="T108" fmla="*/ 9397508 w 828"/>
                <a:gd name="T109" fmla="*/ 7776 h 1"/>
                <a:gd name="T110" fmla="*/ 9565241 w 828"/>
                <a:gd name="T111" fmla="*/ 7776 h 1"/>
                <a:gd name="T112" fmla="*/ 9735320 w 828"/>
                <a:gd name="T113" fmla="*/ 7776 h 1"/>
                <a:gd name="T114" fmla="*/ 9903006 w 828"/>
                <a:gd name="T115" fmla="*/ 7776 h 1"/>
                <a:gd name="T116" fmla="*/ 10071004 w 828"/>
                <a:gd name="T117" fmla="*/ 7776 h 1"/>
                <a:gd name="T118" fmla="*/ 10240817 w 828"/>
                <a:gd name="T119" fmla="*/ 7776 h 1"/>
                <a:gd name="T120" fmla="*/ 10422602 w 828"/>
                <a:gd name="T121" fmla="*/ 7776 h 1"/>
                <a:gd name="T122" fmla="*/ 10590341 w 828"/>
                <a:gd name="T123" fmla="*/ 7776 h 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8"/>
                <a:gd name="T187" fmla="*/ 0 h 1"/>
                <a:gd name="T188" fmla="*/ 828 w 828"/>
                <a:gd name="T189" fmla="*/ 1 h 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8" h="1">
                  <a:moveTo>
                    <a:pt x="0" y="1"/>
                  </a:moveTo>
                  <a:lnTo>
                    <a:pt x="0" y="1"/>
                  </a:lnTo>
                  <a:lnTo>
                    <a:pt x="1" y="1"/>
                  </a:lnTo>
                  <a:lnTo>
                    <a:pt x="2" y="1"/>
                  </a:lnTo>
                  <a:lnTo>
                    <a:pt x="3" y="1"/>
                  </a:lnTo>
                  <a:lnTo>
                    <a:pt x="4" y="1"/>
                  </a:lnTo>
                  <a:lnTo>
                    <a:pt x="5" y="1"/>
                  </a:lnTo>
                  <a:lnTo>
                    <a:pt x="6" y="1"/>
                  </a:lnTo>
                  <a:lnTo>
                    <a:pt x="7" y="1"/>
                  </a:lnTo>
                  <a:lnTo>
                    <a:pt x="8" y="1"/>
                  </a:lnTo>
                  <a:lnTo>
                    <a:pt x="9" y="1"/>
                  </a:lnTo>
                  <a:lnTo>
                    <a:pt x="10" y="1"/>
                  </a:lnTo>
                  <a:lnTo>
                    <a:pt x="11" y="1"/>
                  </a:lnTo>
                  <a:lnTo>
                    <a:pt x="12" y="1"/>
                  </a:lnTo>
                  <a:lnTo>
                    <a:pt x="13" y="1"/>
                  </a:lnTo>
                  <a:lnTo>
                    <a:pt x="14" y="1"/>
                  </a:lnTo>
                  <a:lnTo>
                    <a:pt x="15" y="1"/>
                  </a:lnTo>
                  <a:lnTo>
                    <a:pt x="16" y="1"/>
                  </a:lnTo>
                  <a:lnTo>
                    <a:pt x="17" y="1"/>
                  </a:lnTo>
                  <a:lnTo>
                    <a:pt x="18" y="1"/>
                  </a:lnTo>
                  <a:lnTo>
                    <a:pt x="19" y="1"/>
                  </a:lnTo>
                  <a:lnTo>
                    <a:pt x="20" y="1"/>
                  </a:lnTo>
                  <a:lnTo>
                    <a:pt x="21" y="1"/>
                  </a:lnTo>
                  <a:lnTo>
                    <a:pt x="22" y="1"/>
                  </a:lnTo>
                  <a:lnTo>
                    <a:pt x="23" y="1"/>
                  </a:lnTo>
                  <a:lnTo>
                    <a:pt x="24" y="1"/>
                  </a:lnTo>
                  <a:lnTo>
                    <a:pt x="25" y="1"/>
                  </a:lnTo>
                  <a:lnTo>
                    <a:pt x="26" y="1"/>
                  </a:lnTo>
                  <a:lnTo>
                    <a:pt x="27" y="1"/>
                  </a:lnTo>
                  <a:lnTo>
                    <a:pt x="28" y="1"/>
                  </a:lnTo>
                  <a:lnTo>
                    <a:pt x="29" y="1"/>
                  </a:lnTo>
                  <a:lnTo>
                    <a:pt x="30" y="1"/>
                  </a:lnTo>
                  <a:lnTo>
                    <a:pt x="31" y="1"/>
                  </a:lnTo>
                  <a:lnTo>
                    <a:pt x="32" y="1"/>
                  </a:lnTo>
                  <a:lnTo>
                    <a:pt x="33" y="1"/>
                  </a:lnTo>
                  <a:lnTo>
                    <a:pt x="34" y="1"/>
                  </a:lnTo>
                  <a:lnTo>
                    <a:pt x="35" y="1"/>
                  </a:lnTo>
                  <a:lnTo>
                    <a:pt x="36" y="1"/>
                  </a:lnTo>
                  <a:lnTo>
                    <a:pt x="37" y="1"/>
                  </a:lnTo>
                  <a:lnTo>
                    <a:pt x="38" y="1"/>
                  </a:lnTo>
                  <a:lnTo>
                    <a:pt x="39" y="1"/>
                  </a:lnTo>
                  <a:lnTo>
                    <a:pt x="40" y="1"/>
                  </a:lnTo>
                  <a:lnTo>
                    <a:pt x="41" y="1"/>
                  </a:lnTo>
                  <a:lnTo>
                    <a:pt x="42" y="1"/>
                  </a:lnTo>
                  <a:lnTo>
                    <a:pt x="43" y="1"/>
                  </a:lnTo>
                  <a:lnTo>
                    <a:pt x="44" y="1"/>
                  </a:lnTo>
                  <a:lnTo>
                    <a:pt x="45" y="1"/>
                  </a:lnTo>
                  <a:lnTo>
                    <a:pt x="46" y="1"/>
                  </a:lnTo>
                  <a:lnTo>
                    <a:pt x="47" y="1"/>
                  </a:lnTo>
                  <a:lnTo>
                    <a:pt x="48" y="1"/>
                  </a:lnTo>
                  <a:lnTo>
                    <a:pt x="49" y="1"/>
                  </a:lnTo>
                  <a:lnTo>
                    <a:pt x="50" y="1"/>
                  </a:lnTo>
                  <a:lnTo>
                    <a:pt x="51" y="1"/>
                  </a:lnTo>
                  <a:lnTo>
                    <a:pt x="52" y="1"/>
                  </a:lnTo>
                  <a:lnTo>
                    <a:pt x="53" y="1"/>
                  </a:lnTo>
                  <a:lnTo>
                    <a:pt x="54" y="1"/>
                  </a:lnTo>
                  <a:lnTo>
                    <a:pt x="55" y="1"/>
                  </a:lnTo>
                  <a:lnTo>
                    <a:pt x="56" y="1"/>
                  </a:lnTo>
                  <a:lnTo>
                    <a:pt x="57" y="1"/>
                  </a:lnTo>
                  <a:lnTo>
                    <a:pt x="58" y="1"/>
                  </a:lnTo>
                  <a:lnTo>
                    <a:pt x="59" y="1"/>
                  </a:lnTo>
                  <a:lnTo>
                    <a:pt x="60" y="1"/>
                  </a:lnTo>
                  <a:lnTo>
                    <a:pt x="61" y="1"/>
                  </a:lnTo>
                  <a:lnTo>
                    <a:pt x="62" y="1"/>
                  </a:lnTo>
                  <a:lnTo>
                    <a:pt x="63" y="1"/>
                  </a:lnTo>
                  <a:lnTo>
                    <a:pt x="64" y="1"/>
                  </a:lnTo>
                  <a:lnTo>
                    <a:pt x="65" y="1"/>
                  </a:lnTo>
                  <a:lnTo>
                    <a:pt x="66" y="1"/>
                  </a:lnTo>
                  <a:lnTo>
                    <a:pt x="67" y="1"/>
                  </a:lnTo>
                  <a:lnTo>
                    <a:pt x="68" y="1"/>
                  </a:lnTo>
                  <a:lnTo>
                    <a:pt x="69" y="1"/>
                  </a:lnTo>
                  <a:lnTo>
                    <a:pt x="70" y="1"/>
                  </a:lnTo>
                  <a:lnTo>
                    <a:pt x="71" y="1"/>
                  </a:lnTo>
                  <a:lnTo>
                    <a:pt x="72" y="1"/>
                  </a:lnTo>
                  <a:lnTo>
                    <a:pt x="73" y="1"/>
                  </a:lnTo>
                  <a:lnTo>
                    <a:pt x="74" y="1"/>
                  </a:lnTo>
                  <a:lnTo>
                    <a:pt x="75" y="1"/>
                  </a:lnTo>
                  <a:lnTo>
                    <a:pt x="76" y="1"/>
                  </a:lnTo>
                  <a:lnTo>
                    <a:pt x="77" y="1"/>
                  </a:lnTo>
                  <a:lnTo>
                    <a:pt x="78" y="1"/>
                  </a:lnTo>
                  <a:lnTo>
                    <a:pt x="79" y="1"/>
                  </a:lnTo>
                  <a:lnTo>
                    <a:pt x="80" y="1"/>
                  </a:lnTo>
                  <a:lnTo>
                    <a:pt x="81" y="1"/>
                  </a:lnTo>
                  <a:lnTo>
                    <a:pt x="82" y="1"/>
                  </a:lnTo>
                  <a:lnTo>
                    <a:pt x="83" y="1"/>
                  </a:lnTo>
                  <a:lnTo>
                    <a:pt x="84" y="1"/>
                  </a:lnTo>
                  <a:lnTo>
                    <a:pt x="85" y="1"/>
                  </a:lnTo>
                  <a:lnTo>
                    <a:pt x="86" y="1"/>
                  </a:lnTo>
                  <a:lnTo>
                    <a:pt x="87" y="1"/>
                  </a:lnTo>
                  <a:lnTo>
                    <a:pt x="88" y="1"/>
                  </a:lnTo>
                  <a:lnTo>
                    <a:pt x="89" y="1"/>
                  </a:lnTo>
                  <a:lnTo>
                    <a:pt x="90" y="1"/>
                  </a:lnTo>
                  <a:lnTo>
                    <a:pt x="91" y="1"/>
                  </a:lnTo>
                  <a:lnTo>
                    <a:pt x="92" y="1"/>
                  </a:lnTo>
                  <a:lnTo>
                    <a:pt x="93" y="1"/>
                  </a:lnTo>
                  <a:lnTo>
                    <a:pt x="94" y="1"/>
                  </a:lnTo>
                  <a:lnTo>
                    <a:pt x="95" y="1"/>
                  </a:lnTo>
                  <a:lnTo>
                    <a:pt x="96" y="1"/>
                  </a:lnTo>
                  <a:lnTo>
                    <a:pt x="97" y="1"/>
                  </a:lnTo>
                  <a:lnTo>
                    <a:pt x="98" y="1"/>
                  </a:lnTo>
                  <a:lnTo>
                    <a:pt x="99" y="1"/>
                  </a:lnTo>
                  <a:lnTo>
                    <a:pt x="100" y="1"/>
                  </a:lnTo>
                  <a:lnTo>
                    <a:pt x="101" y="1"/>
                  </a:lnTo>
                  <a:lnTo>
                    <a:pt x="102" y="1"/>
                  </a:lnTo>
                  <a:lnTo>
                    <a:pt x="103" y="1"/>
                  </a:lnTo>
                  <a:lnTo>
                    <a:pt x="104" y="1"/>
                  </a:lnTo>
                  <a:lnTo>
                    <a:pt x="105" y="1"/>
                  </a:lnTo>
                  <a:lnTo>
                    <a:pt x="106" y="1"/>
                  </a:lnTo>
                  <a:lnTo>
                    <a:pt x="107" y="1"/>
                  </a:lnTo>
                  <a:lnTo>
                    <a:pt x="108" y="1"/>
                  </a:lnTo>
                  <a:lnTo>
                    <a:pt x="109" y="1"/>
                  </a:lnTo>
                  <a:lnTo>
                    <a:pt x="110" y="1"/>
                  </a:lnTo>
                  <a:lnTo>
                    <a:pt x="111" y="1"/>
                  </a:lnTo>
                  <a:lnTo>
                    <a:pt x="112" y="1"/>
                  </a:lnTo>
                  <a:lnTo>
                    <a:pt x="113" y="1"/>
                  </a:lnTo>
                  <a:lnTo>
                    <a:pt x="114" y="1"/>
                  </a:lnTo>
                  <a:lnTo>
                    <a:pt x="115" y="1"/>
                  </a:lnTo>
                  <a:lnTo>
                    <a:pt x="116" y="1"/>
                  </a:lnTo>
                  <a:lnTo>
                    <a:pt x="117" y="1"/>
                  </a:lnTo>
                  <a:lnTo>
                    <a:pt x="118" y="1"/>
                  </a:lnTo>
                  <a:lnTo>
                    <a:pt x="119" y="1"/>
                  </a:lnTo>
                  <a:lnTo>
                    <a:pt x="120" y="1"/>
                  </a:lnTo>
                  <a:lnTo>
                    <a:pt x="121" y="1"/>
                  </a:lnTo>
                  <a:lnTo>
                    <a:pt x="122" y="1"/>
                  </a:lnTo>
                  <a:lnTo>
                    <a:pt x="123" y="1"/>
                  </a:lnTo>
                  <a:lnTo>
                    <a:pt x="124" y="1"/>
                  </a:lnTo>
                  <a:lnTo>
                    <a:pt x="125" y="1"/>
                  </a:lnTo>
                  <a:lnTo>
                    <a:pt x="126" y="1"/>
                  </a:lnTo>
                  <a:lnTo>
                    <a:pt x="127" y="1"/>
                  </a:lnTo>
                  <a:lnTo>
                    <a:pt x="128" y="1"/>
                  </a:lnTo>
                  <a:lnTo>
                    <a:pt x="129" y="1"/>
                  </a:lnTo>
                  <a:lnTo>
                    <a:pt x="130" y="1"/>
                  </a:lnTo>
                  <a:lnTo>
                    <a:pt x="131" y="1"/>
                  </a:lnTo>
                  <a:lnTo>
                    <a:pt x="132" y="1"/>
                  </a:lnTo>
                  <a:lnTo>
                    <a:pt x="133" y="1"/>
                  </a:lnTo>
                  <a:lnTo>
                    <a:pt x="134" y="1"/>
                  </a:lnTo>
                  <a:lnTo>
                    <a:pt x="135" y="1"/>
                  </a:lnTo>
                  <a:lnTo>
                    <a:pt x="136" y="1"/>
                  </a:lnTo>
                  <a:lnTo>
                    <a:pt x="137" y="1"/>
                  </a:lnTo>
                  <a:lnTo>
                    <a:pt x="138" y="1"/>
                  </a:lnTo>
                  <a:lnTo>
                    <a:pt x="139" y="1"/>
                  </a:lnTo>
                  <a:lnTo>
                    <a:pt x="140" y="1"/>
                  </a:lnTo>
                  <a:lnTo>
                    <a:pt x="141" y="1"/>
                  </a:lnTo>
                  <a:lnTo>
                    <a:pt x="142" y="1"/>
                  </a:lnTo>
                  <a:lnTo>
                    <a:pt x="143" y="1"/>
                  </a:lnTo>
                  <a:lnTo>
                    <a:pt x="144" y="1"/>
                  </a:lnTo>
                  <a:lnTo>
                    <a:pt x="145" y="1"/>
                  </a:lnTo>
                  <a:lnTo>
                    <a:pt x="146" y="1"/>
                  </a:lnTo>
                  <a:lnTo>
                    <a:pt x="147" y="1"/>
                  </a:lnTo>
                  <a:lnTo>
                    <a:pt x="148" y="1"/>
                  </a:lnTo>
                  <a:lnTo>
                    <a:pt x="149" y="1"/>
                  </a:lnTo>
                  <a:lnTo>
                    <a:pt x="150" y="1"/>
                  </a:lnTo>
                  <a:lnTo>
                    <a:pt x="151" y="1"/>
                  </a:lnTo>
                  <a:lnTo>
                    <a:pt x="152" y="1"/>
                  </a:lnTo>
                  <a:lnTo>
                    <a:pt x="153" y="1"/>
                  </a:lnTo>
                  <a:lnTo>
                    <a:pt x="154" y="1"/>
                  </a:lnTo>
                  <a:lnTo>
                    <a:pt x="155" y="1"/>
                  </a:lnTo>
                  <a:lnTo>
                    <a:pt x="156" y="1"/>
                  </a:lnTo>
                  <a:lnTo>
                    <a:pt x="157" y="1"/>
                  </a:lnTo>
                  <a:lnTo>
                    <a:pt x="158" y="1"/>
                  </a:lnTo>
                  <a:lnTo>
                    <a:pt x="159" y="1"/>
                  </a:lnTo>
                  <a:lnTo>
                    <a:pt x="160" y="1"/>
                  </a:lnTo>
                  <a:lnTo>
                    <a:pt x="161" y="1"/>
                  </a:lnTo>
                  <a:lnTo>
                    <a:pt x="162" y="1"/>
                  </a:lnTo>
                  <a:lnTo>
                    <a:pt x="163" y="1"/>
                  </a:lnTo>
                  <a:lnTo>
                    <a:pt x="164" y="1"/>
                  </a:lnTo>
                  <a:lnTo>
                    <a:pt x="165" y="1"/>
                  </a:lnTo>
                  <a:lnTo>
                    <a:pt x="166" y="1"/>
                  </a:lnTo>
                  <a:lnTo>
                    <a:pt x="167" y="1"/>
                  </a:lnTo>
                  <a:lnTo>
                    <a:pt x="168" y="1"/>
                  </a:lnTo>
                  <a:lnTo>
                    <a:pt x="169" y="1"/>
                  </a:lnTo>
                  <a:lnTo>
                    <a:pt x="170" y="1"/>
                  </a:lnTo>
                  <a:lnTo>
                    <a:pt x="171" y="1"/>
                  </a:lnTo>
                  <a:lnTo>
                    <a:pt x="172" y="1"/>
                  </a:lnTo>
                  <a:lnTo>
                    <a:pt x="173" y="1"/>
                  </a:lnTo>
                  <a:lnTo>
                    <a:pt x="174" y="1"/>
                  </a:lnTo>
                  <a:lnTo>
                    <a:pt x="175" y="1"/>
                  </a:lnTo>
                  <a:lnTo>
                    <a:pt x="176" y="1"/>
                  </a:lnTo>
                  <a:lnTo>
                    <a:pt x="177" y="1"/>
                  </a:lnTo>
                  <a:lnTo>
                    <a:pt x="178" y="1"/>
                  </a:lnTo>
                  <a:lnTo>
                    <a:pt x="179" y="1"/>
                  </a:lnTo>
                  <a:lnTo>
                    <a:pt x="180" y="1"/>
                  </a:lnTo>
                  <a:lnTo>
                    <a:pt x="181" y="1"/>
                  </a:lnTo>
                  <a:lnTo>
                    <a:pt x="182" y="1"/>
                  </a:lnTo>
                  <a:lnTo>
                    <a:pt x="183" y="1"/>
                  </a:lnTo>
                  <a:lnTo>
                    <a:pt x="184" y="1"/>
                  </a:lnTo>
                  <a:lnTo>
                    <a:pt x="185" y="1"/>
                  </a:lnTo>
                  <a:lnTo>
                    <a:pt x="186" y="1"/>
                  </a:lnTo>
                  <a:lnTo>
                    <a:pt x="187" y="1"/>
                  </a:lnTo>
                  <a:lnTo>
                    <a:pt x="188" y="1"/>
                  </a:lnTo>
                  <a:lnTo>
                    <a:pt x="189" y="1"/>
                  </a:lnTo>
                  <a:lnTo>
                    <a:pt x="190" y="1"/>
                  </a:lnTo>
                  <a:lnTo>
                    <a:pt x="191" y="1"/>
                  </a:lnTo>
                  <a:lnTo>
                    <a:pt x="192" y="1"/>
                  </a:lnTo>
                  <a:lnTo>
                    <a:pt x="193" y="1"/>
                  </a:lnTo>
                  <a:lnTo>
                    <a:pt x="194" y="1"/>
                  </a:lnTo>
                  <a:lnTo>
                    <a:pt x="195" y="1"/>
                  </a:lnTo>
                  <a:lnTo>
                    <a:pt x="196" y="1"/>
                  </a:lnTo>
                  <a:lnTo>
                    <a:pt x="197" y="1"/>
                  </a:lnTo>
                  <a:lnTo>
                    <a:pt x="198" y="1"/>
                  </a:lnTo>
                  <a:lnTo>
                    <a:pt x="199" y="1"/>
                  </a:lnTo>
                  <a:lnTo>
                    <a:pt x="200" y="1"/>
                  </a:lnTo>
                  <a:lnTo>
                    <a:pt x="201" y="1"/>
                  </a:lnTo>
                  <a:lnTo>
                    <a:pt x="202" y="1"/>
                  </a:lnTo>
                  <a:lnTo>
                    <a:pt x="203" y="1"/>
                  </a:lnTo>
                  <a:lnTo>
                    <a:pt x="204" y="1"/>
                  </a:lnTo>
                  <a:lnTo>
                    <a:pt x="205" y="1"/>
                  </a:lnTo>
                  <a:lnTo>
                    <a:pt x="206" y="1"/>
                  </a:lnTo>
                  <a:lnTo>
                    <a:pt x="207" y="1"/>
                  </a:lnTo>
                  <a:lnTo>
                    <a:pt x="208" y="1"/>
                  </a:lnTo>
                  <a:lnTo>
                    <a:pt x="209" y="1"/>
                  </a:lnTo>
                  <a:lnTo>
                    <a:pt x="210" y="1"/>
                  </a:lnTo>
                  <a:lnTo>
                    <a:pt x="211" y="1"/>
                  </a:lnTo>
                  <a:lnTo>
                    <a:pt x="212" y="1"/>
                  </a:lnTo>
                  <a:lnTo>
                    <a:pt x="213" y="1"/>
                  </a:lnTo>
                  <a:lnTo>
                    <a:pt x="214" y="1"/>
                  </a:lnTo>
                  <a:lnTo>
                    <a:pt x="215" y="1"/>
                  </a:lnTo>
                  <a:lnTo>
                    <a:pt x="216" y="1"/>
                  </a:lnTo>
                  <a:lnTo>
                    <a:pt x="217" y="1"/>
                  </a:lnTo>
                  <a:lnTo>
                    <a:pt x="218" y="1"/>
                  </a:lnTo>
                  <a:lnTo>
                    <a:pt x="219" y="1"/>
                  </a:lnTo>
                  <a:lnTo>
                    <a:pt x="220" y="1"/>
                  </a:lnTo>
                  <a:lnTo>
                    <a:pt x="221" y="1"/>
                  </a:lnTo>
                  <a:lnTo>
                    <a:pt x="222" y="1"/>
                  </a:lnTo>
                  <a:lnTo>
                    <a:pt x="223" y="1"/>
                  </a:lnTo>
                  <a:lnTo>
                    <a:pt x="224" y="1"/>
                  </a:lnTo>
                  <a:lnTo>
                    <a:pt x="225" y="1"/>
                  </a:lnTo>
                  <a:lnTo>
                    <a:pt x="226" y="1"/>
                  </a:lnTo>
                  <a:lnTo>
                    <a:pt x="227" y="1"/>
                  </a:lnTo>
                  <a:lnTo>
                    <a:pt x="228" y="1"/>
                  </a:lnTo>
                  <a:lnTo>
                    <a:pt x="229" y="1"/>
                  </a:lnTo>
                  <a:lnTo>
                    <a:pt x="230" y="1"/>
                  </a:lnTo>
                  <a:lnTo>
                    <a:pt x="231" y="1"/>
                  </a:lnTo>
                  <a:lnTo>
                    <a:pt x="232" y="1"/>
                  </a:lnTo>
                  <a:lnTo>
                    <a:pt x="233" y="1"/>
                  </a:lnTo>
                  <a:lnTo>
                    <a:pt x="234" y="1"/>
                  </a:lnTo>
                  <a:lnTo>
                    <a:pt x="235" y="1"/>
                  </a:lnTo>
                  <a:lnTo>
                    <a:pt x="236" y="1"/>
                  </a:lnTo>
                  <a:lnTo>
                    <a:pt x="237" y="1"/>
                  </a:lnTo>
                  <a:lnTo>
                    <a:pt x="238" y="1"/>
                  </a:lnTo>
                  <a:lnTo>
                    <a:pt x="239" y="1"/>
                  </a:lnTo>
                  <a:lnTo>
                    <a:pt x="240" y="1"/>
                  </a:lnTo>
                  <a:lnTo>
                    <a:pt x="241" y="1"/>
                  </a:lnTo>
                  <a:lnTo>
                    <a:pt x="242" y="1"/>
                  </a:lnTo>
                  <a:lnTo>
                    <a:pt x="243" y="1"/>
                  </a:lnTo>
                  <a:lnTo>
                    <a:pt x="244" y="1"/>
                  </a:lnTo>
                  <a:lnTo>
                    <a:pt x="245" y="1"/>
                  </a:lnTo>
                  <a:lnTo>
                    <a:pt x="246" y="1"/>
                  </a:lnTo>
                  <a:lnTo>
                    <a:pt x="247" y="1"/>
                  </a:lnTo>
                  <a:lnTo>
                    <a:pt x="248" y="1"/>
                  </a:lnTo>
                  <a:lnTo>
                    <a:pt x="249" y="1"/>
                  </a:lnTo>
                  <a:lnTo>
                    <a:pt x="250" y="1"/>
                  </a:lnTo>
                  <a:lnTo>
                    <a:pt x="251" y="1"/>
                  </a:lnTo>
                  <a:lnTo>
                    <a:pt x="252" y="1"/>
                  </a:lnTo>
                  <a:lnTo>
                    <a:pt x="253" y="1"/>
                  </a:lnTo>
                  <a:lnTo>
                    <a:pt x="254" y="1"/>
                  </a:lnTo>
                  <a:lnTo>
                    <a:pt x="255" y="1"/>
                  </a:lnTo>
                  <a:lnTo>
                    <a:pt x="256" y="1"/>
                  </a:lnTo>
                  <a:lnTo>
                    <a:pt x="257" y="1"/>
                  </a:lnTo>
                  <a:lnTo>
                    <a:pt x="258" y="1"/>
                  </a:lnTo>
                  <a:lnTo>
                    <a:pt x="259" y="1"/>
                  </a:lnTo>
                  <a:lnTo>
                    <a:pt x="260" y="1"/>
                  </a:lnTo>
                  <a:lnTo>
                    <a:pt x="261" y="1"/>
                  </a:lnTo>
                  <a:lnTo>
                    <a:pt x="262" y="1"/>
                  </a:lnTo>
                  <a:lnTo>
                    <a:pt x="263" y="1"/>
                  </a:lnTo>
                  <a:lnTo>
                    <a:pt x="264" y="1"/>
                  </a:lnTo>
                  <a:lnTo>
                    <a:pt x="265" y="1"/>
                  </a:lnTo>
                  <a:lnTo>
                    <a:pt x="266" y="1"/>
                  </a:lnTo>
                  <a:lnTo>
                    <a:pt x="267" y="1"/>
                  </a:lnTo>
                  <a:lnTo>
                    <a:pt x="268" y="1"/>
                  </a:lnTo>
                  <a:lnTo>
                    <a:pt x="269" y="1"/>
                  </a:lnTo>
                  <a:lnTo>
                    <a:pt x="270" y="1"/>
                  </a:lnTo>
                  <a:lnTo>
                    <a:pt x="271" y="1"/>
                  </a:lnTo>
                  <a:lnTo>
                    <a:pt x="272" y="1"/>
                  </a:lnTo>
                  <a:lnTo>
                    <a:pt x="273" y="1"/>
                  </a:lnTo>
                  <a:lnTo>
                    <a:pt x="274" y="1"/>
                  </a:lnTo>
                  <a:lnTo>
                    <a:pt x="275" y="1"/>
                  </a:lnTo>
                  <a:lnTo>
                    <a:pt x="276" y="1"/>
                  </a:lnTo>
                  <a:lnTo>
                    <a:pt x="277" y="1"/>
                  </a:lnTo>
                  <a:lnTo>
                    <a:pt x="278" y="1"/>
                  </a:lnTo>
                  <a:lnTo>
                    <a:pt x="279" y="1"/>
                  </a:lnTo>
                  <a:lnTo>
                    <a:pt x="280" y="1"/>
                  </a:lnTo>
                  <a:lnTo>
                    <a:pt x="281" y="1"/>
                  </a:lnTo>
                  <a:lnTo>
                    <a:pt x="282" y="1"/>
                  </a:lnTo>
                  <a:lnTo>
                    <a:pt x="283" y="1"/>
                  </a:lnTo>
                  <a:lnTo>
                    <a:pt x="284" y="1"/>
                  </a:lnTo>
                  <a:lnTo>
                    <a:pt x="285" y="1"/>
                  </a:lnTo>
                  <a:lnTo>
                    <a:pt x="286" y="1"/>
                  </a:lnTo>
                  <a:lnTo>
                    <a:pt x="287" y="1"/>
                  </a:lnTo>
                  <a:lnTo>
                    <a:pt x="288" y="1"/>
                  </a:lnTo>
                  <a:lnTo>
                    <a:pt x="289" y="1"/>
                  </a:lnTo>
                  <a:lnTo>
                    <a:pt x="290" y="1"/>
                  </a:lnTo>
                  <a:lnTo>
                    <a:pt x="291" y="1"/>
                  </a:lnTo>
                  <a:lnTo>
                    <a:pt x="292" y="1"/>
                  </a:lnTo>
                  <a:lnTo>
                    <a:pt x="293" y="1"/>
                  </a:lnTo>
                  <a:lnTo>
                    <a:pt x="294" y="1"/>
                  </a:lnTo>
                  <a:lnTo>
                    <a:pt x="295" y="1"/>
                  </a:lnTo>
                  <a:lnTo>
                    <a:pt x="296" y="1"/>
                  </a:lnTo>
                  <a:lnTo>
                    <a:pt x="297" y="1"/>
                  </a:lnTo>
                  <a:lnTo>
                    <a:pt x="298" y="1"/>
                  </a:lnTo>
                  <a:lnTo>
                    <a:pt x="299" y="1"/>
                  </a:lnTo>
                  <a:lnTo>
                    <a:pt x="300" y="1"/>
                  </a:lnTo>
                  <a:lnTo>
                    <a:pt x="301" y="1"/>
                  </a:lnTo>
                  <a:lnTo>
                    <a:pt x="302" y="1"/>
                  </a:lnTo>
                  <a:lnTo>
                    <a:pt x="303" y="1"/>
                  </a:lnTo>
                  <a:lnTo>
                    <a:pt x="304" y="1"/>
                  </a:lnTo>
                  <a:lnTo>
                    <a:pt x="305" y="1"/>
                  </a:lnTo>
                  <a:lnTo>
                    <a:pt x="306" y="1"/>
                  </a:lnTo>
                  <a:lnTo>
                    <a:pt x="307" y="1"/>
                  </a:lnTo>
                  <a:lnTo>
                    <a:pt x="308" y="1"/>
                  </a:lnTo>
                  <a:lnTo>
                    <a:pt x="309" y="1"/>
                  </a:lnTo>
                  <a:lnTo>
                    <a:pt x="310" y="1"/>
                  </a:lnTo>
                  <a:lnTo>
                    <a:pt x="311" y="1"/>
                  </a:lnTo>
                  <a:lnTo>
                    <a:pt x="312" y="1"/>
                  </a:lnTo>
                  <a:lnTo>
                    <a:pt x="313" y="1"/>
                  </a:lnTo>
                  <a:lnTo>
                    <a:pt x="314" y="1"/>
                  </a:lnTo>
                  <a:lnTo>
                    <a:pt x="315" y="1"/>
                  </a:lnTo>
                  <a:lnTo>
                    <a:pt x="316" y="1"/>
                  </a:lnTo>
                  <a:lnTo>
                    <a:pt x="317" y="1"/>
                  </a:lnTo>
                  <a:lnTo>
                    <a:pt x="318" y="1"/>
                  </a:lnTo>
                  <a:lnTo>
                    <a:pt x="319" y="1"/>
                  </a:lnTo>
                  <a:lnTo>
                    <a:pt x="320" y="1"/>
                  </a:lnTo>
                  <a:lnTo>
                    <a:pt x="321" y="1"/>
                  </a:lnTo>
                  <a:lnTo>
                    <a:pt x="322" y="1"/>
                  </a:lnTo>
                  <a:lnTo>
                    <a:pt x="323" y="1"/>
                  </a:lnTo>
                  <a:lnTo>
                    <a:pt x="324" y="1"/>
                  </a:lnTo>
                  <a:lnTo>
                    <a:pt x="325" y="1"/>
                  </a:lnTo>
                  <a:lnTo>
                    <a:pt x="326" y="1"/>
                  </a:lnTo>
                  <a:lnTo>
                    <a:pt x="327" y="1"/>
                  </a:lnTo>
                  <a:lnTo>
                    <a:pt x="328" y="1"/>
                  </a:lnTo>
                  <a:lnTo>
                    <a:pt x="329" y="1"/>
                  </a:lnTo>
                  <a:lnTo>
                    <a:pt x="330" y="1"/>
                  </a:lnTo>
                  <a:lnTo>
                    <a:pt x="331" y="1"/>
                  </a:lnTo>
                  <a:lnTo>
                    <a:pt x="332" y="1"/>
                  </a:lnTo>
                  <a:lnTo>
                    <a:pt x="333" y="1"/>
                  </a:lnTo>
                  <a:lnTo>
                    <a:pt x="334" y="1"/>
                  </a:lnTo>
                  <a:lnTo>
                    <a:pt x="335" y="1"/>
                  </a:lnTo>
                  <a:lnTo>
                    <a:pt x="336" y="1"/>
                  </a:lnTo>
                  <a:lnTo>
                    <a:pt x="337" y="1"/>
                  </a:lnTo>
                  <a:lnTo>
                    <a:pt x="338" y="1"/>
                  </a:lnTo>
                  <a:lnTo>
                    <a:pt x="339" y="1"/>
                  </a:lnTo>
                  <a:lnTo>
                    <a:pt x="340" y="1"/>
                  </a:lnTo>
                  <a:lnTo>
                    <a:pt x="341" y="1"/>
                  </a:lnTo>
                  <a:lnTo>
                    <a:pt x="342" y="1"/>
                  </a:lnTo>
                  <a:lnTo>
                    <a:pt x="343" y="1"/>
                  </a:lnTo>
                  <a:lnTo>
                    <a:pt x="344" y="1"/>
                  </a:lnTo>
                  <a:lnTo>
                    <a:pt x="345" y="1"/>
                  </a:lnTo>
                  <a:lnTo>
                    <a:pt x="346" y="1"/>
                  </a:lnTo>
                  <a:lnTo>
                    <a:pt x="347" y="1"/>
                  </a:lnTo>
                  <a:lnTo>
                    <a:pt x="348" y="1"/>
                  </a:lnTo>
                  <a:lnTo>
                    <a:pt x="349" y="1"/>
                  </a:lnTo>
                  <a:lnTo>
                    <a:pt x="350" y="1"/>
                  </a:lnTo>
                  <a:lnTo>
                    <a:pt x="351" y="1"/>
                  </a:lnTo>
                  <a:lnTo>
                    <a:pt x="352" y="1"/>
                  </a:lnTo>
                  <a:lnTo>
                    <a:pt x="353" y="1"/>
                  </a:lnTo>
                  <a:lnTo>
                    <a:pt x="354" y="1"/>
                  </a:lnTo>
                  <a:lnTo>
                    <a:pt x="355" y="1"/>
                  </a:lnTo>
                  <a:lnTo>
                    <a:pt x="356" y="1"/>
                  </a:lnTo>
                  <a:lnTo>
                    <a:pt x="357" y="1"/>
                  </a:lnTo>
                  <a:lnTo>
                    <a:pt x="358" y="1"/>
                  </a:lnTo>
                  <a:lnTo>
                    <a:pt x="359" y="1"/>
                  </a:lnTo>
                  <a:lnTo>
                    <a:pt x="360" y="1"/>
                  </a:lnTo>
                  <a:lnTo>
                    <a:pt x="361" y="1"/>
                  </a:lnTo>
                  <a:lnTo>
                    <a:pt x="362" y="1"/>
                  </a:lnTo>
                  <a:lnTo>
                    <a:pt x="363" y="1"/>
                  </a:lnTo>
                  <a:lnTo>
                    <a:pt x="364" y="1"/>
                  </a:lnTo>
                  <a:lnTo>
                    <a:pt x="365" y="1"/>
                  </a:lnTo>
                  <a:lnTo>
                    <a:pt x="366" y="1"/>
                  </a:lnTo>
                  <a:lnTo>
                    <a:pt x="367" y="1"/>
                  </a:lnTo>
                  <a:lnTo>
                    <a:pt x="368" y="1"/>
                  </a:lnTo>
                  <a:lnTo>
                    <a:pt x="369" y="1"/>
                  </a:lnTo>
                  <a:lnTo>
                    <a:pt x="370" y="1"/>
                  </a:lnTo>
                  <a:lnTo>
                    <a:pt x="371" y="1"/>
                  </a:lnTo>
                  <a:lnTo>
                    <a:pt x="372" y="1"/>
                  </a:lnTo>
                  <a:lnTo>
                    <a:pt x="373" y="1"/>
                  </a:lnTo>
                  <a:lnTo>
                    <a:pt x="374" y="1"/>
                  </a:lnTo>
                  <a:lnTo>
                    <a:pt x="375" y="1"/>
                  </a:lnTo>
                  <a:lnTo>
                    <a:pt x="376" y="1"/>
                  </a:lnTo>
                  <a:lnTo>
                    <a:pt x="377" y="1"/>
                  </a:lnTo>
                  <a:lnTo>
                    <a:pt x="378" y="1"/>
                  </a:lnTo>
                  <a:lnTo>
                    <a:pt x="379" y="1"/>
                  </a:lnTo>
                  <a:lnTo>
                    <a:pt x="380" y="1"/>
                  </a:lnTo>
                  <a:lnTo>
                    <a:pt x="381" y="1"/>
                  </a:lnTo>
                  <a:lnTo>
                    <a:pt x="382" y="1"/>
                  </a:lnTo>
                  <a:lnTo>
                    <a:pt x="383" y="1"/>
                  </a:lnTo>
                  <a:lnTo>
                    <a:pt x="384" y="1"/>
                  </a:lnTo>
                  <a:lnTo>
                    <a:pt x="385" y="1"/>
                  </a:lnTo>
                  <a:lnTo>
                    <a:pt x="386" y="1"/>
                  </a:lnTo>
                  <a:lnTo>
                    <a:pt x="387" y="1"/>
                  </a:lnTo>
                  <a:lnTo>
                    <a:pt x="388" y="1"/>
                  </a:lnTo>
                  <a:lnTo>
                    <a:pt x="389" y="1"/>
                  </a:lnTo>
                  <a:lnTo>
                    <a:pt x="390" y="1"/>
                  </a:lnTo>
                  <a:lnTo>
                    <a:pt x="391" y="1"/>
                  </a:lnTo>
                  <a:lnTo>
                    <a:pt x="392" y="1"/>
                  </a:lnTo>
                  <a:lnTo>
                    <a:pt x="393" y="1"/>
                  </a:lnTo>
                  <a:lnTo>
                    <a:pt x="394" y="1"/>
                  </a:lnTo>
                  <a:lnTo>
                    <a:pt x="395" y="1"/>
                  </a:lnTo>
                  <a:lnTo>
                    <a:pt x="396" y="1"/>
                  </a:lnTo>
                  <a:lnTo>
                    <a:pt x="397" y="1"/>
                  </a:lnTo>
                  <a:lnTo>
                    <a:pt x="398" y="1"/>
                  </a:lnTo>
                  <a:lnTo>
                    <a:pt x="399" y="1"/>
                  </a:lnTo>
                  <a:lnTo>
                    <a:pt x="400" y="1"/>
                  </a:lnTo>
                  <a:lnTo>
                    <a:pt x="401" y="1"/>
                  </a:lnTo>
                  <a:lnTo>
                    <a:pt x="402" y="1"/>
                  </a:lnTo>
                  <a:lnTo>
                    <a:pt x="403" y="1"/>
                  </a:lnTo>
                  <a:lnTo>
                    <a:pt x="404" y="1"/>
                  </a:lnTo>
                  <a:lnTo>
                    <a:pt x="405" y="1"/>
                  </a:lnTo>
                  <a:lnTo>
                    <a:pt x="406" y="1"/>
                  </a:lnTo>
                  <a:lnTo>
                    <a:pt x="407" y="1"/>
                  </a:lnTo>
                  <a:lnTo>
                    <a:pt x="408" y="1"/>
                  </a:lnTo>
                  <a:lnTo>
                    <a:pt x="409" y="1"/>
                  </a:lnTo>
                  <a:lnTo>
                    <a:pt x="410" y="1"/>
                  </a:lnTo>
                  <a:lnTo>
                    <a:pt x="411" y="1"/>
                  </a:lnTo>
                  <a:lnTo>
                    <a:pt x="412" y="1"/>
                  </a:lnTo>
                  <a:lnTo>
                    <a:pt x="413" y="1"/>
                  </a:lnTo>
                  <a:lnTo>
                    <a:pt x="414" y="1"/>
                  </a:lnTo>
                  <a:lnTo>
                    <a:pt x="415" y="1"/>
                  </a:lnTo>
                  <a:lnTo>
                    <a:pt x="416" y="1"/>
                  </a:lnTo>
                  <a:lnTo>
                    <a:pt x="417" y="1"/>
                  </a:lnTo>
                  <a:lnTo>
                    <a:pt x="418" y="1"/>
                  </a:lnTo>
                  <a:lnTo>
                    <a:pt x="419" y="1"/>
                  </a:lnTo>
                  <a:lnTo>
                    <a:pt x="420" y="1"/>
                  </a:lnTo>
                  <a:lnTo>
                    <a:pt x="421" y="1"/>
                  </a:lnTo>
                  <a:lnTo>
                    <a:pt x="422" y="1"/>
                  </a:lnTo>
                  <a:lnTo>
                    <a:pt x="423" y="1"/>
                  </a:lnTo>
                  <a:lnTo>
                    <a:pt x="424" y="1"/>
                  </a:lnTo>
                  <a:lnTo>
                    <a:pt x="425" y="1"/>
                  </a:lnTo>
                  <a:lnTo>
                    <a:pt x="426" y="1"/>
                  </a:lnTo>
                  <a:lnTo>
                    <a:pt x="427" y="1"/>
                  </a:lnTo>
                  <a:lnTo>
                    <a:pt x="428" y="1"/>
                  </a:lnTo>
                  <a:lnTo>
                    <a:pt x="429" y="1"/>
                  </a:lnTo>
                  <a:lnTo>
                    <a:pt x="430" y="1"/>
                  </a:lnTo>
                  <a:lnTo>
                    <a:pt x="431" y="1"/>
                  </a:lnTo>
                  <a:lnTo>
                    <a:pt x="432" y="1"/>
                  </a:lnTo>
                  <a:lnTo>
                    <a:pt x="433" y="1"/>
                  </a:lnTo>
                  <a:lnTo>
                    <a:pt x="434" y="1"/>
                  </a:lnTo>
                  <a:lnTo>
                    <a:pt x="435" y="1"/>
                  </a:lnTo>
                  <a:lnTo>
                    <a:pt x="436" y="1"/>
                  </a:lnTo>
                  <a:lnTo>
                    <a:pt x="437" y="1"/>
                  </a:lnTo>
                  <a:lnTo>
                    <a:pt x="438" y="1"/>
                  </a:lnTo>
                  <a:lnTo>
                    <a:pt x="439" y="1"/>
                  </a:lnTo>
                  <a:lnTo>
                    <a:pt x="440" y="1"/>
                  </a:lnTo>
                  <a:lnTo>
                    <a:pt x="441" y="1"/>
                  </a:lnTo>
                  <a:lnTo>
                    <a:pt x="442" y="1"/>
                  </a:lnTo>
                  <a:lnTo>
                    <a:pt x="443" y="1"/>
                  </a:lnTo>
                  <a:lnTo>
                    <a:pt x="444" y="1"/>
                  </a:lnTo>
                  <a:lnTo>
                    <a:pt x="445" y="1"/>
                  </a:lnTo>
                  <a:lnTo>
                    <a:pt x="446" y="1"/>
                  </a:lnTo>
                  <a:lnTo>
                    <a:pt x="447" y="1"/>
                  </a:lnTo>
                  <a:lnTo>
                    <a:pt x="448" y="1"/>
                  </a:lnTo>
                  <a:lnTo>
                    <a:pt x="449" y="1"/>
                  </a:lnTo>
                  <a:lnTo>
                    <a:pt x="450" y="1"/>
                  </a:lnTo>
                  <a:lnTo>
                    <a:pt x="451" y="1"/>
                  </a:lnTo>
                  <a:lnTo>
                    <a:pt x="452" y="1"/>
                  </a:lnTo>
                  <a:lnTo>
                    <a:pt x="453" y="1"/>
                  </a:lnTo>
                  <a:lnTo>
                    <a:pt x="454" y="1"/>
                  </a:lnTo>
                  <a:lnTo>
                    <a:pt x="455" y="1"/>
                  </a:lnTo>
                  <a:lnTo>
                    <a:pt x="456" y="1"/>
                  </a:lnTo>
                  <a:lnTo>
                    <a:pt x="457" y="1"/>
                  </a:lnTo>
                  <a:lnTo>
                    <a:pt x="457" y="0"/>
                  </a:lnTo>
                  <a:lnTo>
                    <a:pt x="458" y="0"/>
                  </a:lnTo>
                  <a:lnTo>
                    <a:pt x="458" y="1"/>
                  </a:lnTo>
                  <a:lnTo>
                    <a:pt x="459" y="1"/>
                  </a:lnTo>
                  <a:lnTo>
                    <a:pt x="460" y="1"/>
                  </a:lnTo>
                  <a:lnTo>
                    <a:pt x="461" y="1"/>
                  </a:lnTo>
                  <a:lnTo>
                    <a:pt x="462" y="1"/>
                  </a:lnTo>
                  <a:lnTo>
                    <a:pt x="463" y="1"/>
                  </a:lnTo>
                  <a:lnTo>
                    <a:pt x="464" y="1"/>
                  </a:lnTo>
                  <a:lnTo>
                    <a:pt x="465" y="1"/>
                  </a:lnTo>
                  <a:lnTo>
                    <a:pt x="466" y="1"/>
                  </a:lnTo>
                  <a:lnTo>
                    <a:pt x="467" y="1"/>
                  </a:lnTo>
                  <a:lnTo>
                    <a:pt x="468" y="1"/>
                  </a:lnTo>
                  <a:lnTo>
                    <a:pt x="469" y="1"/>
                  </a:lnTo>
                  <a:lnTo>
                    <a:pt x="470" y="1"/>
                  </a:lnTo>
                  <a:lnTo>
                    <a:pt x="471" y="1"/>
                  </a:lnTo>
                  <a:lnTo>
                    <a:pt x="472" y="1"/>
                  </a:lnTo>
                  <a:lnTo>
                    <a:pt x="473" y="1"/>
                  </a:lnTo>
                  <a:lnTo>
                    <a:pt x="474" y="1"/>
                  </a:lnTo>
                  <a:lnTo>
                    <a:pt x="475" y="1"/>
                  </a:lnTo>
                  <a:lnTo>
                    <a:pt x="476" y="1"/>
                  </a:lnTo>
                  <a:lnTo>
                    <a:pt x="477" y="1"/>
                  </a:lnTo>
                  <a:lnTo>
                    <a:pt x="478" y="1"/>
                  </a:lnTo>
                  <a:lnTo>
                    <a:pt x="479" y="1"/>
                  </a:lnTo>
                  <a:lnTo>
                    <a:pt x="480" y="1"/>
                  </a:lnTo>
                  <a:lnTo>
                    <a:pt x="481" y="1"/>
                  </a:lnTo>
                  <a:lnTo>
                    <a:pt x="482" y="1"/>
                  </a:lnTo>
                  <a:lnTo>
                    <a:pt x="483" y="1"/>
                  </a:lnTo>
                  <a:lnTo>
                    <a:pt x="484" y="1"/>
                  </a:lnTo>
                  <a:lnTo>
                    <a:pt x="485" y="1"/>
                  </a:lnTo>
                  <a:lnTo>
                    <a:pt x="486" y="1"/>
                  </a:lnTo>
                  <a:lnTo>
                    <a:pt x="487" y="1"/>
                  </a:lnTo>
                  <a:lnTo>
                    <a:pt x="488" y="1"/>
                  </a:lnTo>
                  <a:lnTo>
                    <a:pt x="489" y="1"/>
                  </a:lnTo>
                  <a:lnTo>
                    <a:pt x="490" y="1"/>
                  </a:lnTo>
                  <a:lnTo>
                    <a:pt x="491" y="1"/>
                  </a:lnTo>
                  <a:lnTo>
                    <a:pt x="492" y="1"/>
                  </a:lnTo>
                  <a:lnTo>
                    <a:pt x="493" y="1"/>
                  </a:lnTo>
                  <a:lnTo>
                    <a:pt x="494" y="1"/>
                  </a:lnTo>
                  <a:lnTo>
                    <a:pt x="495" y="1"/>
                  </a:lnTo>
                  <a:lnTo>
                    <a:pt x="496" y="1"/>
                  </a:lnTo>
                  <a:lnTo>
                    <a:pt x="497" y="1"/>
                  </a:lnTo>
                  <a:lnTo>
                    <a:pt x="498" y="1"/>
                  </a:lnTo>
                  <a:lnTo>
                    <a:pt x="499" y="1"/>
                  </a:lnTo>
                  <a:lnTo>
                    <a:pt x="500" y="1"/>
                  </a:lnTo>
                  <a:lnTo>
                    <a:pt x="501" y="1"/>
                  </a:lnTo>
                  <a:lnTo>
                    <a:pt x="502" y="1"/>
                  </a:lnTo>
                  <a:lnTo>
                    <a:pt x="503" y="1"/>
                  </a:lnTo>
                  <a:lnTo>
                    <a:pt x="504" y="1"/>
                  </a:lnTo>
                  <a:lnTo>
                    <a:pt x="505" y="1"/>
                  </a:lnTo>
                  <a:lnTo>
                    <a:pt x="506" y="1"/>
                  </a:lnTo>
                  <a:lnTo>
                    <a:pt x="507" y="1"/>
                  </a:lnTo>
                  <a:lnTo>
                    <a:pt x="508" y="1"/>
                  </a:lnTo>
                  <a:lnTo>
                    <a:pt x="509" y="1"/>
                  </a:lnTo>
                  <a:lnTo>
                    <a:pt x="510" y="1"/>
                  </a:lnTo>
                  <a:lnTo>
                    <a:pt x="511" y="1"/>
                  </a:lnTo>
                  <a:lnTo>
                    <a:pt x="512" y="1"/>
                  </a:lnTo>
                  <a:lnTo>
                    <a:pt x="513" y="1"/>
                  </a:lnTo>
                  <a:lnTo>
                    <a:pt x="514" y="1"/>
                  </a:lnTo>
                  <a:lnTo>
                    <a:pt x="515" y="1"/>
                  </a:lnTo>
                  <a:lnTo>
                    <a:pt x="516" y="1"/>
                  </a:lnTo>
                  <a:lnTo>
                    <a:pt x="517" y="1"/>
                  </a:lnTo>
                  <a:lnTo>
                    <a:pt x="518" y="1"/>
                  </a:lnTo>
                  <a:lnTo>
                    <a:pt x="519" y="1"/>
                  </a:lnTo>
                  <a:lnTo>
                    <a:pt x="520" y="1"/>
                  </a:lnTo>
                  <a:lnTo>
                    <a:pt x="521" y="1"/>
                  </a:lnTo>
                  <a:lnTo>
                    <a:pt x="522" y="1"/>
                  </a:lnTo>
                  <a:lnTo>
                    <a:pt x="523" y="1"/>
                  </a:lnTo>
                  <a:lnTo>
                    <a:pt x="524" y="1"/>
                  </a:lnTo>
                  <a:lnTo>
                    <a:pt x="525" y="1"/>
                  </a:lnTo>
                  <a:lnTo>
                    <a:pt x="526" y="1"/>
                  </a:lnTo>
                  <a:lnTo>
                    <a:pt x="527" y="1"/>
                  </a:lnTo>
                  <a:lnTo>
                    <a:pt x="528" y="1"/>
                  </a:lnTo>
                  <a:lnTo>
                    <a:pt x="529" y="1"/>
                  </a:lnTo>
                  <a:lnTo>
                    <a:pt x="530" y="1"/>
                  </a:lnTo>
                  <a:lnTo>
                    <a:pt x="531" y="1"/>
                  </a:lnTo>
                  <a:lnTo>
                    <a:pt x="532" y="1"/>
                  </a:lnTo>
                  <a:lnTo>
                    <a:pt x="533" y="1"/>
                  </a:lnTo>
                  <a:lnTo>
                    <a:pt x="534" y="1"/>
                  </a:lnTo>
                  <a:lnTo>
                    <a:pt x="535" y="1"/>
                  </a:lnTo>
                  <a:lnTo>
                    <a:pt x="536" y="1"/>
                  </a:lnTo>
                  <a:lnTo>
                    <a:pt x="537" y="1"/>
                  </a:lnTo>
                  <a:lnTo>
                    <a:pt x="538" y="1"/>
                  </a:lnTo>
                  <a:lnTo>
                    <a:pt x="539" y="1"/>
                  </a:lnTo>
                  <a:lnTo>
                    <a:pt x="540" y="1"/>
                  </a:lnTo>
                  <a:lnTo>
                    <a:pt x="541" y="1"/>
                  </a:lnTo>
                  <a:lnTo>
                    <a:pt x="542" y="1"/>
                  </a:lnTo>
                  <a:lnTo>
                    <a:pt x="543" y="1"/>
                  </a:lnTo>
                  <a:lnTo>
                    <a:pt x="544" y="1"/>
                  </a:lnTo>
                  <a:lnTo>
                    <a:pt x="545" y="1"/>
                  </a:lnTo>
                  <a:lnTo>
                    <a:pt x="546" y="1"/>
                  </a:lnTo>
                  <a:lnTo>
                    <a:pt x="547" y="1"/>
                  </a:lnTo>
                  <a:lnTo>
                    <a:pt x="548" y="1"/>
                  </a:lnTo>
                  <a:lnTo>
                    <a:pt x="549" y="1"/>
                  </a:lnTo>
                  <a:lnTo>
                    <a:pt x="550" y="1"/>
                  </a:lnTo>
                  <a:lnTo>
                    <a:pt x="551" y="1"/>
                  </a:lnTo>
                  <a:lnTo>
                    <a:pt x="552" y="1"/>
                  </a:lnTo>
                  <a:lnTo>
                    <a:pt x="553" y="1"/>
                  </a:lnTo>
                  <a:lnTo>
                    <a:pt x="554" y="1"/>
                  </a:lnTo>
                  <a:lnTo>
                    <a:pt x="555" y="1"/>
                  </a:lnTo>
                  <a:lnTo>
                    <a:pt x="556" y="1"/>
                  </a:lnTo>
                  <a:lnTo>
                    <a:pt x="557" y="1"/>
                  </a:lnTo>
                  <a:lnTo>
                    <a:pt x="558" y="1"/>
                  </a:lnTo>
                  <a:lnTo>
                    <a:pt x="559" y="1"/>
                  </a:lnTo>
                  <a:lnTo>
                    <a:pt x="560" y="1"/>
                  </a:lnTo>
                  <a:lnTo>
                    <a:pt x="561" y="1"/>
                  </a:lnTo>
                  <a:lnTo>
                    <a:pt x="562" y="1"/>
                  </a:lnTo>
                  <a:lnTo>
                    <a:pt x="563" y="1"/>
                  </a:lnTo>
                  <a:lnTo>
                    <a:pt x="564" y="1"/>
                  </a:lnTo>
                  <a:lnTo>
                    <a:pt x="565" y="1"/>
                  </a:lnTo>
                  <a:lnTo>
                    <a:pt x="566" y="1"/>
                  </a:lnTo>
                  <a:lnTo>
                    <a:pt x="567" y="1"/>
                  </a:lnTo>
                  <a:lnTo>
                    <a:pt x="568" y="1"/>
                  </a:lnTo>
                  <a:lnTo>
                    <a:pt x="569" y="1"/>
                  </a:lnTo>
                  <a:lnTo>
                    <a:pt x="570" y="1"/>
                  </a:lnTo>
                  <a:lnTo>
                    <a:pt x="571" y="1"/>
                  </a:lnTo>
                  <a:lnTo>
                    <a:pt x="572" y="1"/>
                  </a:lnTo>
                  <a:lnTo>
                    <a:pt x="573" y="1"/>
                  </a:lnTo>
                  <a:lnTo>
                    <a:pt x="574" y="1"/>
                  </a:lnTo>
                  <a:lnTo>
                    <a:pt x="575" y="1"/>
                  </a:lnTo>
                  <a:lnTo>
                    <a:pt x="576" y="1"/>
                  </a:lnTo>
                  <a:lnTo>
                    <a:pt x="577" y="1"/>
                  </a:lnTo>
                  <a:lnTo>
                    <a:pt x="578" y="1"/>
                  </a:lnTo>
                  <a:lnTo>
                    <a:pt x="579" y="1"/>
                  </a:lnTo>
                  <a:lnTo>
                    <a:pt x="580" y="1"/>
                  </a:lnTo>
                  <a:lnTo>
                    <a:pt x="581" y="1"/>
                  </a:lnTo>
                  <a:lnTo>
                    <a:pt x="582" y="1"/>
                  </a:lnTo>
                  <a:lnTo>
                    <a:pt x="583" y="1"/>
                  </a:lnTo>
                  <a:lnTo>
                    <a:pt x="584" y="1"/>
                  </a:lnTo>
                  <a:lnTo>
                    <a:pt x="585" y="1"/>
                  </a:lnTo>
                  <a:lnTo>
                    <a:pt x="586" y="1"/>
                  </a:lnTo>
                  <a:lnTo>
                    <a:pt x="587" y="1"/>
                  </a:lnTo>
                  <a:lnTo>
                    <a:pt x="588" y="1"/>
                  </a:lnTo>
                  <a:lnTo>
                    <a:pt x="589" y="1"/>
                  </a:lnTo>
                  <a:lnTo>
                    <a:pt x="590" y="1"/>
                  </a:lnTo>
                  <a:lnTo>
                    <a:pt x="591" y="1"/>
                  </a:lnTo>
                  <a:lnTo>
                    <a:pt x="592" y="1"/>
                  </a:lnTo>
                  <a:lnTo>
                    <a:pt x="593" y="1"/>
                  </a:lnTo>
                  <a:lnTo>
                    <a:pt x="594" y="1"/>
                  </a:lnTo>
                  <a:lnTo>
                    <a:pt x="595" y="1"/>
                  </a:lnTo>
                  <a:lnTo>
                    <a:pt x="596" y="1"/>
                  </a:lnTo>
                  <a:lnTo>
                    <a:pt x="597" y="1"/>
                  </a:lnTo>
                  <a:lnTo>
                    <a:pt x="598" y="1"/>
                  </a:lnTo>
                  <a:lnTo>
                    <a:pt x="599" y="1"/>
                  </a:lnTo>
                  <a:lnTo>
                    <a:pt x="600" y="1"/>
                  </a:lnTo>
                  <a:lnTo>
                    <a:pt x="601" y="1"/>
                  </a:lnTo>
                  <a:lnTo>
                    <a:pt x="602" y="1"/>
                  </a:lnTo>
                  <a:lnTo>
                    <a:pt x="603" y="1"/>
                  </a:lnTo>
                  <a:lnTo>
                    <a:pt x="604" y="1"/>
                  </a:lnTo>
                  <a:lnTo>
                    <a:pt x="605" y="1"/>
                  </a:lnTo>
                  <a:lnTo>
                    <a:pt x="606" y="1"/>
                  </a:lnTo>
                  <a:lnTo>
                    <a:pt x="607" y="1"/>
                  </a:lnTo>
                  <a:lnTo>
                    <a:pt x="608" y="1"/>
                  </a:lnTo>
                  <a:lnTo>
                    <a:pt x="609" y="1"/>
                  </a:lnTo>
                  <a:lnTo>
                    <a:pt x="610" y="1"/>
                  </a:lnTo>
                  <a:lnTo>
                    <a:pt x="611" y="1"/>
                  </a:lnTo>
                  <a:lnTo>
                    <a:pt x="612" y="1"/>
                  </a:lnTo>
                  <a:lnTo>
                    <a:pt x="613" y="1"/>
                  </a:lnTo>
                  <a:lnTo>
                    <a:pt x="614" y="1"/>
                  </a:lnTo>
                  <a:lnTo>
                    <a:pt x="615" y="1"/>
                  </a:lnTo>
                  <a:lnTo>
                    <a:pt x="616" y="1"/>
                  </a:lnTo>
                  <a:lnTo>
                    <a:pt x="617" y="1"/>
                  </a:lnTo>
                  <a:lnTo>
                    <a:pt x="618" y="1"/>
                  </a:lnTo>
                  <a:lnTo>
                    <a:pt x="619" y="1"/>
                  </a:lnTo>
                  <a:lnTo>
                    <a:pt x="620" y="1"/>
                  </a:lnTo>
                  <a:lnTo>
                    <a:pt x="621" y="1"/>
                  </a:lnTo>
                  <a:lnTo>
                    <a:pt x="622" y="1"/>
                  </a:lnTo>
                  <a:lnTo>
                    <a:pt x="623" y="1"/>
                  </a:lnTo>
                  <a:lnTo>
                    <a:pt x="624" y="1"/>
                  </a:lnTo>
                  <a:lnTo>
                    <a:pt x="625" y="1"/>
                  </a:lnTo>
                  <a:lnTo>
                    <a:pt x="626" y="1"/>
                  </a:lnTo>
                  <a:lnTo>
                    <a:pt x="627" y="1"/>
                  </a:lnTo>
                  <a:lnTo>
                    <a:pt x="628" y="1"/>
                  </a:lnTo>
                  <a:lnTo>
                    <a:pt x="629" y="1"/>
                  </a:lnTo>
                  <a:lnTo>
                    <a:pt x="630" y="1"/>
                  </a:lnTo>
                  <a:lnTo>
                    <a:pt x="631" y="1"/>
                  </a:lnTo>
                  <a:lnTo>
                    <a:pt x="632" y="1"/>
                  </a:lnTo>
                  <a:lnTo>
                    <a:pt x="633" y="1"/>
                  </a:lnTo>
                  <a:lnTo>
                    <a:pt x="634" y="1"/>
                  </a:lnTo>
                  <a:lnTo>
                    <a:pt x="635" y="1"/>
                  </a:lnTo>
                  <a:lnTo>
                    <a:pt x="636" y="1"/>
                  </a:lnTo>
                  <a:lnTo>
                    <a:pt x="637" y="1"/>
                  </a:lnTo>
                  <a:lnTo>
                    <a:pt x="638" y="1"/>
                  </a:lnTo>
                  <a:lnTo>
                    <a:pt x="639" y="1"/>
                  </a:lnTo>
                  <a:lnTo>
                    <a:pt x="640" y="1"/>
                  </a:lnTo>
                  <a:lnTo>
                    <a:pt x="641" y="1"/>
                  </a:lnTo>
                  <a:lnTo>
                    <a:pt x="642" y="1"/>
                  </a:lnTo>
                  <a:lnTo>
                    <a:pt x="643" y="1"/>
                  </a:lnTo>
                  <a:lnTo>
                    <a:pt x="644" y="1"/>
                  </a:lnTo>
                  <a:lnTo>
                    <a:pt x="645" y="1"/>
                  </a:lnTo>
                  <a:lnTo>
                    <a:pt x="646" y="1"/>
                  </a:lnTo>
                  <a:lnTo>
                    <a:pt x="647" y="1"/>
                  </a:lnTo>
                  <a:lnTo>
                    <a:pt x="648" y="1"/>
                  </a:lnTo>
                  <a:lnTo>
                    <a:pt x="649" y="1"/>
                  </a:lnTo>
                  <a:lnTo>
                    <a:pt x="650" y="1"/>
                  </a:lnTo>
                  <a:lnTo>
                    <a:pt x="651" y="1"/>
                  </a:lnTo>
                  <a:lnTo>
                    <a:pt x="652" y="1"/>
                  </a:lnTo>
                  <a:lnTo>
                    <a:pt x="653" y="1"/>
                  </a:lnTo>
                  <a:lnTo>
                    <a:pt x="654" y="1"/>
                  </a:lnTo>
                  <a:lnTo>
                    <a:pt x="655" y="1"/>
                  </a:lnTo>
                  <a:lnTo>
                    <a:pt x="656" y="1"/>
                  </a:lnTo>
                  <a:lnTo>
                    <a:pt x="657" y="1"/>
                  </a:lnTo>
                  <a:lnTo>
                    <a:pt x="658" y="1"/>
                  </a:lnTo>
                  <a:lnTo>
                    <a:pt x="659" y="1"/>
                  </a:lnTo>
                  <a:lnTo>
                    <a:pt x="660" y="1"/>
                  </a:lnTo>
                  <a:lnTo>
                    <a:pt x="661" y="1"/>
                  </a:lnTo>
                  <a:lnTo>
                    <a:pt x="662" y="1"/>
                  </a:lnTo>
                  <a:lnTo>
                    <a:pt x="663" y="1"/>
                  </a:lnTo>
                  <a:lnTo>
                    <a:pt x="664" y="1"/>
                  </a:lnTo>
                  <a:lnTo>
                    <a:pt x="665" y="1"/>
                  </a:lnTo>
                  <a:lnTo>
                    <a:pt x="666" y="1"/>
                  </a:lnTo>
                  <a:lnTo>
                    <a:pt x="667" y="1"/>
                  </a:lnTo>
                  <a:lnTo>
                    <a:pt x="668" y="1"/>
                  </a:lnTo>
                  <a:lnTo>
                    <a:pt x="669" y="1"/>
                  </a:lnTo>
                  <a:lnTo>
                    <a:pt x="670" y="1"/>
                  </a:lnTo>
                  <a:lnTo>
                    <a:pt x="671" y="1"/>
                  </a:lnTo>
                  <a:lnTo>
                    <a:pt x="672" y="1"/>
                  </a:lnTo>
                  <a:lnTo>
                    <a:pt x="673" y="1"/>
                  </a:lnTo>
                  <a:lnTo>
                    <a:pt x="674" y="1"/>
                  </a:lnTo>
                  <a:lnTo>
                    <a:pt x="675" y="1"/>
                  </a:lnTo>
                  <a:lnTo>
                    <a:pt x="676" y="1"/>
                  </a:lnTo>
                  <a:lnTo>
                    <a:pt x="677" y="1"/>
                  </a:lnTo>
                  <a:lnTo>
                    <a:pt x="678" y="1"/>
                  </a:lnTo>
                  <a:lnTo>
                    <a:pt x="679" y="1"/>
                  </a:lnTo>
                  <a:lnTo>
                    <a:pt x="680" y="1"/>
                  </a:lnTo>
                  <a:lnTo>
                    <a:pt x="681" y="1"/>
                  </a:lnTo>
                  <a:lnTo>
                    <a:pt x="682" y="1"/>
                  </a:lnTo>
                  <a:lnTo>
                    <a:pt x="683" y="1"/>
                  </a:lnTo>
                  <a:lnTo>
                    <a:pt x="684" y="1"/>
                  </a:lnTo>
                  <a:lnTo>
                    <a:pt x="685" y="1"/>
                  </a:lnTo>
                  <a:lnTo>
                    <a:pt x="686" y="1"/>
                  </a:lnTo>
                  <a:lnTo>
                    <a:pt x="687" y="1"/>
                  </a:lnTo>
                  <a:lnTo>
                    <a:pt x="688" y="1"/>
                  </a:lnTo>
                  <a:lnTo>
                    <a:pt x="689" y="1"/>
                  </a:lnTo>
                  <a:lnTo>
                    <a:pt x="690" y="1"/>
                  </a:lnTo>
                  <a:lnTo>
                    <a:pt x="691" y="1"/>
                  </a:lnTo>
                  <a:lnTo>
                    <a:pt x="692" y="1"/>
                  </a:lnTo>
                  <a:lnTo>
                    <a:pt x="693" y="1"/>
                  </a:lnTo>
                  <a:lnTo>
                    <a:pt x="694" y="1"/>
                  </a:lnTo>
                  <a:lnTo>
                    <a:pt x="695" y="1"/>
                  </a:lnTo>
                  <a:lnTo>
                    <a:pt x="696" y="1"/>
                  </a:lnTo>
                  <a:lnTo>
                    <a:pt x="697" y="1"/>
                  </a:lnTo>
                  <a:lnTo>
                    <a:pt x="698" y="1"/>
                  </a:lnTo>
                  <a:lnTo>
                    <a:pt x="699" y="1"/>
                  </a:lnTo>
                  <a:lnTo>
                    <a:pt x="700" y="1"/>
                  </a:lnTo>
                  <a:lnTo>
                    <a:pt x="701" y="1"/>
                  </a:lnTo>
                  <a:lnTo>
                    <a:pt x="702" y="1"/>
                  </a:lnTo>
                  <a:lnTo>
                    <a:pt x="703" y="1"/>
                  </a:lnTo>
                  <a:lnTo>
                    <a:pt x="704" y="1"/>
                  </a:lnTo>
                  <a:lnTo>
                    <a:pt x="705" y="1"/>
                  </a:lnTo>
                  <a:lnTo>
                    <a:pt x="706" y="1"/>
                  </a:lnTo>
                  <a:lnTo>
                    <a:pt x="707" y="1"/>
                  </a:lnTo>
                  <a:lnTo>
                    <a:pt x="708" y="1"/>
                  </a:lnTo>
                  <a:lnTo>
                    <a:pt x="709" y="1"/>
                  </a:lnTo>
                  <a:lnTo>
                    <a:pt x="710" y="1"/>
                  </a:lnTo>
                  <a:lnTo>
                    <a:pt x="711" y="1"/>
                  </a:lnTo>
                  <a:lnTo>
                    <a:pt x="712" y="1"/>
                  </a:lnTo>
                  <a:lnTo>
                    <a:pt x="713" y="1"/>
                  </a:lnTo>
                  <a:lnTo>
                    <a:pt x="714" y="1"/>
                  </a:lnTo>
                  <a:lnTo>
                    <a:pt x="715" y="1"/>
                  </a:lnTo>
                  <a:lnTo>
                    <a:pt x="716" y="1"/>
                  </a:lnTo>
                  <a:lnTo>
                    <a:pt x="717" y="1"/>
                  </a:lnTo>
                  <a:lnTo>
                    <a:pt x="718" y="1"/>
                  </a:lnTo>
                  <a:lnTo>
                    <a:pt x="719" y="1"/>
                  </a:lnTo>
                  <a:lnTo>
                    <a:pt x="720" y="1"/>
                  </a:lnTo>
                  <a:lnTo>
                    <a:pt x="721" y="1"/>
                  </a:lnTo>
                  <a:lnTo>
                    <a:pt x="722" y="1"/>
                  </a:lnTo>
                  <a:lnTo>
                    <a:pt x="723" y="1"/>
                  </a:lnTo>
                  <a:lnTo>
                    <a:pt x="724" y="1"/>
                  </a:lnTo>
                  <a:lnTo>
                    <a:pt x="725" y="1"/>
                  </a:lnTo>
                  <a:lnTo>
                    <a:pt x="726" y="1"/>
                  </a:lnTo>
                  <a:lnTo>
                    <a:pt x="727" y="1"/>
                  </a:lnTo>
                  <a:lnTo>
                    <a:pt x="728" y="1"/>
                  </a:lnTo>
                  <a:lnTo>
                    <a:pt x="729" y="1"/>
                  </a:lnTo>
                  <a:lnTo>
                    <a:pt x="730" y="1"/>
                  </a:lnTo>
                  <a:lnTo>
                    <a:pt x="731" y="1"/>
                  </a:lnTo>
                  <a:lnTo>
                    <a:pt x="732" y="1"/>
                  </a:lnTo>
                  <a:lnTo>
                    <a:pt x="733" y="1"/>
                  </a:lnTo>
                  <a:lnTo>
                    <a:pt x="734" y="1"/>
                  </a:lnTo>
                  <a:lnTo>
                    <a:pt x="735" y="1"/>
                  </a:lnTo>
                  <a:lnTo>
                    <a:pt x="736" y="1"/>
                  </a:lnTo>
                  <a:lnTo>
                    <a:pt x="737" y="1"/>
                  </a:lnTo>
                  <a:lnTo>
                    <a:pt x="738" y="1"/>
                  </a:lnTo>
                  <a:lnTo>
                    <a:pt x="739" y="1"/>
                  </a:lnTo>
                  <a:lnTo>
                    <a:pt x="740" y="1"/>
                  </a:lnTo>
                  <a:lnTo>
                    <a:pt x="741" y="1"/>
                  </a:lnTo>
                  <a:lnTo>
                    <a:pt x="742" y="1"/>
                  </a:lnTo>
                  <a:lnTo>
                    <a:pt x="743" y="1"/>
                  </a:lnTo>
                  <a:lnTo>
                    <a:pt x="744" y="1"/>
                  </a:lnTo>
                  <a:lnTo>
                    <a:pt x="745" y="1"/>
                  </a:lnTo>
                  <a:lnTo>
                    <a:pt x="746" y="1"/>
                  </a:lnTo>
                  <a:lnTo>
                    <a:pt x="747" y="1"/>
                  </a:lnTo>
                  <a:lnTo>
                    <a:pt x="748" y="1"/>
                  </a:lnTo>
                  <a:lnTo>
                    <a:pt x="749" y="1"/>
                  </a:lnTo>
                  <a:lnTo>
                    <a:pt x="750" y="1"/>
                  </a:lnTo>
                  <a:lnTo>
                    <a:pt x="751" y="1"/>
                  </a:lnTo>
                  <a:lnTo>
                    <a:pt x="752" y="1"/>
                  </a:lnTo>
                  <a:lnTo>
                    <a:pt x="753" y="1"/>
                  </a:lnTo>
                  <a:lnTo>
                    <a:pt x="754" y="1"/>
                  </a:lnTo>
                  <a:lnTo>
                    <a:pt x="755" y="1"/>
                  </a:lnTo>
                  <a:lnTo>
                    <a:pt x="756" y="1"/>
                  </a:lnTo>
                  <a:lnTo>
                    <a:pt x="757" y="1"/>
                  </a:lnTo>
                  <a:lnTo>
                    <a:pt x="758" y="1"/>
                  </a:lnTo>
                  <a:lnTo>
                    <a:pt x="759" y="1"/>
                  </a:lnTo>
                  <a:lnTo>
                    <a:pt x="760" y="1"/>
                  </a:lnTo>
                  <a:lnTo>
                    <a:pt x="761" y="1"/>
                  </a:lnTo>
                  <a:lnTo>
                    <a:pt x="762" y="1"/>
                  </a:lnTo>
                  <a:lnTo>
                    <a:pt x="763" y="1"/>
                  </a:lnTo>
                  <a:lnTo>
                    <a:pt x="764" y="1"/>
                  </a:lnTo>
                  <a:lnTo>
                    <a:pt x="765" y="1"/>
                  </a:lnTo>
                  <a:lnTo>
                    <a:pt x="766" y="1"/>
                  </a:lnTo>
                  <a:lnTo>
                    <a:pt x="767" y="1"/>
                  </a:lnTo>
                  <a:lnTo>
                    <a:pt x="768" y="1"/>
                  </a:lnTo>
                  <a:lnTo>
                    <a:pt x="769" y="1"/>
                  </a:lnTo>
                  <a:lnTo>
                    <a:pt x="770" y="1"/>
                  </a:lnTo>
                  <a:lnTo>
                    <a:pt x="771" y="1"/>
                  </a:lnTo>
                  <a:lnTo>
                    <a:pt x="772" y="1"/>
                  </a:lnTo>
                  <a:lnTo>
                    <a:pt x="773" y="1"/>
                  </a:lnTo>
                  <a:lnTo>
                    <a:pt x="774" y="1"/>
                  </a:lnTo>
                  <a:lnTo>
                    <a:pt x="775" y="1"/>
                  </a:lnTo>
                  <a:lnTo>
                    <a:pt x="776" y="1"/>
                  </a:lnTo>
                  <a:lnTo>
                    <a:pt x="777" y="1"/>
                  </a:lnTo>
                  <a:lnTo>
                    <a:pt x="778" y="1"/>
                  </a:lnTo>
                  <a:lnTo>
                    <a:pt x="779" y="1"/>
                  </a:lnTo>
                  <a:lnTo>
                    <a:pt x="780" y="1"/>
                  </a:lnTo>
                  <a:lnTo>
                    <a:pt x="781" y="1"/>
                  </a:lnTo>
                  <a:lnTo>
                    <a:pt x="782" y="1"/>
                  </a:lnTo>
                  <a:lnTo>
                    <a:pt x="783" y="1"/>
                  </a:lnTo>
                  <a:lnTo>
                    <a:pt x="784" y="1"/>
                  </a:lnTo>
                  <a:lnTo>
                    <a:pt x="785" y="1"/>
                  </a:lnTo>
                  <a:lnTo>
                    <a:pt x="786" y="1"/>
                  </a:lnTo>
                  <a:lnTo>
                    <a:pt x="787" y="1"/>
                  </a:lnTo>
                  <a:lnTo>
                    <a:pt x="788" y="1"/>
                  </a:lnTo>
                  <a:lnTo>
                    <a:pt x="789" y="1"/>
                  </a:lnTo>
                  <a:lnTo>
                    <a:pt x="790" y="1"/>
                  </a:lnTo>
                  <a:lnTo>
                    <a:pt x="791" y="1"/>
                  </a:lnTo>
                  <a:lnTo>
                    <a:pt x="792" y="1"/>
                  </a:lnTo>
                  <a:lnTo>
                    <a:pt x="793" y="1"/>
                  </a:lnTo>
                  <a:lnTo>
                    <a:pt x="794" y="1"/>
                  </a:lnTo>
                  <a:lnTo>
                    <a:pt x="795" y="1"/>
                  </a:lnTo>
                  <a:lnTo>
                    <a:pt x="796" y="1"/>
                  </a:lnTo>
                  <a:lnTo>
                    <a:pt x="797" y="1"/>
                  </a:lnTo>
                  <a:lnTo>
                    <a:pt x="798" y="1"/>
                  </a:lnTo>
                  <a:lnTo>
                    <a:pt x="799" y="1"/>
                  </a:lnTo>
                  <a:lnTo>
                    <a:pt x="800" y="1"/>
                  </a:lnTo>
                  <a:lnTo>
                    <a:pt x="801" y="1"/>
                  </a:lnTo>
                  <a:lnTo>
                    <a:pt x="802" y="1"/>
                  </a:lnTo>
                  <a:lnTo>
                    <a:pt x="803" y="1"/>
                  </a:lnTo>
                  <a:lnTo>
                    <a:pt x="804" y="1"/>
                  </a:lnTo>
                  <a:lnTo>
                    <a:pt x="805" y="1"/>
                  </a:lnTo>
                  <a:lnTo>
                    <a:pt x="806" y="1"/>
                  </a:lnTo>
                  <a:lnTo>
                    <a:pt x="807" y="1"/>
                  </a:lnTo>
                  <a:lnTo>
                    <a:pt x="808" y="1"/>
                  </a:lnTo>
                  <a:lnTo>
                    <a:pt x="809" y="1"/>
                  </a:lnTo>
                  <a:lnTo>
                    <a:pt x="810" y="1"/>
                  </a:lnTo>
                  <a:lnTo>
                    <a:pt x="811" y="1"/>
                  </a:lnTo>
                  <a:lnTo>
                    <a:pt x="812" y="1"/>
                  </a:lnTo>
                  <a:lnTo>
                    <a:pt x="813" y="1"/>
                  </a:lnTo>
                  <a:lnTo>
                    <a:pt x="814" y="1"/>
                  </a:lnTo>
                  <a:lnTo>
                    <a:pt x="815" y="1"/>
                  </a:lnTo>
                  <a:lnTo>
                    <a:pt x="816" y="1"/>
                  </a:lnTo>
                  <a:lnTo>
                    <a:pt x="817" y="1"/>
                  </a:lnTo>
                  <a:lnTo>
                    <a:pt x="818" y="1"/>
                  </a:lnTo>
                  <a:lnTo>
                    <a:pt x="819" y="1"/>
                  </a:lnTo>
                  <a:lnTo>
                    <a:pt x="820" y="1"/>
                  </a:lnTo>
                  <a:lnTo>
                    <a:pt x="821" y="1"/>
                  </a:lnTo>
                  <a:lnTo>
                    <a:pt x="822" y="1"/>
                  </a:lnTo>
                  <a:lnTo>
                    <a:pt x="823" y="1"/>
                  </a:lnTo>
                  <a:lnTo>
                    <a:pt x="824" y="1"/>
                  </a:lnTo>
                  <a:lnTo>
                    <a:pt x="825" y="1"/>
                  </a:lnTo>
                  <a:lnTo>
                    <a:pt x="826" y="1"/>
                  </a:lnTo>
                  <a:lnTo>
                    <a:pt x="827" y="1"/>
                  </a:lnTo>
                  <a:lnTo>
                    <a:pt x="828" y="1"/>
                  </a:lnTo>
                </a:path>
              </a:pathLst>
            </a:custGeom>
            <a:noFill/>
            <a:ln w="0">
              <a:solidFill>
                <a:srgbClr val="FF00FF"/>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
          <p:nvSpPr>
            <p:cNvPr id="28010" name="Freeform 158"/>
            <p:cNvSpPr>
              <a:spLocks/>
            </p:cNvSpPr>
            <p:nvPr/>
          </p:nvSpPr>
          <p:spPr bwMode="auto">
            <a:xfrm>
              <a:off x="238" y="4197"/>
              <a:ext cx="5504" cy="20"/>
            </a:xfrm>
            <a:custGeom>
              <a:avLst/>
              <a:gdLst>
                <a:gd name="T0" fmla="*/ 156246 w 828"/>
                <a:gd name="T1" fmla="*/ 39420 h 3"/>
                <a:gd name="T2" fmla="*/ 323978 w 828"/>
                <a:gd name="T3" fmla="*/ 39420 h 3"/>
                <a:gd name="T4" fmla="*/ 505810 w 828"/>
                <a:gd name="T5" fmla="*/ 39420 h 3"/>
                <a:gd name="T6" fmla="*/ 675576 w 828"/>
                <a:gd name="T7" fmla="*/ 39420 h 3"/>
                <a:gd name="T8" fmla="*/ 843574 w 828"/>
                <a:gd name="T9" fmla="*/ 39420 h 3"/>
                <a:gd name="T10" fmla="*/ 1011313 w 828"/>
                <a:gd name="T11" fmla="*/ 39420 h 3"/>
                <a:gd name="T12" fmla="*/ 1181386 w 828"/>
                <a:gd name="T13" fmla="*/ 39420 h 3"/>
                <a:gd name="T14" fmla="*/ 1349078 w 828"/>
                <a:gd name="T15" fmla="*/ 39420 h 3"/>
                <a:gd name="T16" fmla="*/ 1530910 w 828"/>
                <a:gd name="T17" fmla="*/ 39420 h 3"/>
                <a:gd name="T18" fmla="*/ 1700676 w 828"/>
                <a:gd name="T19" fmla="*/ 25780 h 3"/>
                <a:gd name="T20" fmla="*/ 1868674 w 828"/>
                <a:gd name="T21" fmla="*/ 39420 h 3"/>
                <a:gd name="T22" fmla="*/ 2038487 w 828"/>
                <a:gd name="T23" fmla="*/ 39420 h 3"/>
                <a:gd name="T24" fmla="*/ 2206180 w 828"/>
                <a:gd name="T25" fmla="*/ 39420 h 3"/>
                <a:gd name="T26" fmla="*/ 2388005 w 828"/>
                <a:gd name="T27" fmla="*/ 39420 h 3"/>
                <a:gd name="T28" fmla="*/ 2557771 w 828"/>
                <a:gd name="T29" fmla="*/ 39420 h 3"/>
                <a:gd name="T30" fmla="*/ 2725776 w 828"/>
                <a:gd name="T31" fmla="*/ 39420 h 3"/>
                <a:gd name="T32" fmla="*/ 2893509 w 828"/>
                <a:gd name="T33" fmla="*/ 39420 h 3"/>
                <a:gd name="T34" fmla="*/ 3063588 w 828"/>
                <a:gd name="T35" fmla="*/ 39420 h 3"/>
                <a:gd name="T36" fmla="*/ 3231273 w 828"/>
                <a:gd name="T37" fmla="*/ 39420 h 3"/>
                <a:gd name="T38" fmla="*/ 3413105 w 828"/>
                <a:gd name="T39" fmla="*/ 39420 h 3"/>
                <a:gd name="T40" fmla="*/ 3582871 w 828"/>
                <a:gd name="T41" fmla="*/ 39420 h 3"/>
                <a:gd name="T42" fmla="*/ 3750916 w 828"/>
                <a:gd name="T43" fmla="*/ 39420 h 3"/>
                <a:gd name="T44" fmla="*/ 3918609 w 828"/>
                <a:gd name="T45" fmla="*/ 39420 h 3"/>
                <a:gd name="T46" fmla="*/ 4088681 w 828"/>
                <a:gd name="T47" fmla="*/ 39420 h 3"/>
                <a:gd name="T48" fmla="*/ 4256420 w 828"/>
                <a:gd name="T49" fmla="*/ 39420 h 3"/>
                <a:gd name="T50" fmla="*/ 4437939 w 828"/>
                <a:gd name="T51" fmla="*/ 39420 h 3"/>
                <a:gd name="T52" fmla="*/ 4608018 w 828"/>
                <a:gd name="T53" fmla="*/ 39420 h 3"/>
                <a:gd name="T54" fmla="*/ 4775704 w 828"/>
                <a:gd name="T55" fmla="*/ 39420 h 3"/>
                <a:gd name="T56" fmla="*/ 4945783 w 828"/>
                <a:gd name="T57" fmla="*/ 39420 h 3"/>
                <a:gd name="T58" fmla="*/ 5113515 w 828"/>
                <a:gd name="T59" fmla="*/ 39420 h 3"/>
                <a:gd name="T60" fmla="*/ 5281513 w 828"/>
                <a:gd name="T61" fmla="*/ 39420 h 3"/>
                <a:gd name="T62" fmla="*/ 5465067 w 828"/>
                <a:gd name="T63" fmla="*/ 39420 h 3"/>
                <a:gd name="T64" fmla="*/ 5633111 w 828"/>
                <a:gd name="T65" fmla="*/ 39420 h 3"/>
                <a:gd name="T66" fmla="*/ 5800804 w 828"/>
                <a:gd name="T67" fmla="*/ 39420 h 3"/>
                <a:gd name="T68" fmla="*/ 5970883 w 828"/>
                <a:gd name="T69" fmla="*/ 39420 h 3"/>
                <a:gd name="T70" fmla="*/ 6138615 w 828"/>
                <a:gd name="T71" fmla="*/ 39420 h 3"/>
                <a:gd name="T72" fmla="*/ 6320134 w 828"/>
                <a:gd name="T73" fmla="*/ 39420 h 3"/>
                <a:gd name="T74" fmla="*/ 6490213 w 828"/>
                <a:gd name="T75" fmla="*/ 39420 h 3"/>
                <a:gd name="T76" fmla="*/ 6657899 w 828"/>
                <a:gd name="T77" fmla="*/ 39420 h 3"/>
                <a:gd name="T78" fmla="*/ 6827978 w 828"/>
                <a:gd name="T79" fmla="*/ 39420 h 3"/>
                <a:gd name="T80" fmla="*/ 6995710 w 828"/>
                <a:gd name="T81" fmla="*/ 39420 h 3"/>
                <a:gd name="T82" fmla="*/ 7163715 w 828"/>
                <a:gd name="T83" fmla="*/ 39420 h 3"/>
                <a:gd name="T84" fmla="*/ 7345234 w 828"/>
                <a:gd name="T85" fmla="*/ 39420 h 3"/>
                <a:gd name="T86" fmla="*/ 7515307 w 828"/>
                <a:gd name="T87" fmla="*/ 39420 h 3"/>
                <a:gd name="T88" fmla="*/ 7683046 w 828"/>
                <a:gd name="T89" fmla="*/ 39420 h 3"/>
                <a:gd name="T90" fmla="*/ 7853078 w 828"/>
                <a:gd name="T91" fmla="*/ 39420 h 3"/>
                <a:gd name="T92" fmla="*/ 8020810 w 828"/>
                <a:gd name="T93" fmla="*/ 39420 h 3"/>
                <a:gd name="T94" fmla="*/ 8188809 w 828"/>
                <a:gd name="T95" fmla="*/ 39420 h 3"/>
                <a:gd name="T96" fmla="*/ 8372408 w 828"/>
                <a:gd name="T97" fmla="*/ 39420 h 3"/>
                <a:gd name="T98" fmla="*/ 8540101 w 828"/>
                <a:gd name="T99" fmla="*/ 39420 h 3"/>
                <a:gd name="T100" fmla="*/ 8708139 w 828"/>
                <a:gd name="T101" fmla="*/ 39420 h 3"/>
                <a:gd name="T102" fmla="*/ 8877912 w 828"/>
                <a:gd name="T103" fmla="*/ 39420 h 3"/>
                <a:gd name="T104" fmla="*/ 9045910 w 828"/>
                <a:gd name="T105" fmla="*/ 39420 h 3"/>
                <a:gd name="T106" fmla="*/ 9215677 w 828"/>
                <a:gd name="T107" fmla="*/ 39420 h 3"/>
                <a:gd name="T108" fmla="*/ 9397508 w 828"/>
                <a:gd name="T109" fmla="*/ 39420 h 3"/>
                <a:gd name="T110" fmla="*/ 9565241 w 828"/>
                <a:gd name="T111" fmla="*/ 39420 h 3"/>
                <a:gd name="T112" fmla="*/ 9735320 w 828"/>
                <a:gd name="T113" fmla="*/ 39420 h 3"/>
                <a:gd name="T114" fmla="*/ 9903006 w 828"/>
                <a:gd name="T115" fmla="*/ 39420 h 3"/>
                <a:gd name="T116" fmla="*/ 10071004 w 828"/>
                <a:gd name="T117" fmla="*/ 39420 h 3"/>
                <a:gd name="T118" fmla="*/ 10240817 w 828"/>
                <a:gd name="T119" fmla="*/ 39420 h 3"/>
                <a:gd name="T120" fmla="*/ 10422602 w 828"/>
                <a:gd name="T121" fmla="*/ 39420 h 3"/>
                <a:gd name="T122" fmla="*/ 10590341 w 828"/>
                <a:gd name="T123" fmla="*/ 39420 h 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8"/>
                <a:gd name="T187" fmla="*/ 0 h 3"/>
                <a:gd name="T188" fmla="*/ 828 w 828"/>
                <a:gd name="T189" fmla="*/ 3 h 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8" h="3">
                  <a:moveTo>
                    <a:pt x="0" y="3"/>
                  </a:moveTo>
                  <a:lnTo>
                    <a:pt x="0" y="3"/>
                  </a:lnTo>
                  <a:lnTo>
                    <a:pt x="1" y="3"/>
                  </a:lnTo>
                  <a:lnTo>
                    <a:pt x="2" y="3"/>
                  </a:lnTo>
                  <a:lnTo>
                    <a:pt x="3" y="3"/>
                  </a:lnTo>
                  <a:lnTo>
                    <a:pt x="4" y="3"/>
                  </a:lnTo>
                  <a:lnTo>
                    <a:pt x="5" y="3"/>
                  </a:lnTo>
                  <a:lnTo>
                    <a:pt x="6" y="3"/>
                  </a:lnTo>
                  <a:lnTo>
                    <a:pt x="7" y="3"/>
                  </a:lnTo>
                  <a:lnTo>
                    <a:pt x="8" y="3"/>
                  </a:lnTo>
                  <a:lnTo>
                    <a:pt x="9" y="3"/>
                  </a:lnTo>
                  <a:lnTo>
                    <a:pt x="10" y="3"/>
                  </a:lnTo>
                  <a:lnTo>
                    <a:pt x="11" y="3"/>
                  </a:lnTo>
                  <a:lnTo>
                    <a:pt x="12" y="3"/>
                  </a:lnTo>
                  <a:lnTo>
                    <a:pt x="13" y="3"/>
                  </a:lnTo>
                  <a:lnTo>
                    <a:pt x="14" y="3"/>
                  </a:lnTo>
                  <a:lnTo>
                    <a:pt x="15" y="3"/>
                  </a:lnTo>
                  <a:lnTo>
                    <a:pt x="16" y="3"/>
                  </a:lnTo>
                  <a:lnTo>
                    <a:pt x="17" y="3"/>
                  </a:lnTo>
                  <a:lnTo>
                    <a:pt x="18" y="3"/>
                  </a:lnTo>
                  <a:lnTo>
                    <a:pt x="19" y="3"/>
                  </a:lnTo>
                  <a:lnTo>
                    <a:pt x="20" y="3"/>
                  </a:lnTo>
                  <a:lnTo>
                    <a:pt x="21" y="3"/>
                  </a:lnTo>
                  <a:lnTo>
                    <a:pt x="22" y="3"/>
                  </a:lnTo>
                  <a:lnTo>
                    <a:pt x="23" y="3"/>
                  </a:lnTo>
                  <a:lnTo>
                    <a:pt x="24" y="3"/>
                  </a:lnTo>
                  <a:lnTo>
                    <a:pt x="25" y="3"/>
                  </a:lnTo>
                  <a:lnTo>
                    <a:pt x="26" y="3"/>
                  </a:lnTo>
                  <a:lnTo>
                    <a:pt x="27" y="3"/>
                  </a:lnTo>
                  <a:lnTo>
                    <a:pt x="28" y="3"/>
                  </a:lnTo>
                  <a:lnTo>
                    <a:pt x="29" y="3"/>
                  </a:lnTo>
                  <a:lnTo>
                    <a:pt x="30" y="3"/>
                  </a:lnTo>
                  <a:lnTo>
                    <a:pt x="31" y="3"/>
                  </a:lnTo>
                  <a:lnTo>
                    <a:pt x="32" y="3"/>
                  </a:lnTo>
                  <a:lnTo>
                    <a:pt x="33" y="3"/>
                  </a:lnTo>
                  <a:lnTo>
                    <a:pt x="34" y="3"/>
                  </a:lnTo>
                  <a:lnTo>
                    <a:pt x="35" y="3"/>
                  </a:lnTo>
                  <a:lnTo>
                    <a:pt x="36" y="3"/>
                  </a:lnTo>
                  <a:lnTo>
                    <a:pt x="37" y="3"/>
                  </a:lnTo>
                  <a:lnTo>
                    <a:pt x="38" y="3"/>
                  </a:lnTo>
                  <a:lnTo>
                    <a:pt x="39" y="3"/>
                  </a:lnTo>
                  <a:lnTo>
                    <a:pt x="40" y="3"/>
                  </a:lnTo>
                  <a:lnTo>
                    <a:pt x="41" y="3"/>
                  </a:lnTo>
                  <a:lnTo>
                    <a:pt x="42" y="3"/>
                  </a:lnTo>
                  <a:lnTo>
                    <a:pt x="43" y="3"/>
                  </a:lnTo>
                  <a:lnTo>
                    <a:pt x="44" y="3"/>
                  </a:lnTo>
                  <a:lnTo>
                    <a:pt x="45" y="3"/>
                  </a:lnTo>
                  <a:lnTo>
                    <a:pt x="46" y="3"/>
                  </a:lnTo>
                  <a:lnTo>
                    <a:pt x="47" y="3"/>
                  </a:lnTo>
                  <a:lnTo>
                    <a:pt x="48" y="3"/>
                  </a:lnTo>
                  <a:lnTo>
                    <a:pt x="49" y="3"/>
                  </a:lnTo>
                  <a:lnTo>
                    <a:pt x="50" y="3"/>
                  </a:lnTo>
                  <a:lnTo>
                    <a:pt x="51" y="3"/>
                  </a:lnTo>
                  <a:lnTo>
                    <a:pt x="52" y="3"/>
                  </a:lnTo>
                  <a:lnTo>
                    <a:pt x="53" y="3"/>
                  </a:lnTo>
                  <a:lnTo>
                    <a:pt x="54" y="3"/>
                  </a:lnTo>
                  <a:lnTo>
                    <a:pt x="55" y="3"/>
                  </a:lnTo>
                  <a:lnTo>
                    <a:pt x="56" y="3"/>
                  </a:lnTo>
                  <a:lnTo>
                    <a:pt x="57" y="3"/>
                  </a:lnTo>
                  <a:lnTo>
                    <a:pt x="58" y="3"/>
                  </a:lnTo>
                  <a:lnTo>
                    <a:pt x="59" y="3"/>
                  </a:lnTo>
                  <a:lnTo>
                    <a:pt x="60" y="3"/>
                  </a:lnTo>
                  <a:lnTo>
                    <a:pt x="61" y="3"/>
                  </a:lnTo>
                  <a:lnTo>
                    <a:pt x="62" y="3"/>
                  </a:lnTo>
                  <a:lnTo>
                    <a:pt x="63" y="3"/>
                  </a:lnTo>
                  <a:lnTo>
                    <a:pt x="64" y="3"/>
                  </a:lnTo>
                  <a:lnTo>
                    <a:pt x="65" y="3"/>
                  </a:lnTo>
                  <a:lnTo>
                    <a:pt x="66" y="3"/>
                  </a:lnTo>
                  <a:lnTo>
                    <a:pt x="67" y="3"/>
                  </a:lnTo>
                  <a:lnTo>
                    <a:pt x="68" y="3"/>
                  </a:lnTo>
                  <a:lnTo>
                    <a:pt x="69" y="3"/>
                  </a:lnTo>
                  <a:lnTo>
                    <a:pt x="70" y="3"/>
                  </a:lnTo>
                  <a:lnTo>
                    <a:pt x="71" y="3"/>
                  </a:lnTo>
                  <a:lnTo>
                    <a:pt x="72" y="3"/>
                  </a:lnTo>
                  <a:lnTo>
                    <a:pt x="73" y="3"/>
                  </a:lnTo>
                  <a:lnTo>
                    <a:pt x="74" y="3"/>
                  </a:lnTo>
                  <a:lnTo>
                    <a:pt x="75" y="3"/>
                  </a:lnTo>
                  <a:lnTo>
                    <a:pt x="76" y="3"/>
                  </a:lnTo>
                  <a:lnTo>
                    <a:pt x="77" y="3"/>
                  </a:lnTo>
                  <a:lnTo>
                    <a:pt x="78" y="3"/>
                  </a:lnTo>
                  <a:lnTo>
                    <a:pt x="79" y="3"/>
                  </a:lnTo>
                  <a:lnTo>
                    <a:pt x="80" y="3"/>
                  </a:lnTo>
                  <a:lnTo>
                    <a:pt x="81" y="3"/>
                  </a:lnTo>
                  <a:lnTo>
                    <a:pt x="82" y="3"/>
                  </a:lnTo>
                  <a:lnTo>
                    <a:pt x="83" y="3"/>
                  </a:lnTo>
                  <a:lnTo>
                    <a:pt x="84" y="3"/>
                  </a:lnTo>
                  <a:lnTo>
                    <a:pt x="85" y="3"/>
                  </a:lnTo>
                  <a:lnTo>
                    <a:pt x="86" y="3"/>
                  </a:lnTo>
                  <a:lnTo>
                    <a:pt x="87" y="3"/>
                  </a:lnTo>
                  <a:lnTo>
                    <a:pt x="88" y="3"/>
                  </a:lnTo>
                  <a:lnTo>
                    <a:pt x="89" y="3"/>
                  </a:lnTo>
                  <a:lnTo>
                    <a:pt x="90" y="3"/>
                  </a:lnTo>
                  <a:lnTo>
                    <a:pt x="91" y="3"/>
                  </a:lnTo>
                  <a:lnTo>
                    <a:pt x="92" y="3"/>
                  </a:lnTo>
                  <a:lnTo>
                    <a:pt x="93" y="3"/>
                  </a:lnTo>
                  <a:lnTo>
                    <a:pt x="94" y="3"/>
                  </a:lnTo>
                  <a:lnTo>
                    <a:pt x="95" y="3"/>
                  </a:lnTo>
                  <a:lnTo>
                    <a:pt x="96" y="3"/>
                  </a:lnTo>
                  <a:lnTo>
                    <a:pt x="97" y="3"/>
                  </a:lnTo>
                  <a:lnTo>
                    <a:pt x="98" y="3"/>
                  </a:lnTo>
                  <a:lnTo>
                    <a:pt x="99" y="3"/>
                  </a:lnTo>
                  <a:lnTo>
                    <a:pt x="100" y="3"/>
                  </a:lnTo>
                  <a:lnTo>
                    <a:pt x="101" y="3"/>
                  </a:lnTo>
                  <a:lnTo>
                    <a:pt x="102" y="3"/>
                  </a:lnTo>
                  <a:lnTo>
                    <a:pt x="103" y="3"/>
                  </a:lnTo>
                  <a:lnTo>
                    <a:pt x="104" y="3"/>
                  </a:lnTo>
                  <a:lnTo>
                    <a:pt x="105" y="3"/>
                  </a:lnTo>
                  <a:lnTo>
                    <a:pt x="106" y="3"/>
                  </a:lnTo>
                  <a:lnTo>
                    <a:pt x="107" y="3"/>
                  </a:lnTo>
                  <a:lnTo>
                    <a:pt x="108" y="3"/>
                  </a:lnTo>
                  <a:lnTo>
                    <a:pt x="109" y="3"/>
                  </a:lnTo>
                  <a:lnTo>
                    <a:pt x="110" y="3"/>
                  </a:lnTo>
                  <a:lnTo>
                    <a:pt x="111" y="3"/>
                  </a:lnTo>
                  <a:lnTo>
                    <a:pt x="112" y="3"/>
                  </a:lnTo>
                  <a:lnTo>
                    <a:pt x="113" y="3"/>
                  </a:lnTo>
                  <a:lnTo>
                    <a:pt x="114" y="3"/>
                  </a:lnTo>
                  <a:lnTo>
                    <a:pt x="115" y="3"/>
                  </a:lnTo>
                  <a:lnTo>
                    <a:pt x="116" y="3"/>
                  </a:lnTo>
                  <a:lnTo>
                    <a:pt x="117" y="3"/>
                  </a:lnTo>
                  <a:lnTo>
                    <a:pt x="118" y="3"/>
                  </a:lnTo>
                  <a:lnTo>
                    <a:pt x="119" y="3"/>
                  </a:lnTo>
                  <a:lnTo>
                    <a:pt x="120" y="3"/>
                  </a:lnTo>
                  <a:lnTo>
                    <a:pt x="121" y="3"/>
                  </a:lnTo>
                  <a:lnTo>
                    <a:pt x="122" y="3"/>
                  </a:lnTo>
                  <a:lnTo>
                    <a:pt x="122" y="2"/>
                  </a:lnTo>
                  <a:lnTo>
                    <a:pt x="123" y="2"/>
                  </a:lnTo>
                  <a:lnTo>
                    <a:pt x="124" y="2"/>
                  </a:lnTo>
                  <a:lnTo>
                    <a:pt x="124" y="1"/>
                  </a:lnTo>
                  <a:lnTo>
                    <a:pt x="125" y="1"/>
                  </a:lnTo>
                  <a:lnTo>
                    <a:pt x="126" y="0"/>
                  </a:lnTo>
                  <a:lnTo>
                    <a:pt x="127" y="0"/>
                  </a:lnTo>
                  <a:lnTo>
                    <a:pt x="128" y="0"/>
                  </a:lnTo>
                  <a:lnTo>
                    <a:pt x="129" y="1"/>
                  </a:lnTo>
                  <a:lnTo>
                    <a:pt x="130" y="1"/>
                  </a:lnTo>
                  <a:lnTo>
                    <a:pt x="131" y="2"/>
                  </a:lnTo>
                  <a:lnTo>
                    <a:pt x="132" y="2"/>
                  </a:lnTo>
                  <a:lnTo>
                    <a:pt x="133" y="2"/>
                  </a:lnTo>
                  <a:lnTo>
                    <a:pt x="134" y="3"/>
                  </a:lnTo>
                  <a:lnTo>
                    <a:pt x="135" y="3"/>
                  </a:lnTo>
                  <a:lnTo>
                    <a:pt x="136" y="3"/>
                  </a:lnTo>
                  <a:lnTo>
                    <a:pt x="137" y="3"/>
                  </a:lnTo>
                  <a:lnTo>
                    <a:pt x="138" y="3"/>
                  </a:lnTo>
                  <a:lnTo>
                    <a:pt x="139" y="3"/>
                  </a:lnTo>
                  <a:lnTo>
                    <a:pt x="140" y="3"/>
                  </a:lnTo>
                  <a:lnTo>
                    <a:pt x="141" y="3"/>
                  </a:lnTo>
                  <a:lnTo>
                    <a:pt x="142" y="3"/>
                  </a:lnTo>
                  <a:lnTo>
                    <a:pt x="143" y="3"/>
                  </a:lnTo>
                  <a:lnTo>
                    <a:pt x="144" y="3"/>
                  </a:lnTo>
                  <a:lnTo>
                    <a:pt x="145" y="3"/>
                  </a:lnTo>
                  <a:lnTo>
                    <a:pt x="146" y="3"/>
                  </a:lnTo>
                  <a:lnTo>
                    <a:pt x="147" y="3"/>
                  </a:lnTo>
                  <a:lnTo>
                    <a:pt x="148" y="3"/>
                  </a:lnTo>
                  <a:lnTo>
                    <a:pt x="149" y="3"/>
                  </a:lnTo>
                  <a:lnTo>
                    <a:pt x="150" y="3"/>
                  </a:lnTo>
                  <a:lnTo>
                    <a:pt x="151" y="3"/>
                  </a:lnTo>
                  <a:lnTo>
                    <a:pt x="152" y="3"/>
                  </a:lnTo>
                  <a:lnTo>
                    <a:pt x="153" y="3"/>
                  </a:lnTo>
                  <a:lnTo>
                    <a:pt x="154" y="3"/>
                  </a:lnTo>
                  <a:lnTo>
                    <a:pt x="155" y="3"/>
                  </a:lnTo>
                  <a:lnTo>
                    <a:pt x="156" y="3"/>
                  </a:lnTo>
                  <a:lnTo>
                    <a:pt x="157" y="3"/>
                  </a:lnTo>
                  <a:lnTo>
                    <a:pt x="158" y="3"/>
                  </a:lnTo>
                  <a:lnTo>
                    <a:pt x="159" y="3"/>
                  </a:lnTo>
                  <a:lnTo>
                    <a:pt x="160" y="3"/>
                  </a:lnTo>
                  <a:lnTo>
                    <a:pt x="161" y="3"/>
                  </a:lnTo>
                  <a:lnTo>
                    <a:pt x="162" y="3"/>
                  </a:lnTo>
                  <a:lnTo>
                    <a:pt x="163" y="3"/>
                  </a:lnTo>
                  <a:lnTo>
                    <a:pt x="164" y="3"/>
                  </a:lnTo>
                  <a:lnTo>
                    <a:pt x="165" y="3"/>
                  </a:lnTo>
                  <a:lnTo>
                    <a:pt x="166" y="3"/>
                  </a:lnTo>
                  <a:lnTo>
                    <a:pt x="167" y="3"/>
                  </a:lnTo>
                  <a:lnTo>
                    <a:pt x="168" y="3"/>
                  </a:lnTo>
                  <a:lnTo>
                    <a:pt x="169" y="3"/>
                  </a:lnTo>
                  <a:lnTo>
                    <a:pt x="170" y="3"/>
                  </a:lnTo>
                  <a:lnTo>
                    <a:pt x="171" y="3"/>
                  </a:lnTo>
                  <a:lnTo>
                    <a:pt x="172" y="3"/>
                  </a:lnTo>
                  <a:lnTo>
                    <a:pt x="173" y="3"/>
                  </a:lnTo>
                  <a:lnTo>
                    <a:pt x="174" y="3"/>
                  </a:lnTo>
                  <a:lnTo>
                    <a:pt x="175" y="3"/>
                  </a:lnTo>
                  <a:lnTo>
                    <a:pt x="176" y="3"/>
                  </a:lnTo>
                  <a:lnTo>
                    <a:pt x="177" y="3"/>
                  </a:lnTo>
                  <a:lnTo>
                    <a:pt x="178" y="3"/>
                  </a:lnTo>
                  <a:lnTo>
                    <a:pt x="179" y="3"/>
                  </a:lnTo>
                  <a:lnTo>
                    <a:pt x="180" y="3"/>
                  </a:lnTo>
                  <a:lnTo>
                    <a:pt x="181" y="3"/>
                  </a:lnTo>
                  <a:lnTo>
                    <a:pt x="182" y="3"/>
                  </a:lnTo>
                  <a:lnTo>
                    <a:pt x="183" y="3"/>
                  </a:lnTo>
                  <a:lnTo>
                    <a:pt x="184" y="3"/>
                  </a:lnTo>
                  <a:lnTo>
                    <a:pt x="185" y="3"/>
                  </a:lnTo>
                  <a:lnTo>
                    <a:pt x="186" y="3"/>
                  </a:lnTo>
                  <a:lnTo>
                    <a:pt x="187" y="3"/>
                  </a:lnTo>
                  <a:lnTo>
                    <a:pt x="188" y="3"/>
                  </a:lnTo>
                  <a:lnTo>
                    <a:pt x="189" y="3"/>
                  </a:lnTo>
                  <a:lnTo>
                    <a:pt x="190" y="3"/>
                  </a:lnTo>
                  <a:lnTo>
                    <a:pt x="191" y="3"/>
                  </a:lnTo>
                  <a:lnTo>
                    <a:pt x="192" y="3"/>
                  </a:lnTo>
                  <a:lnTo>
                    <a:pt x="193" y="3"/>
                  </a:lnTo>
                  <a:lnTo>
                    <a:pt x="194" y="3"/>
                  </a:lnTo>
                  <a:lnTo>
                    <a:pt x="195" y="3"/>
                  </a:lnTo>
                  <a:lnTo>
                    <a:pt x="196" y="3"/>
                  </a:lnTo>
                  <a:lnTo>
                    <a:pt x="197" y="3"/>
                  </a:lnTo>
                  <a:lnTo>
                    <a:pt x="198" y="3"/>
                  </a:lnTo>
                  <a:lnTo>
                    <a:pt x="199" y="3"/>
                  </a:lnTo>
                  <a:lnTo>
                    <a:pt x="200" y="3"/>
                  </a:lnTo>
                  <a:lnTo>
                    <a:pt x="201" y="3"/>
                  </a:lnTo>
                  <a:lnTo>
                    <a:pt x="202" y="3"/>
                  </a:lnTo>
                  <a:lnTo>
                    <a:pt x="203" y="3"/>
                  </a:lnTo>
                  <a:lnTo>
                    <a:pt x="204" y="3"/>
                  </a:lnTo>
                  <a:lnTo>
                    <a:pt x="205" y="3"/>
                  </a:lnTo>
                  <a:lnTo>
                    <a:pt x="206" y="3"/>
                  </a:lnTo>
                  <a:lnTo>
                    <a:pt x="207" y="3"/>
                  </a:lnTo>
                  <a:lnTo>
                    <a:pt x="208" y="3"/>
                  </a:lnTo>
                  <a:lnTo>
                    <a:pt x="209" y="3"/>
                  </a:lnTo>
                  <a:lnTo>
                    <a:pt x="210" y="3"/>
                  </a:lnTo>
                  <a:lnTo>
                    <a:pt x="211" y="3"/>
                  </a:lnTo>
                  <a:lnTo>
                    <a:pt x="212" y="3"/>
                  </a:lnTo>
                  <a:lnTo>
                    <a:pt x="213" y="3"/>
                  </a:lnTo>
                  <a:lnTo>
                    <a:pt x="214" y="3"/>
                  </a:lnTo>
                  <a:lnTo>
                    <a:pt x="215" y="3"/>
                  </a:lnTo>
                  <a:lnTo>
                    <a:pt x="216" y="3"/>
                  </a:lnTo>
                  <a:lnTo>
                    <a:pt x="217" y="3"/>
                  </a:lnTo>
                  <a:lnTo>
                    <a:pt x="218" y="3"/>
                  </a:lnTo>
                  <a:lnTo>
                    <a:pt x="219" y="3"/>
                  </a:lnTo>
                  <a:lnTo>
                    <a:pt x="220" y="3"/>
                  </a:lnTo>
                  <a:lnTo>
                    <a:pt x="221" y="3"/>
                  </a:lnTo>
                  <a:lnTo>
                    <a:pt x="222" y="3"/>
                  </a:lnTo>
                  <a:lnTo>
                    <a:pt x="223" y="3"/>
                  </a:lnTo>
                  <a:lnTo>
                    <a:pt x="224" y="3"/>
                  </a:lnTo>
                  <a:lnTo>
                    <a:pt x="225" y="3"/>
                  </a:lnTo>
                  <a:lnTo>
                    <a:pt x="226" y="3"/>
                  </a:lnTo>
                  <a:lnTo>
                    <a:pt x="227" y="3"/>
                  </a:lnTo>
                  <a:lnTo>
                    <a:pt x="228" y="3"/>
                  </a:lnTo>
                  <a:lnTo>
                    <a:pt x="229" y="3"/>
                  </a:lnTo>
                  <a:lnTo>
                    <a:pt x="230" y="3"/>
                  </a:lnTo>
                  <a:lnTo>
                    <a:pt x="231" y="3"/>
                  </a:lnTo>
                  <a:lnTo>
                    <a:pt x="232" y="3"/>
                  </a:lnTo>
                  <a:lnTo>
                    <a:pt x="233" y="3"/>
                  </a:lnTo>
                  <a:lnTo>
                    <a:pt x="234" y="3"/>
                  </a:lnTo>
                  <a:lnTo>
                    <a:pt x="235" y="3"/>
                  </a:lnTo>
                  <a:lnTo>
                    <a:pt x="236" y="3"/>
                  </a:lnTo>
                  <a:lnTo>
                    <a:pt x="237" y="3"/>
                  </a:lnTo>
                  <a:lnTo>
                    <a:pt x="238" y="3"/>
                  </a:lnTo>
                  <a:lnTo>
                    <a:pt x="239" y="3"/>
                  </a:lnTo>
                  <a:lnTo>
                    <a:pt x="240" y="3"/>
                  </a:lnTo>
                  <a:lnTo>
                    <a:pt x="241" y="3"/>
                  </a:lnTo>
                  <a:lnTo>
                    <a:pt x="242" y="3"/>
                  </a:lnTo>
                  <a:lnTo>
                    <a:pt x="243" y="3"/>
                  </a:lnTo>
                  <a:lnTo>
                    <a:pt x="244" y="3"/>
                  </a:lnTo>
                  <a:lnTo>
                    <a:pt x="245" y="3"/>
                  </a:lnTo>
                  <a:lnTo>
                    <a:pt x="246" y="3"/>
                  </a:lnTo>
                  <a:lnTo>
                    <a:pt x="247" y="3"/>
                  </a:lnTo>
                  <a:lnTo>
                    <a:pt x="248" y="3"/>
                  </a:lnTo>
                  <a:lnTo>
                    <a:pt x="249" y="3"/>
                  </a:lnTo>
                  <a:lnTo>
                    <a:pt x="250" y="3"/>
                  </a:lnTo>
                  <a:lnTo>
                    <a:pt x="251" y="3"/>
                  </a:lnTo>
                  <a:lnTo>
                    <a:pt x="252" y="3"/>
                  </a:lnTo>
                  <a:lnTo>
                    <a:pt x="253" y="3"/>
                  </a:lnTo>
                  <a:lnTo>
                    <a:pt x="254" y="3"/>
                  </a:lnTo>
                  <a:lnTo>
                    <a:pt x="255" y="3"/>
                  </a:lnTo>
                  <a:lnTo>
                    <a:pt x="256" y="3"/>
                  </a:lnTo>
                  <a:lnTo>
                    <a:pt x="257" y="3"/>
                  </a:lnTo>
                  <a:lnTo>
                    <a:pt x="258" y="3"/>
                  </a:lnTo>
                  <a:lnTo>
                    <a:pt x="259" y="3"/>
                  </a:lnTo>
                  <a:lnTo>
                    <a:pt x="260" y="3"/>
                  </a:lnTo>
                  <a:lnTo>
                    <a:pt x="261" y="3"/>
                  </a:lnTo>
                  <a:lnTo>
                    <a:pt x="262" y="3"/>
                  </a:lnTo>
                  <a:lnTo>
                    <a:pt x="263" y="3"/>
                  </a:lnTo>
                  <a:lnTo>
                    <a:pt x="264" y="3"/>
                  </a:lnTo>
                  <a:lnTo>
                    <a:pt x="265" y="3"/>
                  </a:lnTo>
                  <a:lnTo>
                    <a:pt x="266" y="3"/>
                  </a:lnTo>
                  <a:lnTo>
                    <a:pt x="267" y="3"/>
                  </a:lnTo>
                  <a:lnTo>
                    <a:pt x="268" y="3"/>
                  </a:lnTo>
                  <a:lnTo>
                    <a:pt x="269" y="3"/>
                  </a:lnTo>
                  <a:lnTo>
                    <a:pt x="270" y="3"/>
                  </a:lnTo>
                  <a:lnTo>
                    <a:pt x="271" y="3"/>
                  </a:lnTo>
                  <a:lnTo>
                    <a:pt x="272" y="3"/>
                  </a:lnTo>
                  <a:lnTo>
                    <a:pt x="273" y="3"/>
                  </a:lnTo>
                  <a:lnTo>
                    <a:pt x="274" y="3"/>
                  </a:lnTo>
                  <a:lnTo>
                    <a:pt x="275" y="3"/>
                  </a:lnTo>
                  <a:lnTo>
                    <a:pt x="276" y="3"/>
                  </a:lnTo>
                  <a:lnTo>
                    <a:pt x="277" y="3"/>
                  </a:lnTo>
                  <a:lnTo>
                    <a:pt x="278" y="3"/>
                  </a:lnTo>
                  <a:lnTo>
                    <a:pt x="279" y="3"/>
                  </a:lnTo>
                  <a:lnTo>
                    <a:pt x="280" y="3"/>
                  </a:lnTo>
                  <a:lnTo>
                    <a:pt x="281" y="3"/>
                  </a:lnTo>
                  <a:lnTo>
                    <a:pt x="282" y="3"/>
                  </a:lnTo>
                  <a:lnTo>
                    <a:pt x="283" y="3"/>
                  </a:lnTo>
                  <a:lnTo>
                    <a:pt x="284" y="3"/>
                  </a:lnTo>
                  <a:lnTo>
                    <a:pt x="285" y="3"/>
                  </a:lnTo>
                  <a:lnTo>
                    <a:pt x="286" y="3"/>
                  </a:lnTo>
                  <a:lnTo>
                    <a:pt x="287" y="3"/>
                  </a:lnTo>
                  <a:lnTo>
                    <a:pt x="288" y="3"/>
                  </a:lnTo>
                  <a:lnTo>
                    <a:pt x="289" y="3"/>
                  </a:lnTo>
                  <a:lnTo>
                    <a:pt x="290" y="3"/>
                  </a:lnTo>
                  <a:lnTo>
                    <a:pt x="291" y="3"/>
                  </a:lnTo>
                  <a:lnTo>
                    <a:pt x="292" y="3"/>
                  </a:lnTo>
                  <a:lnTo>
                    <a:pt x="293" y="3"/>
                  </a:lnTo>
                  <a:lnTo>
                    <a:pt x="294" y="3"/>
                  </a:lnTo>
                  <a:lnTo>
                    <a:pt x="295" y="3"/>
                  </a:lnTo>
                  <a:lnTo>
                    <a:pt x="296" y="3"/>
                  </a:lnTo>
                  <a:lnTo>
                    <a:pt x="297" y="3"/>
                  </a:lnTo>
                  <a:lnTo>
                    <a:pt x="298" y="3"/>
                  </a:lnTo>
                  <a:lnTo>
                    <a:pt x="299" y="3"/>
                  </a:lnTo>
                  <a:lnTo>
                    <a:pt x="300" y="3"/>
                  </a:lnTo>
                  <a:lnTo>
                    <a:pt x="301" y="3"/>
                  </a:lnTo>
                  <a:lnTo>
                    <a:pt x="302" y="3"/>
                  </a:lnTo>
                  <a:lnTo>
                    <a:pt x="303" y="3"/>
                  </a:lnTo>
                  <a:lnTo>
                    <a:pt x="304" y="3"/>
                  </a:lnTo>
                  <a:lnTo>
                    <a:pt x="305" y="3"/>
                  </a:lnTo>
                  <a:lnTo>
                    <a:pt x="306" y="3"/>
                  </a:lnTo>
                  <a:lnTo>
                    <a:pt x="307" y="3"/>
                  </a:lnTo>
                  <a:lnTo>
                    <a:pt x="308" y="3"/>
                  </a:lnTo>
                  <a:lnTo>
                    <a:pt x="309" y="3"/>
                  </a:lnTo>
                  <a:lnTo>
                    <a:pt x="310" y="3"/>
                  </a:lnTo>
                  <a:lnTo>
                    <a:pt x="311" y="3"/>
                  </a:lnTo>
                  <a:lnTo>
                    <a:pt x="312" y="3"/>
                  </a:lnTo>
                  <a:lnTo>
                    <a:pt x="313" y="3"/>
                  </a:lnTo>
                  <a:lnTo>
                    <a:pt x="314" y="3"/>
                  </a:lnTo>
                  <a:lnTo>
                    <a:pt x="315" y="3"/>
                  </a:lnTo>
                  <a:lnTo>
                    <a:pt x="316" y="3"/>
                  </a:lnTo>
                  <a:lnTo>
                    <a:pt x="317" y="3"/>
                  </a:lnTo>
                  <a:lnTo>
                    <a:pt x="318" y="3"/>
                  </a:lnTo>
                  <a:lnTo>
                    <a:pt x="319" y="3"/>
                  </a:lnTo>
                  <a:lnTo>
                    <a:pt x="320" y="3"/>
                  </a:lnTo>
                  <a:lnTo>
                    <a:pt x="321" y="3"/>
                  </a:lnTo>
                  <a:lnTo>
                    <a:pt x="322" y="3"/>
                  </a:lnTo>
                  <a:lnTo>
                    <a:pt x="323" y="3"/>
                  </a:lnTo>
                  <a:lnTo>
                    <a:pt x="324" y="3"/>
                  </a:lnTo>
                  <a:lnTo>
                    <a:pt x="325" y="3"/>
                  </a:lnTo>
                  <a:lnTo>
                    <a:pt x="326" y="3"/>
                  </a:lnTo>
                  <a:lnTo>
                    <a:pt x="327" y="3"/>
                  </a:lnTo>
                  <a:lnTo>
                    <a:pt x="328" y="3"/>
                  </a:lnTo>
                  <a:lnTo>
                    <a:pt x="329" y="3"/>
                  </a:lnTo>
                  <a:lnTo>
                    <a:pt x="330" y="3"/>
                  </a:lnTo>
                  <a:lnTo>
                    <a:pt x="331" y="3"/>
                  </a:lnTo>
                  <a:lnTo>
                    <a:pt x="332" y="3"/>
                  </a:lnTo>
                  <a:lnTo>
                    <a:pt x="333" y="3"/>
                  </a:lnTo>
                  <a:lnTo>
                    <a:pt x="334" y="3"/>
                  </a:lnTo>
                  <a:lnTo>
                    <a:pt x="335" y="3"/>
                  </a:lnTo>
                  <a:lnTo>
                    <a:pt x="336" y="3"/>
                  </a:lnTo>
                  <a:lnTo>
                    <a:pt x="337" y="3"/>
                  </a:lnTo>
                  <a:lnTo>
                    <a:pt x="338" y="3"/>
                  </a:lnTo>
                  <a:lnTo>
                    <a:pt x="339" y="3"/>
                  </a:lnTo>
                  <a:lnTo>
                    <a:pt x="340" y="3"/>
                  </a:lnTo>
                  <a:lnTo>
                    <a:pt x="341" y="3"/>
                  </a:lnTo>
                  <a:lnTo>
                    <a:pt x="342" y="3"/>
                  </a:lnTo>
                  <a:lnTo>
                    <a:pt x="343" y="3"/>
                  </a:lnTo>
                  <a:lnTo>
                    <a:pt x="344" y="3"/>
                  </a:lnTo>
                  <a:lnTo>
                    <a:pt x="345" y="3"/>
                  </a:lnTo>
                  <a:lnTo>
                    <a:pt x="346" y="3"/>
                  </a:lnTo>
                  <a:lnTo>
                    <a:pt x="347" y="3"/>
                  </a:lnTo>
                  <a:lnTo>
                    <a:pt x="348" y="3"/>
                  </a:lnTo>
                  <a:lnTo>
                    <a:pt x="349" y="3"/>
                  </a:lnTo>
                  <a:lnTo>
                    <a:pt x="350" y="3"/>
                  </a:lnTo>
                  <a:lnTo>
                    <a:pt x="351" y="3"/>
                  </a:lnTo>
                  <a:lnTo>
                    <a:pt x="352" y="3"/>
                  </a:lnTo>
                  <a:lnTo>
                    <a:pt x="353" y="3"/>
                  </a:lnTo>
                  <a:lnTo>
                    <a:pt x="354" y="3"/>
                  </a:lnTo>
                  <a:lnTo>
                    <a:pt x="355" y="3"/>
                  </a:lnTo>
                  <a:lnTo>
                    <a:pt x="356" y="3"/>
                  </a:lnTo>
                  <a:lnTo>
                    <a:pt x="357" y="3"/>
                  </a:lnTo>
                  <a:lnTo>
                    <a:pt x="358" y="3"/>
                  </a:lnTo>
                  <a:lnTo>
                    <a:pt x="359" y="3"/>
                  </a:lnTo>
                  <a:lnTo>
                    <a:pt x="360" y="3"/>
                  </a:lnTo>
                  <a:lnTo>
                    <a:pt x="361" y="3"/>
                  </a:lnTo>
                  <a:lnTo>
                    <a:pt x="362" y="3"/>
                  </a:lnTo>
                  <a:lnTo>
                    <a:pt x="363" y="3"/>
                  </a:lnTo>
                  <a:lnTo>
                    <a:pt x="364" y="3"/>
                  </a:lnTo>
                  <a:lnTo>
                    <a:pt x="365" y="3"/>
                  </a:lnTo>
                  <a:lnTo>
                    <a:pt x="366" y="3"/>
                  </a:lnTo>
                  <a:lnTo>
                    <a:pt x="367" y="3"/>
                  </a:lnTo>
                  <a:lnTo>
                    <a:pt x="368" y="3"/>
                  </a:lnTo>
                  <a:lnTo>
                    <a:pt x="369" y="3"/>
                  </a:lnTo>
                  <a:lnTo>
                    <a:pt x="370" y="3"/>
                  </a:lnTo>
                  <a:lnTo>
                    <a:pt x="371" y="3"/>
                  </a:lnTo>
                  <a:lnTo>
                    <a:pt x="372" y="3"/>
                  </a:lnTo>
                  <a:lnTo>
                    <a:pt x="373" y="3"/>
                  </a:lnTo>
                  <a:lnTo>
                    <a:pt x="374" y="3"/>
                  </a:lnTo>
                  <a:lnTo>
                    <a:pt x="375" y="3"/>
                  </a:lnTo>
                  <a:lnTo>
                    <a:pt x="376" y="3"/>
                  </a:lnTo>
                  <a:lnTo>
                    <a:pt x="377" y="3"/>
                  </a:lnTo>
                  <a:lnTo>
                    <a:pt x="378" y="3"/>
                  </a:lnTo>
                  <a:lnTo>
                    <a:pt x="379" y="3"/>
                  </a:lnTo>
                  <a:lnTo>
                    <a:pt x="380" y="3"/>
                  </a:lnTo>
                  <a:lnTo>
                    <a:pt x="381" y="3"/>
                  </a:lnTo>
                  <a:lnTo>
                    <a:pt x="382" y="3"/>
                  </a:lnTo>
                  <a:lnTo>
                    <a:pt x="383" y="3"/>
                  </a:lnTo>
                  <a:lnTo>
                    <a:pt x="384" y="3"/>
                  </a:lnTo>
                  <a:lnTo>
                    <a:pt x="385" y="3"/>
                  </a:lnTo>
                  <a:lnTo>
                    <a:pt x="386" y="3"/>
                  </a:lnTo>
                  <a:lnTo>
                    <a:pt x="387" y="3"/>
                  </a:lnTo>
                  <a:lnTo>
                    <a:pt x="388" y="3"/>
                  </a:lnTo>
                  <a:lnTo>
                    <a:pt x="389" y="3"/>
                  </a:lnTo>
                  <a:lnTo>
                    <a:pt x="390" y="3"/>
                  </a:lnTo>
                  <a:lnTo>
                    <a:pt x="391" y="3"/>
                  </a:lnTo>
                  <a:lnTo>
                    <a:pt x="392" y="3"/>
                  </a:lnTo>
                  <a:lnTo>
                    <a:pt x="393" y="3"/>
                  </a:lnTo>
                  <a:lnTo>
                    <a:pt x="394" y="3"/>
                  </a:lnTo>
                  <a:lnTo>
                    <a:pt x="395" y="3"/>
                  </a:lnTo>
                  <a:lnTo>
                    <a:pt x="396" y="3"/>
                  </a:lnTo>
                  <a:lnTo>
                    <a:pt x="397" y="3"/>
                  </a:lnTo>
                  <a:lnTo>
                    <a:pt x="398" y="3"/>
                  </a:lnTo>
                  <a:lnTo>
                    <a:pt x="399" y="3"/>
                  </a:lnTo>
                  <a:lnTo>
                    <a:pt x="400" y="3"/>
                  </a:lnTo>
                  <a:lnTo>
                    <a:pt x="401" y="3"/>
                  </a:lnTo>
                  <a:lnTo>
                    <a:pt x="402" y="3"/>
                  </a:lnTo>
                  <a:lnTo>
                    <a:pt x="403" y="3"/>
                  </a:lnTo>
                  <a:lnTo>
                    <a:pt x="404" y="3"/>
                  </a:lnTo>
                  <a:lnTo>
                    <a:pt x="405" y="3"/>
                  </a:lnTo>
                  <a:lnTo>
                    <a:pt x="406" y="3"/>
                  </a:lnTo>
                  <a:lnTo>
                    <a:pt x="407" y="3"/>
                  </a:lnTo>
                  <a:lnTo>
                    <a:pt x="408" y="3"/>
                  </a:lnTo>
                  <a:lnTo>
                    <a:pt x="409" y="3"/>
                  </a:lnTo>
                  <a:lnTo>
                    <a:pt x="410" y="3"/>
                  </a:lnTo>
                  <a:lnTo>
                    <a:pt x="411" y="3"/>
                  </a:lnTo>
                  <a:lnTo>
                    <a:pt x="412" y="3"/>
                  </a:lnTo>
                  <a:lnTo>
                    <a:pt x="413" y="3"/>
                  </a:lnTo>
                  <a:lnTo>
                    <a:pt x="414" y="3"/>
                  </a:lnTo>
                  <a:lnTo>
                    <a:pt x="415" y="3"/>
                  </a:lnTo>
                  <a:lnTo>
                    <a:pt x="416" y="3"/>
                  </a:lnTo>
                  <a:lnTo>
                    <a:pt x="417" y="3"/>
                  </a:lnTo>
                  <a:lnTo>
                    <a:pt x="418" y="3"/>
                  </a:lnTo>
                  <a:lnTo>
                    <a:pt x="419" y="3"/>
                  </a:lnTo>
                  <a:lnTo>
                    <a:pt x="420" y="3"/>
                  </a:lnTo>
                  <a:lnTo>
                    <a:pt x="421" y="3"/>
                  </a:lnTo>
                  <a:lnTo>
                    <a:pt x="422" y="3"/>
                  </a:lnTo>
                  <a:lnTo>
                    <a:pt x="423" y="3"/>
                  </a:lnTo>
                  <a:lnTo>
                    <a:pt x="424" y="3"/>
                  </a:lnTo>
                  <a:lnTo>
                    <a:pt x="425" y="3"/>
                  </a:lnTo>
                  <a:lnTo>
                    <a:pt x="426" y="3"/>
                  </a:lnTo>
                  <a:lnTo>
                    <a:pt x="427" y="3"/>
                  </a:lnTo>
                  <a:lnTo>
                    <a:pt x="428" y="3"/>
                  </a:lnTo>
                  <a:lnTo>
                    <a:pt x="429" y="3"/>
                  </a:lnTo>
                  <a:lnTo>
                    <a:pt x="430" y="3"/>
                  </a:lnTo>
                  <a:lnTo>
                    <a:pt x="431" y="3"/>
                  </a:lnTo>
                  <a:lnTo>
                    <a:pt x="432" y="3"/>
                  </a:lnTo>
                  <a:lnTo>
                    <a:pt x="433" y="3"/>
                  </a:lnTo>
                  <a:lnTo>
                    <a:pt x="434" y="3"/>
                  </a:lnTo>
                  <a:lnTo>
                    <a:pt x="435" y="3"/>
                  </a:lnTo>
                  <a:lnTo>
                    <a:pt x="436" y="3"/>
                  </a:lnTo>
                  <a:lnTo>
                    <a:pt x="437" y="3"/>
                  </a:lnTo>
                  <a:lnTo>
                    <a:pt x="438" y="3"/>
                  </a:lnTo>
                  <a:lnTo>
                    <a:pt x="439" y="3"/>
                  </a:lnTo>
                  <a:lnTo>
                    <a:pt x="440" y="3"/>
                  </a:lnTo>
                  <a:lnTo>
                    <a:pt x="441" y="3"/>
                  </a:lnTo>
                  <a:lnTo>
                    <a:pt x="442" y="3"/>
                  </a:lnTo>
                  <a:lnTo>
                    <a:pt x="443" y="3"/>
                  </a:lnTo>
                  <a:lnTo>
                    <a:pt x="444" y="3"/>
                  </a:lnTo>
                  <a:lnTo>
                    <a:pt x="445" y="3"/>
                  </a:lnTo>
                  <a:lnTo>
                    <a:pt x="446" y="3"/>
                  </a:lnTo>
                  <a:lnTo>
                    <a:pt x="447" y="3"/>
                  </a:lnTo>
                  <a:lnTo>
                    <a:pt x="448" y="3"/>
                  </a:lnTo>
                  <a:lnTo>
                    <a:pt x="449" y="3"/>
                  </a:lnTo>
                  <a:lnTo>
                    <a:pt x="450" y="3"/>
                  </a:lnTo>
                  <a:lnTo>
                    <a:pt x="451" y="3"/>
                  </a:lnTo>
                  <a:lnTo>
                    <a:pt x="452" y="3"/>
                  </a:lnTo>
                  <a:lnTo>
                    <a:pt x="453" y="3"/>
                  </a:lnTo>
                  <a:lnTo>
                    <a:pt x="454" y="3"/>
                  </a:lnTo>
                  <a:lnTo>
                    <a:pt x="455" y="3"/>
                  </a:lnTo>
                  <a:lnTo>
                    <a:pt x="456" y="3"/>
                  </a:lnTo>
                  <a:lnTo>
                    <a:pt x="457" y="3"/>
                  </a:lnTo>
                  <a:lnTo>
                    <a:pt x="458" y="3"/>
                  </a:lnTo>
                  <a:lnTo>
                    <a:pt x="459" y="3"/>
                  </a:lnTo>
                  <a:lnTo>
                    <a:pt x="460" y="3"/>
                  </a:lnTo>
                  <a:lnTo>
                    <a:pt x="461" y="3"/>
                  </a:lnTo>
                  <a:lnTo>
                    <a:pt x="462" y="3"/>
                  </a:lnTo>
                  <a:lnTo>
                    <a:pt x="463" y="3"/>
                  </a:lnTo>
                  <a:lnTo>
                    <a:pt x="464" y="3"/>
                  </a:lnTo>
                  <a:lnTo>
                    <a:pt x="465" y="3"/>
                  </a:lnTo>
                  <a:lnTo>
                    <a:pt x="466" y="3"/>
                  </a:lnTo>
                  <a:lnTo>
                    <a:pt x="467" y="3"/>
                  </a:lnTo>
                  <a:lnTo>
                    <a:pt x="468" y="3"/>
                  </a:lnTo>
                  <a:lnTo>
                    <a:pt x="469" y="3"/>
                  </a:lnTo>
                  <a:lnTo>
                    <a:pt x="470" y="3"/>
                  </a:lnTo>
                  <a:lnTo>
                    <a:pt x="471" y="3"/>
                  </a:lnTo>
                  <a:lnTo>
                    <a:pt x="472" y="3"/>
                  </a:lnTo>
                  <a:lnTo>
                    <a:pt x="473" y="3"/>
                  </a:lnTo>
                  <a:lnTo>
                    <a:pt x="474" y="3"/>
                  </a:lnTo>
                  <a:lnTo>
                    <a:pt x="475" y="3"/>
                  </a:lnTo>
                  <a:lnTo>
                    <a:pt x="476" y="3"/>
                  </a:lnTo>
                  <a:lnTo>
                    <a:pt x="477" y="3"/>
                  </a:lnTo>
                  <a:lnTo>
                    <a:pt x="478" y="3"/>
                  </a:lnTo>
                  <a:lnTo>
                    <a:pt x="479" y="3"/>
                  </a:lnTo>
                  <a:lnTo>
                    <a:pt x="480" y="3"/>
                  </a:lnTo>
                  <a:lnTo>
                    <a:pt x="481" y="3"/>
                  </a:lnTo>
                  <a:lnTo>
                    <a:pt x="482" y="3"/>
                  </a:lnTo>
                  <a:lnTo>
                    <a:pt x="483" y="3"/>
                  </a:lnTo>
                  <a:lnTo>
                    <a:pt x="484" y="3"/>
                  </a:lnTo>
                  <a:lnTo>
                    <a:pt x="485" y="3"/>
                  </a:lnTo>
                  <a:lnTo>
                    <a:pt x="486" y="3"/>
                  </a:lnTo>
                  <a:lnTo>
                    <a:pt x="487" y="3"/>
                  </a:lnTo>
                  <a:lnTo>
                    <a:pt x="488" y="3"/>
                  </a:lnTo>
                  <a:lnTo>
                    <a:pt x="489" y="3"/>
                  </a:lnTo>
                  <a:lnTo>
                    <a:pt x="490" y="3"/>
                  </a:lnTo>
                  <a:lnTo>
                    <a:pt x="491" y="3"/>
                  </a:lnTo>
                  <a:lnTo>
                    <a:pt x="492" y="3"/>
                  </a:lnTo>
                  <a:lnTo>
                    <a:pt x="493" y="3"/>
                  </a:lnTo>
                  <a:lnTo>
                    <a:pt x="494" y="3"/>
                  </a:lnTo>
                  <a:lnTo>
                    <a:pt x="495" y="3"/>
                  </a:lnTo>
                  <a:lnTo>
                    <a:pt x="496" y="3"/>
                  </a:lnTo>
                  <a:lnTo>
                    <a:pt x="497" y="3"/>
                  </a:lnTo>
                  <a:lnTo>
                    <a:pt x="498" y="3"/>
                  </a:lnTo>
                  <a:lnTo>
                    <a:pt x="499" y="3"/>
                  </a:lnTo>
                  <a:lnTo>
                    <a:pt x="500" y="3"/>
                  </a:lnTo>
                  <a:lnTo>
                    <a:pt x="501" y="3"/>
                  </a:lnTo>
                  <a:lnTo>
                    <a:pt x="502" y="3"/>
                  </a:lnTo>
                  <a:lnTo>
                    <a:pt x="503" y="3"/>
                  </a:lnTo>
                  <a:lnTo>
                    <a:pt x="504" y="3"/>
                  </a:lnTo>
                  <a:lnTo>
                    <a:pt x="505" y="3"/>
                  </a:lnTo>
                  <a:lnTo>
                    <a:pt x="506" y="3"/>
                  </a:lnTo>
                  <a:lnTo>
                    <a:pt x="507" y="3"/>
                  </a:lnTo>
                  <a:lnTo>
                    <a:pt x="508" y="3"/>
                  </a:lnTo>
                  <a:lnTo>
                    <a:pt x="509" y="3"/>
                  </a:lnTo>
                  <a:lnTo>
                    <a:pt x="510" y="3"/>
                  </a:lnTo>
                  <a:lnTo>
                    <a:pt x="511" y="3"/>
                  </a:lnTo>
                  <a:lnTo>
                    <a:pt x="512" y="3"/>
                  </a:lnTo>
                  <a:lnTo>
                    <a:pt x="513" y="3"/>
                  </a:lnTo>
                  <a:lnTo>
                    <a:pt x="514" y="3"/>
                  </a:lnTo>
                  <a:lnTo>
                    <a:pt x="515" y="3"/>
                  </a:lnTo>
                  <a:lnTo>
                    <a:pt x="516" y="3"/>
                  </a:lnTo>
                  <a:lnTo>
                    <a:pt x="517" y="3"/>
                  </a:lnTo>
                  <a:lnTo>
                    <a:pt x="518" y="3"/>
                  </a:lnTo>
                  <a:lnTo>
                    <a:pt x="519" y="3"/>
                  </a:lnTo>
                  <a:lnTo>
                    <a:pt x="520" y="3"/>
                  </a:lnTo>
                  <a:lnTo>
                    <a:pt x="521" y="3"/>
                  </a:lnTo>
                  <a:lnTo>
                    <a:pt x="522" y="3"/>
                  </a:lnTo>
                  <a:lnTo>
                    <a:pt x="523" y="3"/>
                  </a:lnTo>
                  <a:lnTo>
                    <a:pt x="524" y="3"/>
                  </a:lnTo>
                  <a:lnTo>
                    <a:pt x="525" y="3"/>
                  </a:lnTo>
                  <a:lnTo>
                    <a:pt x="526" y="3"/>
                  </a:lnTo>
                  <a:lnTo>
                    <a:pt x="527" y="3"/>
                  </a:lnTo>
                  <a:lnTo>
                    <a:pt x="528" y="3"/>
                  </a:lnTo>
                  <a:lnTo>
                    <a:pt x="529" y="3"/>
                  </a:lnTo>
                  <a:lnTo>
                    <a:pt x="530" y="3"/>
                  </a:lnTo>
                  <a:lnTo>
                    <a:pt x="531" y="3"/>
                  </a:lnTo>
                  <a:lnTo>
                    <a:pt x="532" y="3"/>
                  </a:lnTo>
                  <a:lnTo>
                    <a:pt x="533" y="3"/>
                  </a:lnTo>
                  <a:lnTo>
                    <a:pt x="534" y="3"/>
                  </a:lnTo>
                  <a:lnTo>
                    <a:pt x="535" y="3"/>
                  </a:lnTo>
                  <a:lnTo>
                    <a:pt x="536" y="3"/>
                  </a:lnTo>
                  <a:lnTo>
                    <a:pt x="537" y="3"/>
                  </a:lnTo>
                  <a:lnTo>
                    <a:pt x="538" y="3"/>
                  </a:lnTo>
                  <a:lnTo>
                    <a:pt x="539" y="3"/>
                  </a:lnTo>
                  <a:lnTo>
                    <a:pt x="540" y="3"/>
                  </a:lnTo>
                  <a:lnTo>
                    <a:pt x="541" y="3"/>
                  </a:lnTo>
                  <a:lnTo>
                    <a:pt x="542" y="3"/>
                  </a:lnTo>
                  <a:lnTo>
                    <a:pt x="543" y="3"/>
                  </a:lnTo>
                  <a:lnTo>
                    <a:pt x="544" y="3"/>
                  </a:lnTo>
                  <a:lnTo>
                    <a:pt x="545" y="3"/>
                  </a:lnTo>
                  <a:lnTo>
                    <a:pt x="546" y="3"/>
                  </a:lnTo>
                  <a:lnTo>
                    <a:pt x="547" y="3"/>
                  </a:lnTo>
                  <a:lnTo>
                    <a:pt x="548" y="3"/>
                  </a:lnTo>
                  <a:lnTo>
                    <a:pt x="549" y="3"/>
                  </a:lnTo>
                  <a:lnTo>
                    <a:pt x="550" y="3"/>
                  </a:lnTo>
                  <a:lnTo>
                    <a:pt x="551" y="3"/>
                  </a:lnTo>
                  <a:lnTo>
                    <a:pt x="552" y="3"/>
                  </a:lnTo>
                  <a:lnTo>
                    <a:pt x="553" y="3"/>
                  </a:lnTo>
                  <a:lnTo>
                    <a:pt x="554" y="3"/>
                  </a:lnTo>
                  <a:lnTo>
                    <a:pt x="555" y="3"/>
                  </a:lnTo>
                  <a:lnTo>
                    <a:pt x="556" y="3"/>
                  </a:lnTo>
                  <a:lnTo>
                    <a:pt x="557" y="3"/>
                  </a:lnTo>
                  <a:lnTo>
                    <a:pt x="558" y="3"/>
                  </a:lnTo>
                  <a:lnTo>
                    <a:pt x="559" y="3"/>
                  </a:lnTo>
                  <a:lnTo>
                    <a:pt x="560" y="3"/>
                  </a:lnTo>
                  <a:lnTo>
                    <a:pt x="561" y="3"/>
                  </a:lnTo>
                  <a:lnTo>
                    <a:pt x="562" y="3"/>
                  </a:lnTo>
                  <a:lnTo>
                    <a:pt x="563" y="3"/>
                  </a:lnTo>
                  <a:lnTo>
                    <a:pt x="564" y="3"/>
                  </a:lnTo>
                  <a:lnTo>
                    <a:pt x="565" y="3"/>
                  </a:lnTo>
                  <a:lnTo>
                    <a:pt x="566" y="3"/>
                  </a:lnTo>
                  <a:lnTo>
                    <a:pt x="567" y="3"/>
                  </a:lnTo>
                  <a:lnTo>
                    <a:pt x="568" y="3"/>
                  </a:lnTo>
                  <a:lnTo>
                    <a:pt x="569" y="3"/>
                  </a:lnTo>
                  <a:lnTo>
                    <a:pt x="570" y="3"/>
                  </a:lnTo>
                  <a:lnTo>
                    <a:pt x="571" y="3"/>
                  </a:lnTo>
                  <a:lnTo>
                    <a:pt x="572" y="3"/>
                  </a:lnTo>
                  <a:lnTo>
                    <a:pt x="573" y="3"/>
                  </a:lnTo>
                  <a:lnTo>
                    <a:pt x="574" y="3"/>
                  </a:lnTo>
                  <a:lnTo>
                    <a:pt x="575" y="3"/>
                  </a:lnTo>
                  <a:lnTo>
                    <a:pt x="576" y="3"/>
                  </a:lnTo>
                  <a:lnTo>
                    <a:pt x="577" y="3"/>
                  </a:lnTo>
                  <a:lnTo>
                    <a:pt x="578" y="3"/>
                  </a:lnTo>
                  <a:lnTo>
                    <a:pt x="579" y="3"/>
                  </a:lnTo>
                  <a:lnTo>
                    <a:pt x="580" y="3"/>
                  </a:lnTo>
                  <a:lnTo>
                    <a:pt x="581" y="3"/>
                  </a:lnTo>
                  <a:lnTo>
                    <a:pt x="582" y="3"/>
                  </a:lnTo>
                  <a:lnTo>
                    <a:pt x="583" y="3"/>
                  </a:lnTo>
                  <a:lnTo>
                    <a:pt x="584" y="3"/>
                  </a:lnTo>
                  <a:lnTo>
                    <a:pt x="585" y="3"/>
                  </a:lnTo>
                  <a:lnTo>
                    <a:pt x="586" y="3"/>
                  </a:lnTo>
                  <a:lnTo>
                    <a:pt x="587" y="3"/>
                  </a:lnTo>
                  <a:lnTo>
                    <a:pt x="588" y="3"/>
                  </a:lnTo>
                  <a:lnTo>
                    <a:pt x="589" y="3"/>
                  </a:lnTo>
                  <a:lnTo>
                    <a:pt x="590" y="3"/>
                  </a:lnTo>
                  <a:lnTo>
                    <a:pt x="591" y="3"/>
                  </a:lnTo>
                  <a:lnTo>
                    <a:pt x="592" y="3"/>
                  </a:lnTo>
                  <a:lnTo>
                    <a:pt x="593" y="3"/>
                  </a:lnTo>
                  <a:lnTo>
                    <a:pt x="594" y="3"/>
                  </a:lnTo>
                  <a:lnTo>
                    <a:pt x="595" y="3"/>
                  </a:lnTo>
                  <a:lnTo>
                    <a:pt x="596" y="3"/>
                  </a:lnTo>
                  <a:lnTo>
                    <a:pt x="597" y="3"/>
                  </a:lnTo>
                  <a:lnTo>
                    <a:pt x="598" y="3"/>
                  </a:lnTo>
                  <a:lnTo>
                    <a:pt x="599" y="3"/>
                  </a:lnTo>
                  <a:lnTo>
                    <a:pt x="600" y="3"/>
                  </a:lnTo>
                  <a:lnTo>
                    <a:pt x="601" y="3"/>
                  </a:lnTo>
                  <a:lnTo>
                    <a:pt x="602" y="3"/>
                  </a:lnTo>
                  <a:lnTo>
                    <a:pt x="603" y="3"/>
                  </a:lnTo>
                  <a:lnTo>
                    <a:pt x="604" y="3"/>
                  </a:lnTo>
                  <a:lnTo>
                    <a:pt x="605" y="3"/>
                  </a:lnTo>
                  <a:lnTo>
                    <a:pt x="606" y="3"/>
                  </a:lnTo>
                  <a:lnTo>
                    <a:pt x="607" y="3"/>
                  </a:lnTo>
                  <a:lnTo>
                    <a:pt x="608" y="3"/>
                  </a:lnTo>
                  <a:lnTo>
                    <a:pt x="609" y="3"/>
                  </a:lnTo>
                  <a:lnTo>
                    <a:pt x="610" y="3"/>
                  </a:lnTo>
                  <a:lnTo>
                    <a:pt x="611" y="3"/>
                  </a:lnTo>
                  <a:lnTo>
                    <a:pt x="612" y="3"/>
                  </a:lnTo>
                  <a:lnTo>
                    <a:pt x="613" y="3"/>
                  </a:lnTo>
                  <a:lnTo>
                    <a:pt x="614" y="3"/>
                  </a:lnTo>
                  <a:lnTo>
                    <a:pt x="615" y="3"/>
                  </a:lnTo>
                  <a:lnTo>
                    <a:pt x="616" y="3"/>
                  </a:lnTo>
                  <a:lnTo>
                    <a:pt x="617" y="3"/>
                  </a:lnTo>
                  <a:lnTo>
                    <a:pt x="618" y="3"/>
                  </a:lnTo>
                  <a:lnTo>
                    <a:pt x="619" y="3"/>
                  </a:lnTo>
                  <a:lnTo>
                    <a:pt x="620" y="3"/>
                  </a:lnTo>
                  <a:lnTo>
                    <a:pt x="621" y="3"/>
                  </a:lnTo>
                  <a:lnTo>
                    <a:pt x="622" y="3"/>
                  </a:lnTo>
                  <a:lnTo>
                    <a:pt x="623" y="3"/>
                  </a:lnTo>
                  <a:lnTo>
                    <a:pt x="624" y="3"/>
                  </a:lnTo>
                  <a:lnTo>
                    <a:pt x="625" y="3"/>
                  </a:lnTo>
                  <a:lnTo>
                    <a:pt x="626" y="3"/>
                  </a:lnTo>
                  <a:lnTo>
                    <a:pt x="627" y="3"/>
                  </a:lnTo>
                  <a:lnTo>
                    <a:pt x="628" y="3"/>
                  </a:lnTo>
                  <a:lnTo>
                    <a:pt x="629" y="3"/>
                  </a:lnTo>
                  <a:lnTo>
                    <a:pt x="630" y="3"/>
                  </a:lnTo>
                  <a:lnTo>
                    <a:pt x="631" y="3"/>
                  </a:lnTo>
                  <a:lnTo>
                    <a:pt x="632" y="3"/>
                  </a:lnTo>
                  <a:lnTo>
                    <a:pt x="633" y="3"/>
                  </a:lnTo>
                  <a:lnTo>
                    <a:pt x="634" y="3"/>
                  </a:lnTo>
                  <a:lnTo>
                    <a:pt x="635" y="3"/>
                  </a:lnTo>
                  <a:lnTo>
                    <a:pt x="636" y="3"/>
                  </a:lnTo>
                  <a:lnTo>
                    <a:pt x="637" y="3"/>
                  </a:lnTo>
                  <a:lnTo>
                    <a:pt x="638" y="3"/>
                  </a:lnTo>
                  <a:lnTo>
                    <a:pt x="639" y="3"/>
                  </a:lnTo>
                  <a:lnTo>
                    <a:pt x="640" y="3"/>
                  </a:lnTo>
                  <a:lnTo>
                    <a:pt x="641" y="3"/>
                  </a:lnTo>
                  <a:lnTo>
                    <a:pt x="642" y="3"/>
                  </a:lnTo>
                  <a:lnTo>
                    <a:pt x="643" y="3"/>
                  </a:lnTo>
                  <a:lnTo>
                    <a:pt x="644" y="3"/>
                  </a:lnTo>
                  <a:lnTo>
                    <a:pt x="645" y="3"/>
                  </a:lnTo>
                  <a:lnTo>
                    <a:pt x="646" y="3"/>
                  </a:lnTo>
                  <a:lnTo>
                    <a:pt x="647" y="3"/>
                  </a:lnTo>
                  <a:lnTo>
                    <a:pt x="648" y="3"/>
                  </a:lnTo>
                  <a:lnTo>
                    <a:pt x="649" y="3"/>
                  </a:lnTo>
                  <a:lnTo>
                    <a:pt x="650" y="3"/>
                  </a:lnTo>
                  <a:lnTo>
                    <a:pt x="651" y="3"/>
                  </a:lnTo>
                  <a:lnTo>
                    <a:pt x="652" y="3"/>
                  </a:lnTo>
                  <a:lnTo>
                    <a:pt x="653" y="3"/>
                  </a:lnTo>
                  <a:lnTo>
                    <a:pt x="654" y="3"/>
                  </a:lnTo>
                  <a:lnTo>
                    <a:pt x="655" y="3"/>
                  </a:lnTo>
                  <a:lnTo>
                    <a:pt x="656" y="3"/>
                  </a:lnTo>
                  <a:lnTo>
                    <a:pt x="657" y="3"/>
                  </a:lnTo>
                  <a:lnTo>
                    <a:pt x="658" y="3"/>
                  </a:lnTo>
                  <a:lnTo>
                    <a:pt x="659" y="3"/>
                  </a:lnTo>
                  <a:lnTo>
                    <a:pt x="660" y="3"/>
                  </a:lnTo>
                  <a:lnTo>
                    <a:pt x="661" y="3"/>
                  </a:lnTo>
                  <a:lnTo>
                    <a:pt x="662" y="3"/>
                  </a:lnTo>
                  <a:lnTo>
                    <a:pt x="663" y="3"/>
                  </a:lnTo>
                  <a:lnTo>
                    <a:pt x="664" y="3"/>
                  </a:lnTo>
                  <a:lnTo>
                    <a:pt x="665" y="3"/>
                  </a:lnTo>
                  <a:lnTo>
                    <a:pt x="666" y="3"/>
                  </a:lnTo>
                  <a:lnTo>
                    <a:pt x="667" y="3"/>
                  </a:lnTo>
                  <a:lnTo>
                    <a:pt x="668" y="3"/>
                  </a:lnTo>
                  <a:lnTo>
                    <a:pt x="669" y="3"/>
                  </a:lnTo>
                  <a:lnTo>
                    <a:pt x="670" y="3"/>
                  </a:lnTo>
                  <a:lnTo>
                    <a:pt x="671" y="3"/>
                  </a:lnTo>
                  <a:lnTo>
                    <a:pt x="672" y="3"/>
                  </a:lnTo>
                  <a:lnTo>
                    <a:pt x="673" y="3"/>
                  </a:lnTo>
                  <a:lnTo>
                    <a:pt x="674" y="3"/>
                  </a:lnTo>
                  <a:lnTo>
                    <a:pt x="675" y="3"/>
                  </a:lnTo>
                  <a:lnTo>
                    <a:pt x="676" y="3"/>
                  </a:lnTo>
                  <a:lnTo>
                    <a:pt x="677" y="3"/>
                  </a:lnTo>
                  <a:lnTo>
                    <a:pt x="678" y="3"/>
                  </a:lnTo>
                  <a:lnTo>
                    <a:pt x="679" y="3"/>
                  </a:lnTo>
                  <a:lnTo>
                    <a:pt x="680" y="3"/>
                  </a:lnTo>
                  <a:lnTo>
                    <a:pt x="681" y="3"/>
                  </a:lnTo>
                  <a:lnTo>
                    <a:pt x="682" y="3"/>
                  </a:lnTo>
                  <a:lnTo>
                    <a:pt x="683" y="3"/>
                  </a:lnTo>
                  <a:lnTo>
                    <a:pt x="684" y="3"/>
                  </a:lnTo>
                  <a:lnTo>
                    <a:pt x="685" y="3"/>
                  </a:lnTo>
                  <a:lnTo>
                    <a:pt x="686" y="3"/>
                  </a:lnTo>
                  <a:lnTo>
                    <a:pt x="687" y="3"/>
                  </a:lnTo>
                  <a:lnTo>
                    <a:pt x="688" y="3"/>
                  </a:lnTo>
                  <a:lnTo>
                    <a:pt x="689" y="3"/>
                  </a:lnTo>
                  <a:lnTo>
                    <a:pt x="690" y="3"/>
                  </a:lnTo>
                  <a:lnTo>
                    <a:pt x="691" y="3"/>
                  </a:lnTo>
                  <a:lnTo>
                    <a:pt x="692" y="3"/>
                  </a:lnTo>
                  <a:lnTo>
                    <a:pt x="693" y="3"/>
                  </a:lnTo>
                  <a:lnTo>
                    <a:pt x="694" y="3"/>
                  </a:lnTo>
                  <a:lnTo>
                    <a:pt x="695" y="3"/>
                  </a:lnTo>
                  <a:lnTo>
                    <a:pt x="696" y="3"/>
                  </a:lnTo>
                  <a:lnTo>
                    <a:pt x="697" y="3"/>
                  </a:lnTo>
                  <a:lnTo>
                    <a:pt x="698" y="3"/>
                  </a:lnTo>
                  <a:lnTo>
                    <a:pt x="699" y="3"/>
                  </a:lnTo>
                  <a:lnTo>
                    <a:pt x="700" y="3"/>
                  </a:lnTo>
                  <a:lnTo>
                    <a:pt x="701" y="3"/>
                  </a:lnTo>
                  <a:lnTo>
                    <a:pt x="702" y="3"/>
                  </a:lnTo>
                  <a:lnTo>
                    <a:pt x="703" y="3"/>
                  </a:lnTo>
                  <a:lnTo>
                    <a:pt x="704" y="3"/>
                  </a:lnTo>
                  <a:lnTo>
                    <a:pt x="705" y="3"/>
                  </a:lnTo>
                  <a:lnTo>
                    <a:pt x="706" y="3"/>
                  </a:lnTo>
                  <a:lnTo>
                    <a:pt x="707" y="3"/>
                  </a:lnTo>
                  <a:lnTo>
                    <a:pt x="708" y="3"/>
                  </a:lnTo>
                  <a:lnTo>
                    <a:pt x="709" y="3"/>
                  </a:lnTo>
                  <a:lnTo>
                    <a:pt x="710" y="3"/>
                  </a:lnTo>
                  <a:lnTo>
                    <a:pt x="711" y="3"/>
                  </a:lnTo>
                  <a:lnTo>
                    <a:pt x="712" y="3"/>
                  </a:lnTo>
                  <a:lnTo>
                    <a:pt x="713" y="3"/>
                  </a:lnTo>
                  <a:lnTo>
                    <a:pt x="714" y="3"/>
                  </a:lnTo>
                  <a:lnTo>
                    <a:pt x="715" y="3"/>
                  </a:lnTo>
                  <a:lnTo>
                    <a:pt x="716" y="3"/>
                  </a:lnTo>
                  <a:lnTo>
                    <a:pt x="717" y="3"/>
                  </a:lnTo>
                  <a:lnTo>
                    <a:pt x="718" y="3"/>
                  </a:lnTo>
                  <a:lnTo>
                    <a:pt x="719" y="3"/>
                  </a:lnTo>
                  <a:lnTo>
                    <a:pt x="720" y="3"/>
                  </a:lnTo>
                  <a:lnTo>
                    <a:pt x="721" y="3"/>
                  </a:lnTo>
                  <a:lnTo>
                    <a:pt x="722" y="3"/>
                  </a:lnTo>
                  <a:lnTo>
                    <a:pt x="723" y="3"/>
                  </a:lnTo>
                  <a:lnTo>
                    <a:pt x="724" y="3"/>
                  </a:lnTo>
                  <a:lnTo>
                    <a:pt x="725" y="3"/>
                  </a:lnTo>
                  <a:lnTo>
                    <a:pt x="726" y="3"/>
                  </a:lnTo>
                  <a:lnTo>
                    <a:pt x="727" y="3"/>
                  </a:lnTo>
                  <a:lnTo>
                    <a:pt x="728" y="3"/>
                  </a:lnTo>
                  <a:lnTo>
                    <a:pt x="729" y="3"/>
                  </a:lnTo>
                  <a:lnTo>
                    <a:pt x="730" y="3"/>
                  </a:lnTo>
                  <a:lnTo>
                    <a:pt x="731" y="3"/>
                  </a:lnTo>
                  <a:lnTo>
                    <a:pt x="732" y="3"/>
                  </a:lnTo>
                  <a:lnTo>
                    <a:pt x="733" y="3"/>
                  </a:lnTo>
                  <a:lnTo>
                    <a:pt x="734" y="3"/>
                  </a:lnTo>
                  <a:lnTo>
                    <a:pt x="735" y="3"/>
                  </a:lnTo>
                  <a:lnTo>
                    <a:pt x="736" y="3"/>
                  </a:lnTo>
                  <a:lnTo>
                    <a:pt x="737" y="3"/>
                  </a:lnTo>
                  <a:lnTo>
                    <a:pt x="738" y="3"/>
                  </a:lnTo>
                  <a:lnTo>
                    <a:pt x="739" y="3"/>
                  </a:lnTo>
                  <a:lnTo>
                    <a:pt x="740" y="3"/>
                  </a:lnTo>
                  <a:lnTo>
                    <a:pt x="741" y="3"/>
                  </a:lnTo>
                  <a:lnTo>
                    <a:pt x="742" y="3"/>
                  </a:lnTo>
                  <a:lnTo>
                    <a:pt x="743" y="3"/>
                  </a:lnTo>
                  <a:lnTo>
                    <a:pt x="744" y="3"/>
                  </a:lnTo>
                  <a:lnTo>
                    <a:pt x="745" y="3"/>
                  </a:lnTo>
                  <a:lnTo>
                    <a:pt x="746" y="3"/>
                  </a:lnTo>
                  <a:lnTo>
                    <a:pt x="747" y="3"/>
                  </a:lnTo>
                  <a:lnTo>
                    <a:pt x="748" y="3"/>
                  </a:lnTo>
                  <a:lnTo>
                    <a:pt x="749" y="3"/>
                  </a:lnTo>
                  <a:lnTo>
                    <a:pt x="750" y="3"/>
                  </a:lnTo>
                  <a:lnTo>
                    <a:pt x="751" y="3"/>
                  </a:lnTo>
                  <a:lnTo>
                    <a:pt x="752" y="3"/>
                  </a:lnTo>
                  <a:lnTo>
                    <a:pt x="753" y="3"/>
                  </a:lnTo>
                  <a:lnTo>
                    <a:pt x="754" y="3"/>
                  </a:lnTo>
                  <a:lnTo>
                    <a:pt x="755" y="3"/>
                  </a:lnTo>
                  <a:lnTo>
                    <a:pt x="756" y="3"/>
                  </a:lnTo>
                  <a:lnTo>
                    <a:pt x="757" y="3"/>
                  </a:lnTo>
                  <a:lnTo>
                    <a:pt x="758" y="3"/>
                  </a:lnTo>
                  <a:lnTo>
                    <a:pt x="759" y="3"/>
                  </a:lnTo>
                  <a:lnTo>
                    <a:pt x="760" y="3"/>
                  </a:lnTo>
                  <a:lnTo>
                    <a:pt x="761" y="3"/>
                  </a:lnTo>
                  <a:lnTo>
                    <a:pt x="762" y="3"/>
                  </a:lnTo>
                  <a:lnTo>
                    <a:pt x="763" y="3"/>
                  </a:lnTo>
                  <a:lnTo>
                    <a:pt x="764" y="3"/>
                  </a:lnTo>
                  <a:lnTo>
                    <a:pt x="765" y="3"/>
                  </a:lnTo>
                  <a:lnTo>
                    <a:pt x="766" y="3"/>
                  </a:lnTo>
                  <a:lnTo>
                    <a:pt x="767" y="3"/>
                  </a:lnTo>
                  <a:lnTo>
                    <a:pt x="768" y="3"/>
                  </a:lnTo>
                  <a:lnTo>
                    <a:pt x="769" y="3"/>
                  </a:lnTo>
                  <a:lnTo>
                    <a:pt x="770" y="3"/>
                  </a:lnTo>
                  <a:lnTo>
                    <a:pt x="771" y="3"/>
                  </a:lnTo>
                  <a:lnTo>
                    <a:pt x="772" y="3"/>
                  </a:lnTo>
                  <a:lnTo>
                    <a:pt x="773" y="3"/>
                  </a:lnTo>
                  <a:lnTo>
                    <a:pt x="774" y="3"/>
                  </a:lnTo>
                  <a:lnTo>
                    <a:pt x="775" y="3"/>
                  </a:lnTo>
                  <a:lnTo>
                    <a:pt x="776" y="3"/>
                  </a:lnTo>
                  <a:lnTo>
                    <a:pt x="777" y="3"/>
                  </a:lnTo>
                  <a:lnTo>
                    <a:pt x="778" y="3"/>
                  </a:lnTo>
                  <a:lnTo>
                    <a:pt x="779" y="3"/>
                  </a:lnTo>
                  <a:lnTo>
                    <a:pt x="780" y="3"/>
                  </a:lnTo>
                  <a:lnTo>
                    <a:pt x="781" y="3"/>
                  </a:lnTo>
                  <a:lnTo>
                    <a:pt x="782" y="3"/>
                  </a:lnTo>
                  <a:lnTo>
                    <a:pt x="783" y="3"/>
                  </a:lnTo>
                  <a:lnTo>
                    <a:pt x="784" y="3"/>
                  </a:lnTo>
                  <a:lnTo>
                    <a:pt x="785" y="3"/>
                  </a:lnTo>
                  <a:lnTo>
                    <a:pt x="786" y="3"/>
                  </a:lnTo>
                  <a:lnTo>
                    <a:pt x="787" y="3"/>
                  </a:lnTo>
                  <a:lnTo>
                    <a:pt x="788" y="3"/>
                  </a:lnTo>
                  <a:lnTo>
                    <a:pt x="789" y="3"/>
                  </a:lnTo>
                  <a:lnTo>
                    <a:pt x="790" y="3"/>
                  </a:lnTo>
                  <a:lnTo>
                    <a:pt x="791" y="3"/>
                  </a:lnTo>
                  <a:lnTo>
                    <a:pt x="792" y="3"/>
                  </a:lnTo>
                  <a:lnTo>
                    <a:pt x="793" y="3"/>
                  </a:lnTo>
                  <a:lnTo>
                    <a:pt x="794" y="3"/>
                  </a:lnTo>
                  <a:lnTo>
                    <a:pt x="795" y="3"/>
                  </a:lnTo>
                  <a:lnTo>
                    <a:pt x="796" y="3"/>
                  </a:lnTo>
                  <a:lnTo>
                    <a:pt x="797" y="3"/>
                  </a:lnTo>
                  <a:lnTo>
                    <a:pt x="798" y="3"/>
                  </a:lnTo>
                  <a:lnTo>
                    <a:pt x="799" y="3"/>
                  </a:lnTo>
                  <a:lnTo>
                    <a:pt x="800" y="3"/>
                  </a:lnTo>
                  <a:lnTo>
                    <a:pt x="801" y="3"/>
                  </a:lnTo>
                  <a:lnTo>
                    <a:pt x="802" y="3"/>
                  </a:lnTo>
                  <a:lnTo>
                    <a:pt x="803" y="3"/>
                  </a:lnTo>
                  <a:lnTo>
                    <a:pt x="804" y="3"/>
                  </a:lnTo>
                  <a:lnTo>
                    <a:pt x="805" y="3"/>
                  </a:lnTo>
                  <a:lnTo>
                    <a:pt x="806" y="3"/>
                  </a:lnTo>
                  <a:lnTo>
                    <a:pt x="807" y="3"/>
                  </a:lnTo>
                  <a:lnTo>
                    <a:pt x="808" y="3"/>
                  </a:lnTo>
                  <a:lnTo>
                    <a:pt x="809" y="3"/>
                  </a:lnTo>
                  <a:lnTo>
                    <a:pt x="810" y="3"/>
                  </a:lnTo>
                  <a:lnTo>
                    <a:pt x="811" y="3"/>
                  </a:lnTo>
                  <a:lnTo>
                    <a:pt x="812" y="3"/>
                  </a:lnTo>
                  <a:lnTo>
                    <a:pt x="813" y="3"/>
                  </a:lnTo>
                  <a:lnTo>
                    <a:pt x="814" y="3"/>
                  </a:lnTo>
                  <a:lnTo>
                    <a:pt x="815" y="3"/>
                  </a:lnTo>
                  <a:lnTo>
                    <a:pt x="816" y="3"/>
                  </a:lnTo>
                  <a:lnTo>
                    <a:pt x="817" y="3"/>
                  </a:lnTo>
                  <a:lnTo>
                    <a:pt x="818" y="3"/>
                  </a:lnTo>
                  <a:lnTo>
                    <a:pt x="819" y="3"/>
                  </a:lnTo>
                  <a:lnTo>
                    <a:pt x="820" y="3"/>
                  </a:lnTo>
                  <a:lnTo>
                    <a:pt x="821" y="3"/>
                  </a:lnTo>
                  <a:lnTo>
                    <a:pt x="822" y="3"/>
                  </a:lnTo>
                  <a:lnTo>
                    <a:pt x="823" y="3"/>
                  </a:lnTo>
                  <a:lnTo>
                    <a:pt x="824" y="3"/>
                  </a:lnTo>
                  <a:lnTo>
                    <a:pt x="825" y="3"/>
                  </a:lnTo>
                  <a:lnTo>
                    <a:pt x="826" y="3"/>
                  </a:lnTo>
                  <a:lnTo>
                    <a:pt x="827" y="3"/>
                  </a:lnTo>
                  <a:lnTo>
                    <a:pt x="828" y="3"/>
                  </a:lnTo>
                </a:path>
              </a:pathLst>
            </a:custGeom>
            <a:noFill/>
            <a:ln w="0">
              <a:solidFill>
                <a:srgbClr val="FFFF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
          <p:nvSpPr>
            <p:cNvPr id="28011" name="Freeform 159"/>
            <p:cNvSpPr>
              <a:spLocks/>
            </p:cNvSpPr>
            <p:nvPr/>
          </p:nvSpPr>
          <p:spPr bwMode="auto">
            <a:xfrm>
              <a:off x="238" y="4217"/>
              <a:ext cx="5504" cy="0"/>
            </a:xfrm>
            <a:custGeom>
              <a:avLst/>
              <a:gdLst>
                <a:gd name="T0" fmla="*/ 156246 w 828"/>
                <a:gd name="T1" fmla="*/ 323978 w 828"/>
                <a:gd name="T2" fmla="*/ 505810 w 828"/>
                <a:gd name="T3" fmla="*/ 675576 w 828"/>
                <a:gd name="T4" fmla="*/ 843574 w 828"/>
                <a:gd name="T5" fmla="*/ 1011313 w 828"/>
                <a:gd name="T6" fmla="*/ 1181386 w 828"/>
                <a:gd name="T7" fmla="*/ 1349078 w 828"/>
                <a:gd name="T8" fmla="*/ 1530910 w 828"/>
                <a:gd name="T9" fmla="*/ 1700676 w 828"/>
                <a:gd name="T10" fmla="*/ 1868674 w 828"/>
                <a:gd name="T11" fmla="*/ 2038487 w 828"/>
                <a:gd name="T12" fmla="*/ 2206180 w 828"/>
                <a:gd name="T13" fmla="*/ 2388005 w 828"/>
                <a:gd name="T14" fmla="*/ 2557771 w 828"/>
                <a:gd name="T15" fmla="*/ 2725776 w 828"/>
                <a:gd name="T16" fmla="*/ 2893509 w 828"/>
                <a:gd name="T17" fmla="*/ 3063588 w 828"/>
                <a:gd name="T18" fmla="*/ 3231273 w 828"/>
                <a:gd name="T19" fmla="*/ 3413105 w 828"/>
                <a:gd name="T20" fmla="*/ 3582871 w 828"/>
                <a:gd name="T21" fmla="*/ 3750916 w 828"/>
                <a:gd name="T22" fmla="*/ 3918609 w 828"/>
                <a:gd name="T23" fmla="*/ 4088681 w 828"/>
                <a:gd name="T24" fmla="*/ 4256420 w 828"/>
                <a:gd name="T25" fmla="*/ 4437939 w 828"/>
                <a:gd name="T26" fmla="*/ 4608018 w 828"/>
                <a:gd name="T27" fmla="*/ 4775704 w 828"/>
                <a:gd name="T28" fmla="*/ 4945783 w 828"/>
                <a:gd name="T29" fmla="*/ 5113515 w 828"/>
                <a:gd name="T30" fmla="*/ 5281513 w 828"/>
                <a:gd name="T31" fmla="*/ 5465067 w 828"/>
                <a:gd name="T32" fmla="*/ 5633111 w 828"/>
                <a:gd name="T33" fmla="*/ 5800804 w 828"/>
                <a:gd name="T34" fmla="*/ 5970883 w 828"/>
                <a:gd name="T35" fmla="*/ 6138615 w 828"/>
                <a:gd name="T36" fmla="*/ 6320134 w 828"/>
                <a:gd name="T37" fmla="*/ 6490213 w 828"/>
                <a:gd name="T38" fmla="*/ 6657899 w 828"/>
                <a:gd name="T39" fmla="*/ 6827978 w 828"/>
                <a:gd name="T40" fmla="*/ 6995710 w 828"/>
                <a:gd name="T41" fmla="*/ 7163715 w 828"/>
                <a:gd name="T42" fmla="*/ 7345234 w 828"/>
                <a:gd name="T43" fmla="*/ 7515307 w 828"/>
                <a:gd name="T44" fmla="*/ 7683046 w 828"/>
                <a:gd name="T45" fmla="*/ 7853078 w 828"/>
                <a:gd name="T46" fmla="*/ 8020810 w 828"/>
                <a:gd name="T47" fmla="*/ 8188809 w 828"/>
                <a:gd name="T48" fmla="*/ 8372408 w 828"/>
                <a:gd name="T49" fmla="*/ 8540101 w 828"/>
                <a:gd name="T50" fmla="*/ 8708139 w 828"/>
                <a:gd name="T51" fmla="*/ 8877912 w 828"/>
                <a:gd name="T52" fmla="*/ 9045910 w 828"/>
                <a:gd name="T53" fmla="*/ 9215677 w 828"/>
                <a:gd name="T54" fmla="*/ 9397508 w 828"/>
                <a:gd name="T55" fmla="*/ 9565241 w 828"/>
                <a:gd name="T56" fmla="*/ 9735320 w 828"/>
                <a:gd name="T57" fmla="*/ 9903006 w 828"/>
                <a:gd name="T58" fmla="*/ 10071004 w 828"/>
                <a:gd name="T59" fmla="*/ 10240817 w 828"/>
                <a:gd name="T60" fmla="*/ 10422602 w 828"/>
                <a:gd name="T61" fmla="*/ 10590341 w 8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w 828"/>
                <a:gd name="T125" fmla="*/ 828 w 828"/>
              </a:gdLst>
              <a:ahLst/>
              <a:cxnLst>
                <a:cxn ang="T62">
                  <a:pos x="T0" y="0"/>
                </a:cxn>
                <a:cxn ang="T63">
                  <a:pos x="T1" y="0"/>
                </a:cxn>
                <a:cxn ang="T64">
                  <a:pos x="T2" y="0"/>
                </a:cxn>
                <a:cxn ang="T65">
                  <a:pos x="T3" y="0"/>
                </a:cxn>
                <a:cxn ang="T66">
                  <a:pos x="T4" y="0"/>
                </a:cxn>
                <a:cxn ang="T67">
                  <a:pos x="T5" y="0"/>
                </a:cxn>
                <a:cxn ang="T68">
                  <a:pos x="T6" y="0"/>
                </a:cxn>
                <a:cxn ang="T69">
                  <a:pos x="T7" y="0"/>
                </a:cxn>
                <a:cxn ang="T70">
                  <a:pos x="T8" y="0"/>
                </a:cxn>
                <a:cxn ang="T71">
                  <a:pos x="T9" y="0"/>
                </a:cxn>
                <a:cxn ang="T72">
                  <a:pos x="T10" y="0"/>
                </a:cxn>
                <a:cxn ang="T73">
                  <a:pos x="T11" y="0"/>
                </a:cxn>
                <a:cxn ang="T74">
                  <a:pos x="T12" y="0"/>
                </a:cxn>
                <a:cxn ang="T75">
                  <a:pos x="T13" y="0"/>
                </a:cxn>
                <a:cxn ang="T76">
                  <a:pos x="T14" y="0"/>
                </a:cxn>
                <a:cxn ang="T77">
                  <a:pos x="T15" y="0"/>
                </a:cxn>
                <a:cxn ang="T78">
                  <a:pos x="T16" y="0"/>
                </a:cxn>
                <a:cxn ang="T79">
                  <a:pos x="T17" y="0"/>
                </a:cxn>
                <a:cxn ang="T80">
                  <a:pos x="T18" y="0"/>
                </a:cxn>
                <a:cxn ang="T81">
                  <a:pos x="T19" y="0"/>
                </a:cxn>
                <a:cxn ang="T82">
                  <a:pos x="T20" y="0"/>
                </a:cxn>
                <a:cxn ang="T83">
                  <a:pos x="T21" y="0"/>
                </a:cxn>
                <a:cxn ang="T84">
                  <a:pos x="T22" y="0"/>
                </a:cxn>
                <a:cxn ang="T85">
                  <a:pos x="T23" y="0"/>
                </a:cxn>
                <a:cxn ang="T86">
                  <a:pos x="T24" y="0"/>
                </a:cxn>
                <a:cxn ang="T87">
                  <a:pos x="T25" y="0"/>
                </a:cxn>
                <a:cxn ang="T88">
                  <a:pos x="T26" y="0"/>
                </a:cxn>
                <a:cxn ang="T89">
                  <a:pos x="T27" y="0"/>
                </a:cxn>
                <a:cxn ang="T90">
                  <a:pos x="T28" y="0"/>
                </a:cxn>
                <a:cxn ang="T91">
                  <a:pos x="T29" y="0"/>
                </a:cxn>
                <a:cxn ang="T92">
                  <a:pos x="T30" y="0"/>
                </a:cxn>
                <a:cxn ang="T93">
                  <a:pos x="T31" y="0"/>
                </a:cxn>
                <a:cxn ang="T94">
                  <a:pos x="T32" y="0"/>
                </a:cxn>
                <a:cxn ang="T95">
                  <a:pos x="T33" y="0"/>
                </a:cxn>
                <a:cxn ang="T96">
                  <a:pos x="T34" y="0"/>
                </a:cxn>
                <a:cxn ang="T97">
                  <a:pos x="T35" y="0"/>
                </a:cxn>
                <a:cxn ang="T98">
                  <a:pos x="T36" y="0"/>
                </a:cxn>
                <a:cxn ang="T99">
                  <a:pos x="T37" y="0"/>
                </a:cxn>
                <a:cxn ang="T100">
                  <a:pos x="T38" y="0"/>
                </a:cxn>
                <a:cxn ang="T101">
                  <a:pos x="T39" y="0"/>
                </a:cxn>
                <a:cxn ang="T102">
                  <a:pos x="T40" y="0"/>
                </a:cxn>
                <a:cxn ang="T103">
                  <a:pos x="T41" y="0"/>
                </a:cxn>
                <a:cxn ang="T104">
                  <a:pos x="T42" y="0"/>
                </a:cxn>
                <a:cxn ang="T105">
                  <a:pos x="T43" y="0"/>
                </a:cxn>
                <a:cxn ang="T106">
                  <a:pos x="T44" y="0"/>
                </a:cxn>
                <a:cxn ang="T107">
                  <a:pos x="T45" y="0"/>
                </a:cxn>
                <a:cxn ang="T108">
                  <a:pos x="T46" y="0"/>
                </a:cxn>
                <a:cxn ang="T109">
                  <a:pos x="T47" y="0"/>
                </a:cxn>
                <a:cxn ang="T110">
                  <a:pos x="T48" y="0"/>
                </a:cxn>
                <a:cxn ang="T111">
                  <a:pos x="T49" y="0"/>
                </a:cxn>
                <a:cxn ang="T112">
                  <a:pos x="T50" y="0"/>
                </a:cxn>
                <a:cxn ang="T113">
                  <a:pos x="T51" y="0"/>
                </a:cxn>
                <a:cxn ang="T114">
                  <a:pos x="T52" y="0"/>
                </a:cxn>
                <a:cxn ang="T115">
                  <a:pos x="T53" y="0"/>
                </a:cxn>
                <a:cxn ang="T116">
                  <a:pos x="T54" y="0"/>
                </a:cxn>
                <a:cxn ang="T117">
                  <a:pos x="T55" y="0"/>
                </a:cxn>
                <a:cxn ang="T118">
                  <a:pos x="T56" y="0"/>
                </a:cxn>
                <a:cxn ang="T119">
                  <a:pos x="T57" y="0"/>
                </a:cxn>
                <a:cxn ang="T120">
                  <a:pos x="T58" y="0"/>
                </a:cxn>
                <a:cxn ang="T121">
                  <a:pos x="T59" y="0"/>
                </a:cxn>
                <a:cxn ang="T122">
                  <a:pos x="T60" y="0"/>
                </a:cxn>
                <a:cxn ang="T123">
                  <a:pos x="T61" y="0"/>
                </a:cxn>
              </a:cxnLst>
              <a:rect l="T124" t="0" r="T125" b="0"/>
              <a:pathLst>
                <a:path w="828">
                  <a:moveTo>
                    <a:pt x="0" y="0"/>
                  </a:moveTo>
                  <a:lnTo>
                    <a:pt x="0" y="0"/>
                  </a:lnTo>
                  <a:lnTo>
                    <a:pt x="1" y="0"/>
                  </a:lnTo>
                  <a:lnTo>
                    <a:pt x="2" y="0"/>
                  </a:lnTo>
                  <a:lnTo>
                    <a:pt x="3" y="0"/>
                  </a:lnTo>
                  <a:lnTo>
                    <a:pt x="4" y="0"/>
                  </a:lnTo>
                  <a:lnTo>
                    <a:pt x="5" y="0"/>
                  </a:lnTo>
                  <a:lnTo>
                    <a:pt x="6" y="0"/>
                  </a:lnTo>
                  <a:lnTo>
                    <a:pt x="7" y="0"/>
                  </a:lnTo>
                  <a:lnTo>
                    <a:pt x="8" y="0"/>
                  </a:lnTo>
                  <a:lnTo>
                    <a:pt x="9" y="0"/>
                  </a:lnTo>
                  <a:lnTo>
                    <a:pt x="10" y="0"/>
                  </a:lnTo>
                  <a:lnTo>
                    <a:pt x="11" y="0"/>
                  </a:lnTo>
                  <a:lnTo>
                    <a:pt x="12" y="0"/>
                  </a:lnTo>
                  <a:lnTo>
                    <a:pt x="13" y="0"/>
                  </a:lnTo>
                  <a:lnTo>
                    <a:pt x="14" y="0"/>
                  </a:lnTo>
                  <a:lnTo>
                    <a:pt x="15" y="0"/>
                  </a:lnTo>
                  <a:lnTo>
                    <a:pt x="16" y="0"/>
                  </a:lnTo>
                  <a:lnTo>
                    <a:pt x="17" y="0"/>
                  </a:lnTo>
                  <a:lnTo>
                    <a:pt x="18" y="0"/>
                  </a:lnTo>
                  <a:lnTo>
                    <a:pt x="19" y="0"/>
                  </a:lnTo>
                  <a:lnTo>
                    <a:pt x="20" y="0"/>
                  </a:lnTo>
                  <a:lnTo>
                    <a:pt x="21" y="0"/>
                  </a:lnTo>
                  <a:lnTo>
                    <a:pt x="22" y="0"/>
                  </a:lnTo>
                  <a:lnTo>
                    <a:pt x="23" y="0"/>
                  </a:lnTo>
                  <a:lnTo>
                    <a:pt x="24" y="0"/>
                  </a:lnTo>
                  <a:lnTo>
                    <a:pt x="25" y="0"/>
                  </a:lnTo>
                  <a:lnTo>
                    <a:pt x="26" y="0"/>
                  </a:lnTo>
                  <a:lnTo>
                    <a:pt x="27" y="0"/>
                  </a:lnTo>
                  <a:lnTo>
                    <a:pt x="28" y="0"/>
                  </a:lnTo>
                  <a:lnTo>
                    <a:pt x="29" y="0"/>
                  </a:lnTo>
                  <a:lnTo>
                    <a:pt x="30" y="0"/>
                  </a:lnTo>
                  <a:lnTo>
                    <a:pt x="31" y="0"/>
                  </a:lnTo>
                  <a:lnTo>
                    <a:pt x="32" y="0"/>
                  </a:lnTo>
                  <a:lnTo>
                    <a:pt x="33" y="0"/>
                  </a:lnTo>
                  <a:lnTo>
                    <a:pt x="34" y="0"/>
                  </a:lnTo>
                  <a:lnTo>
                    <a:pt x="35" y="0"/>
                  </a:lnTo>
                  <a:lnTo>
                    <a:pt x="36" y="0"/>
                  </a:lnTo>
                  <a:lnTo>
                    <a:pt x="37" y="0"/>
                  </a:lnTo>
                  <a:lnTo>
                    <a:pt x="38" y="0"/>
                  </a:lnTo>
                  <a:lnTo>
                    <a:pt x="39" y="0"/>
                  </a:lnTo>
                  <a:lnTo>
                    <a:pt x="40" y="0"/>
                  </a:lnTo>
                  <a:lnTo>
                    <a:pt x="41" y="0"/>
                  </a:lnTo>
                  <a:lnTo>
                    <a:pt x="42" y="0"/>
                  </a:lnTo>
                  <a:lnTo>
                    <a:pt x="43" y="0"/>
                  </a:lnTo>
                  <a:lnTo>
                    <a:pt x="44" y="0"/>
                  </a:lnTo>
                  <a:lnTo>
                    <a:pt x="45" y="0"/>
                  </a:lnTo>
                  <a:lnTo>
                    <a:pt x="46" y="0"/>
                  </a:lnTo>
                  <a:lnTo>
                    <a:pt x="47" y="0"/>
                  </a:lnTo>
                  <a:lnTo>
                    <a:pt x="48" y="0"/>
                  </a:lnTo>
                  <a:lnTo>
                    <a:pt x="49" y="0"/>
                  </a:lnTo>
                  <a:lnTo>
                    <a:pt x="50" y="0"/>
                  </a:lnTo>
                  <a:lnTo>
                    <a:pt x="51" y="0"/>
                  </a:lnTo>
                  <a:lnTo>
                    <a:pt x="52" y="0"/>
                  </a:lnTo>
                  <a:lnTo>
                    <a:pt x="53" y="0"/>
                  </a:lnTo>
                  <a:lnTo>
                    <a:pt x="54" y="0"/>
                  </a:lnTo>
                  <a:lnTo>
                    <a:pt x="55" y="0"/>
                  </a:lnTo>
                  <a:lnTo>
                    <a:pt x="56" y="0"/>
                  </a:lnTo>
                  <a:lnTo>
                    <a:pt x="57" y="0"/>
                  </a:lnTo>
                  <a:lnTo>
                    <a:pt x="58" y="0"/>
                  </a:lnTo>
                  <a:lnTo>
                    <a:pt x="59" y="0"/>
                  </a:lnTo>
                  <a:lnTo>
                    <a:pt x="60" y="0"/>
                  </a:lnTo>
                  <a:lnTo>
                    <a:pt x="61" y="0"/>
                  </a:lnTo>
                  <a:lnTo>
                    <a:pt x="62" y="0"/>
                  </a:lnTo>
                  <a:lnTo>
                    <a:pt x="63" y="0"/>
                  </a:lnTo>
                  <a:lnTo>
                    <a:pt x="64" y="0"/>
                  </a:lnTo>
                  <a:lnTo>
                    <a:pt x="65" y="0"/>
                  </a:lnTo>
                  <a:lnTo>
                    <a:pt x="66" y="0"/>
                  </a:lnTo>
                  <a:lnTo>
                    <a:pt x="67" y="0"/>
                  </a:lnTo>
                  <a:lnTo>
                    <a:pt x="68" y="0"/>
                  </a:lnTo>
                  <a:lnTo>
                    <a:pt x="69"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6" y="0"/>
                  </a:lnTo>
                  <a:lnTo>
                    <a:pt x="87" y="0"/>
                  </a:lnTo>
                  <a:lnTo>
                    <a:pt x="88" y="0"/>
                  </a:lnTo>
                  <a:lnTo>
                    <a:pt x="89" y="0"/>
                  </a:lnTo>
                  <a:lnTo>
                    <a:pt x="90" y="0"/>
                  </a:lnTo>
                  <a:lnTo>
                    <a:pt x="91" y="0"/>
                  </a:lnTo>
                  <a:lnTo>
                    <a:pt x="92" y="0"/>
                  </a:lnTo>
                  <a:lnTo>
                    <a:pt x="93" y="0"/>
                  </a:lnTo>
                  <a:lnTo>
                    <a:pt x="94" y="0"/>
                  </a:lnTo>
                  <a:lnTo>
                    <a:pt x="95" y="0"/>
                  </a:lnTo>
                  <a:lnTo>
                    <a:pt x="96" y="0"/>
                  </a:lnTo>
                  <a:lnTo>
                    <a:pt x="97" y="0"/>
                  </a:lnTo>
                  <a:lnTo>
                    <a:pt x="98" y="0"/>
                  </a:lnTo>
                  <a:lnTo>
                    <a:pt x="99" y="0"/>
                  </a:lnTo>
                  <a:lnTo>
                    <a:pt x="100" y="0"/>
                  </a:lnTo>
                  <a:lnTo>
                    <a:pt x="101" y="0"/>
                  </a:lnTo>
                  <a:lnTo>
                    <a:pt x="102" y="0"/>
                  </a:lnTo>
                  <a:lnTo>
                    <a:pt x="103" y="0"/>
                  </a:lnTo>
                  <a:lnTo>
                    <a:pt x="104" y="0"/>
                  </a:lnTo>
                  <a:lnTo>
                    <a:pt x="105" y="0"/>
                  </a:lnTo>
                  <a:lnTo>
                    <a:pt x="106" y="0"/>
                  </a:lnTo>
                  <a:lnTo>
                    <a:pt x="107" y="0"/>
                  </a:lnTo>
                  <a:lnTo>
                    <a:pt x="108" y="0"/>
                  </a:lnTo>
                  <a:lnTo>
                    <a:pt x="109" y="0"/>
                  </a:lnTo>
                  <a:lnTo>
                    <a:pt x="110" y="0"/>
                  </a:lnTo>
                  <a:lnTo>
                    <a:pt x="111" y="0"/>
                  </a:lnTo>
                  <a:lnTo>
                    <a:pt x="112" y="0"/>
                  </a:lnTo>
                  <a:lnTo>
                    <a:pt x="113" y="0"/>
                  </a:lnTo>
                  <a:lnTo>
                    <a:pt x="114" y="0"/>
                  </a:lnTo>
                  <a:lnTo>
                    <a:pt x="115" y="0"/>
                  </a:lnTo>
                  <a:lnTo>
                    <a:pt x="116" y="0"/>
                  </a:lnTo>
                  <a:lnTo>
                    <a:pt x="117" y="0"/>
                  </a:lnTo>
                  <a:lnTo>
                    <a:pt x="118" y="0"/>
                  </a:lnTo>
                  <a:lnTo>
                    <a:pt x="119" y="0"/>
                  </a:lnTo>
                  <a:lnTo>
                    <a:pt x="120" y="0"/>
                  </a:lnTo>
                  <a:lnTo>
                    <a:pt x="121" y="0"/>
                  </a:lnTo>
                  <a:lnTo>
                    <a:pt x="122" y="0"/>
                  </a:lnTo>
                  <a:lnTo>
                    <a:pt x="123" y="0"/>
                  </a:lnTo>
                  <a:lnTo>
                    <a:pt x="124" y="0"/>
                  </a:lnTo>
                  <a:lnTo>
                    <a:pt x="125" y="0"/>
                  </a:lnTo>
                  <a:lnTo>
                    <a:pt x="126" y="0"/>
                  </a:lnTo>
                  <a:lnTo>
                    <a:pt x="127" y="0"/>
                  </a:lnTo>
                  <a:lnTo>
                    <a:pt x="128" y="0"/>
                  </a:lnTo>
                  <a:lnTo>
                    <a:pt x="129" y="0"/>
                  </a:lnTo>
                  <a:lnTo>
                    <a:pt x="130" y="0"/>
                  </a:lnTo>
                  <a:lnTo>
                    <a:pt x="131" y="0"/>
                  </a:lnTo>
                  <a:lnTo>
                    <a:pt x="132" y="0"/>
                  </a:lnTo>
                  <a:lnTo>
                    <a:pt x="133" y="0"/>
                  </a:lnTo>
                  <a:lnTo>
                    <a:pt x="134" y="0"/>
                  </a:lnTo>
                  <a:lnTo>
                    <a:pt x="135" y="0"/>
                  </a:lnTo>
                  <a:lnTo>
                    <a:pt x="136" y="0"/>
                  </a:lnTo>
                  <a:lnTo>
                    <a:pt x="137" y="0"/>
                  </a:lnTo>
                  <a:lnTo>
                    <a:pt x="138" y="0"/>
                  </a:lnTo>
                  <a:lnTo>
                    <a:pt x="139" y="0"/>
                  </a:lnTo>
                  <a:lnTo>
                    <a:pt x="140" y="0"/>
                  </a:lnTo>
                  <a:lnTo>
                    <a:pt x="141" y="0"/>
                  </a:lnTo>
                  <a:lnTo>
                    <a:pt x="142" y="0"/>
                  </a:lnTo>
                  <a:lnTo>
                    <a:pt x="143" y="0"/>
                  </a:lnTo>
                  <a:lnTo>
                    <a:pt x="144" y="0"/>
                  </a:lnTo>
                  <a:lnTo>
                    <a:pt x="145" y="0"/>
                  </a:lnTo>
                  <a:lnTo>
                    <a:pt x="146" y="0"/>
                  </a:lnTo>
                  <a:lnTo>
                    <a:pt x="147" y="0"/>
                  </a:lnTo>
                  <a:lnTo>
                    <a:pt x="148" y="0"/>
                  </a:lnTo>
                  <a:lnTo>
                    <a:pt x="149" y="0"/>
                  </a:lnTo>
                  <a:lnTo>
                    <a:pt x="150" y="0"/>
                  </a:lnTo>
                  <a:lnTo>
                    <a:pt x="151" y="0"/>
                  </a:lnTo>
                  <a:lnTo>
                    <a:pt x="152" y="0"/>
                  </a:lnTo>
                  <a:lnTo>
                    <a:pt x="153" y="0"/>
                  </a:lnTo>
                  <a:lnTo>
                    <a:pt x="154" y="0"/>
                  </a:lnTo>
                  <a:lnTo>
                    <a:pt x="155" y="0"/>
                  </a:lnTo>
                  <a:lnTo>
                    <a:pt x="156" y="0"/>
                  </a:lnTo>
                  <a:lnTo>
                    <a:pt x="157" y="0"/>
                  </a:lnTo>
                  <a:lnTo>
                    <a:pt x="158" y="0"/>
                  </a:lnTo>
                  <a:lnTo>
                    <a:pt x="159" y="0"/>
                  </a:lnTo>
                  <a:lnTo>
                    <a:pt x="160" y="0"/>
                  </a:lnTo>
                  <a:lnTo>
                    <a:pt x="161" y="0"/>
                  </a:lnTo>
                  <a:lnTo>
                    <a:pt x="162" y="0"/>
                  </a:lnTo>
                  <a:lnTo>
                    <a:pt x="163" y="0"/>
                  </a:lnTo>
                  <a:lnTo>
                    <a:pt x="164" y="0"/>
                  </a:lnTo>
                  <a:lnTo>
                    <a:pt x="165" y="0"/>
                  </a:lnTo>
                  <a:lnTo>
                    <a:pt x="166" y="0"/>
                  </a:lnTo>
                  <a:lnTo>
                    <a:pt x="167" y="0"/>
                  </a:lnTo>
                  <a:lnTo>
                    <a:pt x="168" y="0"/>
                  </a:lnTo>
                  <a:lnTo>
                    <a:pt x="169" y="0"/>
                  </a:lnTo>
                  <a:lnTo>
                    <a:pt x="170" y="0"/>
                  </a:lnTo>
                  <a:lnTo>
                    <a:pt x="171" y="0"/>
                  </a:lnTo>
                  <a:lnTo>
                    <a:pt x="172" y="0"/>
                  </a:lnTo>
                  <a:lnTo>
                    <a:pt x="173" y="0"/>
                  </a:lnTo>
                  <a:lnTo>
                    <a:pt x="174" y="0"/>
                  </a:lnTo>
                  <a:lnTo>
                    <a:pt x="175" y="0"/>
                  </a:lnTo>
                  <a:lnTo>
                    <a:pt x="176" y="0"/>
                  </a:lnTo>
                  <a:lnTo>
                    <a:pt x="177" y="0"/>
                  </a:lnTo>
                  <a:lnTo>
                    <a:pt x="178" y="0"/>
                  </a:lnTo>
                  <a:lnTo>
                    <a:pt x="179" y="0"/>
                  </a:lnTo>
                  <a:lnTo>
                    <a:pt x="180" y="0"/>
                  </a:lnTo>
                  <a:lnTo>
                    <a:pt x="181" y="0"/>
                  </a:lnTo>
                  <a:lnTo>
                    <a:pt x="182" y="0"/>
                  </a:lnTo>
                  <a:lnTo>
                    <a:pt x="183" y="0"/>
                  </a:lnTo>
                  <a:lnTo>
                    <a:pt x="184" y="0"/>
                  </a:lnTo>
                  <a:lnTo>
                    <a:pt x="185" y="0"/>
                  </a:lnTo>
                  <a:lnTo>
                    <a:pt x="186" y="0"/>
                  </a:lnTo>
                  <a:lnTo>
                    <a:pt x="187" y="0"/>
                  </a:lnTo>
                  <a:lnTo>
                    <a:pt x="188" y="0"/>
                  </a:lnTo>
                  <a:lnTo>
                    <a:pt x="189" y="0"/>
                  </a:lnTo>
                  <a:lnTo>
                    <a:pt x="190" y="0"/>
                  </a:lnTo>
                  <a:lnTo>
                    <a:pt x="191" y="0"/>
                  </a:lnTo>
                  <a:lnTo>
                    <a:pt x="192" y="0"/>
                  </a:lnTo>
                  <a:lnTo>
                    <a:pt x="193" y="0"/>
                  </a:lnTo>
                  <a:lnTo>
                    <a:pt x="194" y="0"/>
                  </a:lnTo>
                  <a:lnTo>
                    <a:pt x="195" y="0"/>
                  </a:lnTo>
                  <a:lnTo>
                    <a:pt x="196" y="0"/>
                  </a:lnTo>
                  <a:lnTo>
                    <a:pt x="197" y="0"/>
                  </a:lnTo>
                  <a:lnTo>
                    <a:pt x="198" y="0"/>
                  </a:lnTo>
                  <a:lnTo>
                    <a:pt x="199" y="0"/>
                  </a:lnTo>
                  <a:lnTo>
                    <a:pt x="200" y="0"/>
                  </a:lnTo>
                  <a:lnTo>
                    <a:pt x="201" y="0"/>
                  </a:lnTo>
                  <a:lnTo>
                    <a:pt x="202" y="0"/>
                  </a:lnTo>
                  <a:lnTo>
                    <a:pt x="203" y="0"/>
                  </a:lnTo>
                  <a:lnTo>
                    <a:pt x="204" y="0"/>
                  </a:lnTo>
                  <a:lnTo>
                    <a:pt x="205" y="0"/>
                  </a:lnTo>
                  <a:lnTo>
                    <a:pt x="206" y="0"/>
                  </a:lnTo>
                  <a:lnTo>
                    <a:pt x="207" y="0"/>
                  </a:lnTo>
                  <a:lnTo>
                    <a:pt x="208" y="0"/>
                  </a:lnTo>
                  <a:lnTo>
                    <a:pt x="209" y="0"/>
                  </a:lnTo>
                  <a:lnTo>
                    <a:pt x="210" y="0"/>
                  </a:lnTo>
                  <a:lnTo>
                    <a:pt x="211" y="0"/>
                  </a:lnTo>
                  <a:lnTo>
                    <a:pt x="212" y="0"/>
                  </a:lnTo>
                  <a:lnTo>
                    <a:pt x="213" y="0"/>
                  </a:lnTo>
                  <a:lnTo>
                    <a:pt x="214" y="0"/>
                  </a:lnTo>
                  <a:lnTo>
                    <a:pt x="215" y="0"/>
                  </a:lnTo>
                  <a:lnTo>
                    <a:pt x="216" y="0"/>
                  </a:lnTo>
                  <a:lnTo>
                    <a:pt x="217" y="0"/>
                  </a:lnTo>
                  <a:lnTo>
                    <a:pt x="218" y="0"/>
                  </a:lnTo>
                  <a:lnTo>
                    <a:pt x="219" y="0"/>
                  </a:lnTo>
                  <a:lnTo>
                    <a:pt x="220" y="0"/>
                  </a:lnTo>
                  <a:lnTo>
                    <a:pt x="221" y="0"/>
                  </a:lnTo>
                  <a:lnTo>
                    <a:pt x="222" y="0"/>
                  </a:lnTo>
                  <a:lnTo>
                    <a:pt x="223" y="0"/>
                  </a:lnTo>
                  <a:lnTo>
                    <a:pt x="224" y="0"/>
                  </a:lnTo>
                  <a:lnTo>
                    <a:pt x="225" y="0"/>
                  </a:lnTo>
                  <a:lnTo>
                    <a:pt x="226" y="0"/>
                  </a:lnTo>
                  <a:lnTo>
                    <a:pt x="227" y="0"/>
                  </a:lnTo>
                  <a:lnTo>
                    <a:pt x="228" y="0"/>
                  </a:lnTo>
                  <a:lnTo>
                    <a:pt x="229" y="0"/>
                  </a:lnTo>
                  <a:lnTo>
                    <a:pt x="230" y="0"/>
                  </a:lnTo>
                  <a:lnTo>
                    <a:pt x="231" y="0"/>
                  </a:lnTo>
                  <a:lnTo>
                    <a:pt x="232" y="0"/>
                  </a:lnTo>
                  <a:lnTo>
                    <a:pt x="233" y="0"/>
                  </a:lnTo>
                  <a:lnTo>
                    <a:pt x="234" y="0"/>
                  </a:lnTo>
                  <a:lnTo>
                    <a:pt x="235" y="0"/>
                  </a:lnTo>
                  <a:lnTo>
                    <a:pt x="236" y="0"/>
                  </a:lnTo>
                  <a:lnTo>
                    <a:pt x="237" y="0"/>
                  </a:lnTo>
                  <a:lnTo>
                    <a:pt x="238" y="0"/>
                  </a:lnTo>
                  <a:lnTo>
                    <a:pt x="239" y="0"/>
                  </a:lnTo>
                  <a:lnTo>
                    <a:pt x="240" y="0"/>
                  </a:lnTo>
                  <a:lnTo>
                    <a:pt x="241" y="0"/>
                  </a:lnTo>
                  <a:lnTo>
                    <a:pt x="242" y="0"/>
                  </a:lnTo>
                  <a:lnTo>
                    <a:pt x="243" y="0"/>
                  </a:lnTo>
                  <a:lnTo>
                    <a:pt x="244" y="0"/>
                  </a:lnTo>
                  <a:lnTo>
                    <a:pt x="245" y="0"/>
                  </a:lnTo>
                  <a:lnTo>
                    <a:pt x="246" y="0"/>
                  </a:lnTo>
                  <a:lnTo>
                    <a:pt x="247" y="0"/>
                  </a:lnTo>
                  <a:lnTo>
                    <a:pt x="248" y="0"/>
                  </a:lnTo>
                  <a:lnTo>
                    <a:pt x="249" y="0"/>
                  </a:lnTo>
                  <a:lnTo>
                    <a:pt x="250" y="0"/>
                  </a:lnTo>
                  <a:lnTo>
                    <a:pt x="251" y="0"/>
                  </a:lnTo>
                  <a:lnTo>
                    <a:pt x="252" y="0"/>
                  </a:lnTo>
                  <a:lnTo>
                    <a:pt x="253" y="0"/>
                  </a:lnTo>
                  <a:lnTo>
                    <a:pt x="254" y="0"/>
                  </a:lnTo>
                  <a:lnTo>
                    <a:pt x="255" y="0"/>
                  </a:lnTo>
                  <a:lnTo>
                    <a:pt x="256" y="0"/>
                  </a:lnTo>
                  <a:lnTo>
                    <a:pt x="257" y="0"/>
                  </a:lnTo>
                  <a:lnTo>
                    <a:pt x="258" y="0"/>
                  </a:lnTo>
                  <a:lnTo>
                    <a:pt x="259" y="0"/>
                  </a:lnTo>
                  <a:lnTo>
                    <a:pt x="260" y="0"/>
                  </a:lnTo>
                  <a:lnTo>
                    <a:pt x="261" y="0"/>
                  </a:lnTo>
                  <a:lnTo>
                    <a:pt x="262" y="0"/>
                  </a:lnTo>
                  <a:lnTo>
                    <a:pt x="263" y="0"/>
                  </a:lnTo>
                  <a:lnTo>
                    <a:pt x="264" y="0"/>
                  </a:lnTo>
                  <a:lnTo>
                    <a:pt x="265" y="0"/>
                  </a:lnTo>
                  <a:lnTo>
                    <a:pt x="266" y="0"/>
                  </a:lnTo>
                  <a:lnTo>
                    <a:pt x="267" y="0"/>
                  </a:lnTo>
                  <a:lnTo>
                    <a:pt x="268" y="0"/>
                  </a:lnTo>
                  <a:lnTo>
                    <a:pt x="269" y="0"/>
                  </a:lnTo>
                  <a:lnTo>
                    <a:pt x="270" y="0"/>
                  </a:lnTo>
                  <a:lnTo>
                    <a:pt x="271" y="0"/>
                  </a:lnTo>
                  <a:lnTo>
                    <a:pt x="272" y="0"/>
                  </a:lnTo>
                  <a:lnTo>
                    <a:pt x="273" y="0"/>
                  </a:lnTo>
                  <a:lnTo>
                    <a:pt x="274" y="0"/>
                  </a:lnTo>
                  <a:lnTo>
                    <a:pt x="275" y="0"/>
                  </a:lnTo>
                  <a:lnTo>
                    <a:pt x="276" y="0"/>
                  </a:lnTo>
                  <a:lnTo>
                    <a:pt x="277" y="0"/>
                  </a:lnTo>
                  <a:lnTo>
                    <a:pt x="278" y="0"/>
                  </a:lnTo>
                  <a:lnTo>
                    <a:pt x="279" y="0"/>
                  </a:lnTo>
                  <a:lnTo>
                    <a:pt x="280" y="0"/>
                  </a:lnTo>
                  <a:lnTo>
                    <a:pt x="281" y="0"/>
                  </a:lnTo>
                  <a:lnTo>
                    <a:pt x="282" y="0"/>
                  </a:lnTo>
                  <a:lnTo>
                    <a:pt x="283" y="0"/>
                  </a:lnTo>
                  <a:lnTo>
                    <a:pt x="284" y="0"/>
                  </a:lnTo>
                  <a:lnTo>
                    <a:pt x="285" y="0"/>
                  </a:lnTo>
                  <a:lnTo>
                    <a:pt x="286" y="0"/>
                  </a:lnTo>
                  <a:lnTo>
                    <a:pt x="287" y="0"/>
                  </a:lnTo>
                  <a:lnTo>
                    <a:pt x="288" y="0"/>
                  </a:lnTo>
                  <a:lnTo>
                    <a:pt x="289" y="0"/>
                  </a:lnTo>
                  <a:lnTo>
                    <a:pt x="290" y="0"/>
                  </a:lnTo>
                  <a:lnTo>
                    <a:pt x="291" y="0"/>
                  </a:lnTo>
                  <a:lnTo>
                    <a:pt x="292" y="0"/>
                  </a:lnTo>
                  <a:lnTo>
                    <a:pt x="293" y="0"/>
                  </a:lnTo>
                  <a:lnTo>
                    <a:pt x="294" y="0"/>
                  </a:lnTo>
                  <a:lnTo>
                    <a:pt x="295" y="0"/>
                  </a:lnTo>
                  <a:lnTo>
                    <a:pt x="296" y="0"/>
                  </a:lnTo>
                  <a:lnTo>
                    <a:pt x="297" y="0"/>
                  </a:lnTo>
                  <a:lnTo>
                    <a:pt x="298" y="0"/>
                  </a:lnTo>
                  <a:lnTo>
                    <a:pt x="299" y="0"/>
                  </a:lnTo>
                  <a:lnTo>
                    <a:pt x="300" y="0"/>
                  </a:lnTo>
                  <a:lnTo>
                    <a:pt x="301" y="0"/>
                  </a:lnTo>
                  <a:lnTo>
                    <a:pt x="302" y="0"/>
                  </a:lnTo>
                  <a:lnTo>
                    <a:pt x="303" y="0"/>
                  </a:lnTo>
                  <a:lnTo>
                    <a:pt x="304" y="0"/>
                  </a:lnTo>
                  <a:lnTo>
                    <a:pt x="305" y="0"/>
                  </a:lnTo>
                  <a:lnTo>
                    <a:pt x="306" y="0"/>
                  </a:lnTo>
                  <a:lnTo>
                    <a:pt x="307" y="0"/>
                  </a:lnTo>
                  <a:lnTo>
                    <a:pt x="308" y="0"/>
                  </a:lnTo>
                  <a:lnTo>
                    <a:pt x="309" y="0"/>
                  </a:lnTo>
                  <a:lnTo>
                    <a:pt x="310" y="0"/>
                  </a:lnTo>
                  <a:lnTo>
                    <a:pt x="311" y="0"/>
                  </a:lnTo>
                  <a:lnTo>
                    <a:pt x="312" y="0"/>
                  </a:lnTo>
                  <a:lnTo>
                    <a:pt x="313" y="0"/>
                  </a:lnTo>
                  <a:lnTo>
                    <a:pt x="314" y="0"/>
                  </a:lnTo>
                  <a:lnTo>
                    <a:pt x="315" y="0"/>
                  </a:lnTo>
                  <a:lnTo>
                    <a:pt x="316" y="0"/>
                  </a:lnTo>
                  <a:lnTo>
                    <a:pt x="317" y="0"/>
                  </a:lnTo>
                  <a:lnTo>
                    <a:pt x="318" y="0"/>
                  </a:lnTo>
                  <a:lnTo>
                    <a:pt x="319" y="0"/>
                  </a:lnTo>
                  <a:lnTo>
                    <a:pt x="320" y="0"/>
                  </a:lnTo>
                  <a:lnTo>
                    <a:pt x="321" y="0"/>
                  </a:lnTo>
                  <a:lnTo>
                    <a:pt x="322" y="0"/>
                  </a:lnTo>
                  <a:lnTo>
                    <a:pt x="323" y="0"/>
                  </a:lnTo>
                  <a:lnTo>
                    <a:pt x="324" y="0"/>
                  </a:lnTo>
                  <a:lnTo>
                    <a:pt x="325" y="0"/>
                  </a:lnTo>
                  <a:lnTo>
                    <a:pt x="326" y="0"/>
                  </a:lnTo>
                  <a:lnTo>
                    <a:pt x="327" y="0"/>
                  </a:lnTo>
                  <a:lnTo>
                    <a:pt x="328" y="0"/>
                  </a:lnTo>
                  <a:lnTo>
                    <a:pt x="329" y="0"/>
                  </a:lnTo>
                  <a:lnTo>
                    <a:pt x="330" y="0"/>
                  </a:lnTo>
                  <a:lnTo>
                    <a:pt x="331" y="0"/>
                  </a:lnTo>
                  <a:lnTo>
                    <a:pt x="332" y="0"/>
                  </a:lnTo>
                  <a:lnTo>
                    <a:pt x="333" y="0"/>
                  </a:lnTo>
                  <a:lnTo>
                    <a:pt x="334" y="0"/>
                  </a:lnTo>
                  <a:lnTo>
                    <a:pt x="335" y="0"/>
                  </a:lnTo>
                  <a:lnTo>
                    <a:pt x="336" y="0"/>
                  </a:lnTo>
                  <a:lnTo>
                    <a:pt x="337" y="0"/>
                  </a:lnTo>
                  <a:lnTo>
                    <a:pt x="338" y="0"/>
                  </a:lnTo>
                  <a:lnTo>
                    <a:pt x="339" y="0"/>
                  </a:lnTo>
                  <a:lnTo>
                    <a:pt x="340" y="0"/>
                  </a:lnTo>
                  <a:lnTo>
                    <a:pt x="341" y="0"/>
                  </a:lnTo>
                  <a:lnTo>
                    <a:pt x="342" y="0"/>
                  </a:lnTo>
                  <a:lnTo>
                    <a:pt x="343" y="0"/>
                  </a:lnTo>
                  <a:lnTo>
                    <a:pt x="344" y="0"/>
                  </a:lnTo>
                  <a:lnTo>
                    <a:pt x="345" y="0"/>
                  </a:lnTo>
                  <a:lnTo>
                    <a:pt x="346" y="0"/>
                  </a:lnTo>
                  <a:lnTo>
                    <a:pt x="347" y="0"/>
                  </a:lnTo>
                  <a:lnTo>
                    <a:pt x="348" y="0"/>
                  </a:lnTo>
                  <a:lnTo>
                    <a:pt x="349" y="0"/>
                  </a:lnTo>
                  <a:lnTo>
                    <a:pt x="350" y="0"/>
                  </a:lnTo>
                  <a:lnTo>
                    <a:pt x="351" y="0"/>
                  </a:lnTo>
                  <a:lnTo>
                    <a:pt x="352" y="0"/>
                  </a:lnTo>
                  <a:lnTo>
                    <a:pt x="353" y="0"/>
                  </a:lnTo>
                  <a:lnTo>
                    <a:pt x="354" y="0"/>
                  </a:lnTo>
                  <a:lnTo>
                    <a:pt x="355" y="0"/>
                  </a:lnTo>
                  <a:lnTo>
                    <a:pt x="356" y="0"/>
                  </a:lnTo>
                  <a:lnTo>
                    <a:pt x="357" y="0"/>
                  </a:lnTo>
                  <a:lnTo>
                    <a:pt x="358" y="0"/>
                  </a:lnTo>
                  <a:lnTo>
                    <a:pt x="359" y="0"/>
                  </a:lnTo>
                  <a:lnTo>
                    <a:pt x="360" y="0"/>
                  </a:lnTo>
                  <a:lnTo>
                    <a:pt x="361" y="0"/>
                  </a:lnTo>
                  <a:lnTo>
                    <a:pt x="362" y="0"/>
                  </a:lnTo>
                  <a:lnTo>
                    <a:pt x="363" y="0"/>
                  </a:lnTo>
                  <a:lnTo>
                    <a:pt x="364" y="0"/>
                  </a:lnTo>
                  <a:lnTo>
                    <a:pt x="365" y="0"/>
                  </a:lnTo>
                  <a:lnTo>
                    <a:pt x="366" y="0"/>
                  </a:lnTo>
                  <a:lnTo>
                    <a:pt x="367" y="0"/>
                  </a:lnTo>
                  <a:lnTo>
                    <a:pt x="368" y="0"/>
                  </a:lnTo>
                  <a:lnTo>
                    <a:pt x="369" y="0"/>
                  </a:lnTo>
                  <a:lnTo>
                    <a:pt x="370" y="0"/>
                  </a:lnTo>
                  <a:lnTo>
                    <a:pt x="371" y="0"/>
                  </a:lnTo>
                  <a:lnTo>
                    <a:pt x="372" y="0"/>
                  </a:lnTo>
                  <a:lnTo>
                    <a:pt x="373" y="0"/>
                  </a:lnTo>
                  <a:lnTo>
                    <a:pt x="374" y="0"/>
                  </a:lnTo>
                  <a:lnTo>
                    <a:pt x="375" y="0"/>
                  </a:lnTo>
                  <a:lnTo>
                    <a:pt x="376" y="0"/>
                  </a:lnTo>
                  <a:lnTo>
                    <a:pt x="377" y="0"/>
                  </a:lnTo>
                  <a:lnTo>
                    <a:pt x="378" y="0"/>
                  </a:lnTo>
                  <a:lnTo>
                    <a:pt x="379" y="0"/>
                  </a:lnTo>
                  <a:lnTo>
                    <a:pt x="380" y="0"/>
                  </a:lnTo>
                  <a:lnTo>
                    <a:pt x="381" y="0"/>
                  </a:lnTo>
                  <a:lnTo>
                    <a:pt x="382" y="0"/>
                  </a:lnTo>
                  <a:lnTo>
                    <a:pt x="383" y="0"/>
                  </a:lnTo>
                  <a:lnTo>
                    <a:pt x="384" y="0"/>
                  </a:lnTo>
                  <a:lnTo>
                    <a:pt x="385" y="0"/>
                  </a:lnTo>
                  <a:lnTo>
                    <a:pt x="386" y="0"/>
                  </a:lnTo>
                  <a:lnTo>
                    <a:pt x="387" y="0"/>
                  </a:lnTo>
                  <a:lnTo>
                    <a:pt x="388" y="0"/>
                  </a:lnTo>
                  <a:lnTo>
                    <a:pt x="389" y="0"/>
                  </a:lnTo>
                  <a:lnTo>
                    <a:pt x="390" y="0"/>
                  </a:lnTo>
                  <a:lnTo>
                    <a:pt x="391" y="0"/>
                  </a:lnTo>
                  <a:lnTo>
                    <a:pt x="392" y="0"/>
                  </a:lnTo>
                  <a:lnTo>
                    <a:pt x="393" y="0"/>
                  </a:lnTo>
                  <a:lnTo>
                    <a:pt x="394" y="0"/>
                  </a:lnTo>
                  <a:lnTo>
                    <a:pt x="395" y="0"/>
                  </a:lnTo>
                  <a:lnTo>
                    <a:pt x="396" y="0"/>
                  </a:lnTo>
                  <a:lnTo>
                    <a:pt x="397" y="0"/>
                  </a:lnTo>
                  <a:lnTo>
                    <a:pt x="398" y="0"/>
                  </a:lnTo>
                  <a:lnTo>
                    <a:pt x="399" y="0"/>
                  </a:lnTo>
                  <a:lnTo>
                    <a:pt x="400" y="0"/>
                  </a:lnTo>
                  <a:lnTo>
                    <a:pt x="401" y="0"/>
                  </a:lnTo>
                  <a:lnTo>
                    <a:pt x="402" y="0"/>
                  </a:lnTo>
                  <a:lnTo>
                    <a:pt x="403" y="0"/>
                  </a:lnTo>
                  <a:lnTo>
                    <a:pt x="404" y="0"/>
                  </a:lnTo>
                  <a:lnTo>
                    <a:pt x="405" y="0"/>
                  </a:lnTo>
                  <a:lnTo>
                    <a:pt x="406" y="0"/>
                  </a:lnTo>
                  <a:lnTo>
                    <a:pt x="407" y="0"/>
                  </a:lnTo>
                  <a:lnTo>
                    <a:pt x="408" y="0"/>
                  </a:lnTo>
                  <a:lnTo>
                    <a:pt x="409" y="0"/>
                  </a:lnTo>
                  <a:lnTo>
                    <a:pt x="410" y="0"/>
                  </a:lnTo>
                  <a:lnTo>
                    <a:pt x="411" y="0"/>
                  </a:lnTo>
                  <a:lnTo>
                    <a:pt x="412" y="0"/>
                  </a:lnTo>
                  <a:lnTo>
                    <a:pt x="413" y="0"/>
                  </a:lnTo>
                  <a:lnTo>
                    <a:pt x="414" y="0"/>
                  </a:lnTo>
                  <a:lnTo>
                    <a:pt x="415" y="0"/>
                  </a:lnTo>
                  <a:lnTo>
                    <a:pt x="416" y="0"/>
                  </a:lnTo>
                  <a:lnTo>
                    <a:pt x="417" y="0"/>
                  </a:lnTo>
                  <a:lnTo>
                    <a:pt x="418" y="0"/>
                  </a:lnTo>
                  <a:lnTo>
                    <a:pt x="419" y="0"/>
                  </a:lnTo>
                  <a:lnTo>
                    <a:pt x="420" y="0"/>
                  </a:lnTo>
                  <a:lnTo>
                    <a:pt x="421" y="0"/>
                  </a:lnTo>
                  <a:lnTo>
                    <a:pt x="422" y="0"/>
                  </a:lnTo>
                  <a:lnTo>
                    <a:pt x="423" y="0"/>
                  </a:lnTo>
                  <a:lnTo>
                    <a:pt x="424" y="0"/>
                  </a:lnTo>
                  <a:lnTo>
                    <a:pt x="425" y="0"/>
                  </a:lnTo>
                  <a:lnTo>
                    <a:pt x="426" y="0"/>
                  </a:lnTo>
                  <a:lnTo>
                    <a:pt x="427" y="0"/>
                  </a:lnTo>
                  <a:lnTo>
                    <a:pt x="428" y="0"/>
                  </a:lnTo>
                  <a:lnTo>
                    <a:pt x="429" y="0"/>
                  </a:lnTo>
                  <a:lnTo>
                    <a:pt x="430" y="0"/>
                  </a:lnTo>
                  <a:lnTo>
                    <a:pt x="431" y="0"/>
                  </a:lnTo>
                  <a:lnTo>
                    <a:pt x="432" y="0"/>
                  </a:lnTo>
                  <a:lnTo>
                    <a:pt x="433" y="0"/>
                  </a:lnTo>
                  <a:lnTo>
                    <a:pt x="434" y="0"/>
                  </a:lnTo>
                  <a:lnTo>
                    <a:pt x="435" y="0"/>
                  </a:lnTo>
                  <a:lnTo>
                    <a:pt x="436" y="0"/>
                  </a:lnTo>
                  <a:lnTo>
                    <a:pt x="437" y="0"/>
                  </a:lnTo>
                  <a:lnTo>
                    <a:pt x="438" y="0"/>
                  </a:lnTo>
                  <a:lnTo>
                    <a:pt x="439" y="0"/>
                  </a:lnTo>
                  <a:lnTo>
                    <a:pt x="440" y="0"/>
                  </a:lnTo>
                  <a:lnTo>
                    <a:pt x="441" y="0"/>
                  </a:lnTo>
                  <a:lnTo>
                    <a:pt x="442" y="0"/>
                  </a:lnTo>
                  <a:lnTo>
                    <a:pt x="443" y="0"/>
                  </a:lnTo>
                  <a:lnTo>
                    <a:pt x="444" y="0"/>
                  </a:lnTo>
                  <a:lnTo>
                    <a:pt x="445" y="0"/>
                  </a:lnTo>
                  <a:lnTo>
                    <a:pt x="446" y="0"/>
                  </a:lnTo>
                  <a:lnTo>
                    <a:pt x="447" y="0"/>
                  </a:lnTo>
                  <a:lnTo>
                    <a:pt x="448" y="0"/>
                  </a:lnTo>
                  <a:lnTo>
                    <a:pt x="449" y="0"/>
                  </a:lnTo>
                  <a:lnTo>
                    <a:pt x="450" y="0"/>
                  </a:lnTo>
                  <a:lnTo>
                    <a:pt x="451" y="0"/>
                  </a:lnTo>
                  <a:lnTo>
                    <a:pt x="452" y="0"/>
                  </a:lnTo>
                  <a:lnTo>
                    <a:pt x="453" y="0"/>
                  </a:lnTo>
                  <a:lnTo>
                    <a:pt x="454" y="0"/>
                  </a:lnTo>
                  <a:lnTo>
                    <a:pt x="455" y="0"/>
                  </a:lnTo>
                  <a:lnTo>
                    <a:pt x="456" y="0"/>
                  </a:lnTo>
                  <a:lnTo>
                    <a:pt x="457" y="0"/>
                  </a:lnTo>
                  <a:lnTo>
                    <a:pt x="458" y="0"/>
                  </a:lnTo>
                  <a:lnTo>
                    <a:pt x="459" y="0"/>
                  </a:lnTo>
                  <a:lnTo>
                    <a:pt x="460" y="0"/>
                  </a:lnTo>
                  <a:lnTo>
                    <a:pt x="461" y="0"/>
                  </a:lnTo>
                  <a:lnTo>
                    <a:pt x="462" y="0"/>
                  </a:lnTo>
                  <a:lnTo>
                    <a:pt x="463" y="0"/>
                  </a:lnTo>
                  <a:lnTo>
                    <a:pt x="464" y="0"/>
                  </a:lnTo>
                  <a:lnTo>
                    <a:pt x="465" y="0"/>
                  </a:lnTo>
                  <a:lnTo>
                    <a:pt x="466" y="0"/>
                  </a:lnTo>
                  <a:lnTo>
                    <a:pt x="467" y="0"/>
                  </a:lnTo>
                  <a:lnTo>
                    <a:pt x="468" y="0"/>
                  </a:lnTo>
                  <a:lnTo>
                    <a:pt x="469" y="0"/>
                  </a:lnTo>
                  <a:lnTo>
                    <a:pt x="470" y="0"/>
                  </a:lnTo>
                  <a:lnTo>
                    <a:pt x="471" y="0"/>
                  </a:lnTo>
                  <a:lnTo>
                    <a:pt x="472" y="0"/>
                  </a:lnTo>
                  <a:lnTo>
                    <a:pt x="473" y="0"/>
                  </a:lnTo>
                  <a:lnTo>
                    <a:pt x="474" y="0"/>
                  </a:lnTo>
                  <a:lnTo>
                    <a:pt x="475" y="0"/>
                  </a:lnTo>
                  <a:lnTo>
                    <a:pt x="476" y="0"/>
                  </a:lnTo>
                  <a:lnTo>
                    <a:pt x="477" y="0"/>
                  </a:lnTo>
                  <a:lnTo>
                    <a:pt x="478" y="0"/>
                  </a:lnTo>
                  <a:lnTo>
                    <a:pt x="479" y="0"/>
                  </a:lnTo>
                  <a:lnTo>
                    <a:pt x="480" y="0"/>
                  </a:lnTo>
                  <a:lnTo>
                    <a:pt x="481" y="0"/>
                  </a:lnTo>
                  <a:lnTo>
                    <a:pt x="482" y="0"/>
                  </a:lnTo>
                  <a:lnTo>
                    <a:pt x="483" y="0"/>
                  </a:lnTo>
                  <a:lnTo>
                    <a:pt x="484" y="0"/>
                  </a:lnTo>
                  <a:lnTo>
                    <a:pt x="485" y="0"/>
                  </a:lnTo>
                  <a:lnTo>
                    <a:pt x="486" y="0"/>
                  </a:lnTo>
                  <a:lnTo>
                    <a:pt x="487" y="0"/>
                  </a:lnTo>
                  <a:lnTo>
                    <a:pt x="488" y="0"/>
                  </a:lnTo>
                  <a:lnTo>
                    <a:pt x="489" y="0"/>
                  </a:lnTo>
                  <a:lnTo>
                    <a:pt x="490" y="0"/>
                  </a:lnTo>
                  <a:lnTo>
                    <a:pt x="491" y="0"/>
                  </a:lnTo>
                  <a:lnTo>
                    <a:pt x="492" y="0"/>
                  </a:lnTo>
                  <a:lnTo>
                    <a:pt x="493" y="0"/>
                  </a:lnTo>
                  <a:lnTo>
                    <a:pt x="494" y="0"/>
                  </a:lnTo>
                  <a:lnTo>
                    <a:pt x="495" y="0"/>
                  </a:lnTo>
                  <a:lnTo>
                    <a:pt x="496" y="0"/>
                  </a:lnTo>
                  <a:lnTo>
                    <a:pt x="497" y="0"/>
                  </a:lnTo>
                  <a:lnTo>
                    <a:pt x="498" y="0"/>
                  </a:lnTo>
                  <a:lnTo>
                    <a:pt x="499" y="0"/>
                  </a:lnTo>
                  <a:lnTo>
                    <a:pt x="500" y="0"/>
                  </a:lnTo>
                  <a:lnTo>
                    <a:pt x="501" y="0"/>
                  </a:lnTo>
                  <a:lnTo>
                    <a:pt x="502" y="0"/>
                  </a:lnTo>
                  <a:lnTo>
                    <a:pt x="503" y="0"/>
                  </a:lnTo>
                  <a:lnTo>
                    <a:pt x="504" y="0"/>
                  </a:lnTo>
                  <a:lnTo>
                    <a:pt x="505" y="0"/>
                  </a:lnTo>
                  <a:lnTo>
                    <a:pt x="506" y="0"/>
                  </a:lnTo>
                  <a:lnTo>
                    <a:pt x="507" y="0"/>
                  </a:lnTo>
                  <a:lnTo>
                    <a:pt x="508" y="0"/>
                  </a:lnTo>
                  <a:lnTo>
                    <a:pt x="509" y="0"/>
                  </a:lnTo>
                  <a:lnTo>
                    <a:pt x="510" y="0"/>
                  </a:lnTo>
                  <a:lnTo>
                    <a:pt x="511" y="0"/>
                  </a:lnTo>
                  <a:lnTo>
                    <a:pt x="512" y="0"/>
                  </a:lnTo>
                  <a:lnTo>
                    <a:pt x="513" y="0"/>
                  </a:lnTo>
                  <a:lnTo>
                    <a:pt x="514" y="0"/>
                  </a:lnTo>
                  <a:lnTo>
                    <a:pt x="515" y="0"/>
                  </a:lnTo>
                  <a:lnTo>
                    <a:pt x="516" y="0"/>
                  </a:lnTo>
                  <a:lnTo>
                    <a:pt x="517" y="0"/>
                  </a:lnTo>
                  <a:lnTo>
                    <a:pt x="518" y="0"/>
                  </a:lnTo>
                  <a:lnTo>
                    <a:pt x="519" y="0"/>
                  </a:lnTo>
                  <a:lnTo>
                    <a:pt x="520" y="0"/>
                  </a:lnTo>
                  <a:lnTo>
                    <a:pt x="521" y="0"/>
                  </a:lnTo>
                  <a:lnTo>
                    <a:pt x="522" y="0"/>
                  </a:lnTo>
                  <a:lnTo>
                    <a:pt x="523" y="0"/>
                  </a:lnTo>
                  <a:lnTo>
                    <a:pt x="524" y="0"/>
                  </a:lnTo>
                  <a:lnTo>
                    <a:pt x="525" y="0"/>
                  </a:lnTo>
                  <a:lnTo>
                    <a:pt x="526" y="0"/>
                  </a:lnTo>
                  <a:lnTo>
                    <a:pt x="527" y="0"/>
                  </a:lnTo>
                  <a:lnTo>
                    <a:pt x="528" y="0"/>
                  </a:lnTo>
                  <a:lnTo>
                    <a:pt x="529" y="0"/>
                  </a:lnTo>
                  <a:lnTo>
                    <a:pt x="530" y="0"/>
                  </a:lnTo>
                  <a:lnTo>
                    <a:pt x="531" y="0"/>
                  </a:lnTo>
                  <a:lnTo>
                    <a:pt x="532" y="0"/>
                  </a:lnTo>
                  <a:lnTo>
                    <a:pt x="533" y="0"/>
                  </a:lnTo>
                  <a:lnTo>
                    <a:pt x="534" y="0"/>
                  </a:lnTo>
                  <a:lnTo>
                    <a:pt x="535" y="0"/>
                  </a:lnTo>
                  <a:lnTo>
                    <a:pt x="536" y="0"/>
                  </a:lnTo>
                  <a:lnTo>
                    <a:pt x="537" y="0"/>
                  </a:lnTo>
                  <a:lnTo>
                    <a:pt x="538" y="0"/>
                  </a:lnTo>
                  <a:lnTo>
                    <a:pt x="539" y="0"/>
                  </a:lnTo>
                  <a:lnTo>
                    <a:pt x="540" y="0"/>
                  </a:lnTo>
                  <a:lnTo>
                    <a:pt x="541" y="0"/>
                  </a:lnTo>
                  <a:lnTo>
                    <a:pt x="542" y="0"/>
                  </a:lnTo>
                  <a:lnTo>
                    <a:pt x="543" y="0"/>
                  </a:lnTo>
                  <a:lnTo>
                    <a:pt x="544" y="0"/>
                  </a:lnTo>
                  <a:lnTo>
                    <a:pt x="545" y="0"/>
                  </a:lnTo>
                  <a:lnTo>
                    <a:pt x="546" y="0"/>
                  </a:lnTo>
                  <a:lnTo>
                    <a:pt x="547" y="0"/>
                  </a:lnTo>
                  <a:lnTo>
                    <a:pt x="548" y="0"/>
                  </a:lnTo>
                  <a:lnTo>
                    <a:pt x="549" y="0"/>
                  </a:lnTo>
                  <a:lnTo>
                    <a:pt x="550" y="0"/>
                  </a:lnTo>
                  <a:lnTo>
                    <a:pt x="551" y="0"/>
                  </a:lnTo>
                  <a:lnTo>
                    <a:pt x="552" y="0"/>
                  </a:lnTo>
                  <a:lnTo>
                    <a:pt x="553" y="0"/>
                  </a:lnTo>
                  <a:lnTo>
                    <a:pt x="554" y="0"/>
                  </a:lnTo>
                  <a:lnTo>
                    <a:pt x="555" y="0"/>
                  </a:lnTo>
                  <a:lnTo>
                    <a:pt x="556" y="0"/>
                  </a:lnTo>
                  <a:lnTo>
                    <a:pt x="557" y="0"/>
                  </a:lnTo>
                  <a:lnTo>
                    <a:pt x="558" y="0"/>
                  </a:lnTo>
                  <a:lnTo>
                    <a:pt x="559" y="0"/>
                  </a:lnTo>
                  <a:lnTo>
                    <a:pt x="560" y="0"/>
                  </a:lnTo>
                  <a:lnTo>
                    <a:pt x="561" y="0"/>
                  </a:lnTo>
                  <a:lnTo>
                    <a:pt x="562" y="0"/>
                  </a:lnTo>
                  <a:lnTo>
                    <a:pt x="563" y="0"/>
                  </a:lnTo>
                  <a:lnTo>
                    <a:pt x="564" y="0"/>
                  </a:lnTo>
                  <a:lnTo>
                    <a:pt x="565" y="0"/>
                  </a:lnTo>
                  <a:lnTo>
                    <a:pt x="566" y="0"/>
                  </a:lnTo>
                  <a:lnTo>
                    <a:pt x="567" y="0"/>
                  </a:lnTo>
                  <a:lnTo>
                    <a:pt x="568" y="0"/>
                  </a:lnTo>
                  <a:lnTo>
                    <a:pt x="569" y="0"/>
                  </a:lnTo>
                  <a:lnTo>
                    <a:pt x="570" y="0"/>
                  </a:lnTo>
                  <a:lnTo>
                    <a:pt x="571" y="0"/>
                  </a:lnTo>
                  <a:lnTo>
                    <a:pt x="572" y="0"/>
                  </a:lnTo>
                  <a:lnTo>
                    <a:pt x="573" y="0"/>
                  </a:lnTo>
                  <a:lnTo>
                    <a:pt x="574" y="0"/>
                  </a:lnTo>
                  <a:lnTo>
                    <a:pt x="575" y="0"/>
                  </a:lnTo>
                  <a:lnTo>
                    <a:pt x="576" y="0"/>
                  </a:lnTo>
                  <a:lnTo>
                    <a:pt x="577" y="0"/>
                  </a:lnTo>
                  <a:lnTo>
                    <a:pt x="578" y="0"/>
                  </a:lnTo>
                  <a:lnTo>
                    <a:pt x="579" y="0"/>
                  </a:lnTo>
                  <a:lnTo>
                    <a:pt x="580" y="0"/>
                  </a:lnTo>
                  <a:lnTo>
                    <a:pt x="581" y="0"/>
                  </a:lnTo>
                  <a:lnTo>
                    <a:pt x="582" y="0"/>
                  </a:lnTo>
                  <a:lnTo>
                    <a:pt x="583" y="0"/>
                  </a:lnTo>
                  <a:lnTo>
                    <a:pt x="584" y="0"/>
                  </a:lnTo>
                  <a:lnTo>
                    <a:pt x="585" y="0"/>
                  </a:lnTo>
                  <a:lnTo>
                    <a:pt x="586" y="0"/>
                  </a:lnTo>
                  <a:lnTo>
                    <a:pt x="587" y="0"/>
                  </a:lnTo>
                  <a:lnTo>
                    <a:pt x="588" y="0"/>
                  </a:lnTo>
                  <a:lnTo>
                    <a:pt x="589" y="0"/>
                  </a:lnTo>
                  <a:lnTo>
                    <a:pt x="590" y="0"/>
                  </a:lnTo>
                  <a:lnTo>
                    <a:pt x="591" y="0"/>
                  </a:lnTo>
                  <a:lnTo>
                    <a:pt x="592" y="0"/>
                  </a:lnTo>
                  <a:lnTo>
                    <a:pt x="593" y="0"/>
                  </a:lnTo>
                  <a:lnTo>
                    <a:pt x="594" y="0"/>
                  </a:lnTo>
                  <a:lnTo>
                    <a:pt x="595" y="0"/>
                  </a:lnTo>
                  <a:lnTo>
                    <a:pt x="596" y="0"/>
                  </a:lnTo>
                  <a:lnTo>
                    <a:pt x="597" y="0"/>
                  </a:lnTo>
                  <a:lnTo>
                    <a:pt x="598" y="0"/>
                  </a:lnTo>
                  <a:lnTo>
                    <a:pt x="599" y="0"/>
                  </a:lnTo>
                  <a:lnTo>
                    <a:pt x="600" y="0"/>
                  </a:lnTo>
                  <a:lnTo>
                    <a:pt x="601" y="0"/>
                  </a:lnTo>
                  <a:lnTo>
                    <a:pt x="602" y="0"/>
                  </a:lnTo>
                  <a:lnTo>
                    <a:pt x="603" y="0"/>
                  </a:lnTo>
                  <a:lnTo>
                    <a:pt x="604" y="0"/>
                  </a:lnTo>
                  <a:lnTo>
                    <a:pt x="605" y="0"/>
                  </a:lnTo>
                  <a:lnTo>
                    <a:pt x="606" y="0"/>
                  </a:lnTo>
                  <a:lnTo>
                    <a:pt x="607" y="0"/>
                  </a:lnTo>
                  <a:lnTo>
                    <a:pt x="608" y="0"/>
                  </a:lnTo>
                  <a:lnTo>
                    <a:pt x="609" y="0"/>
                  </a:lnTo>
                  <a:lnTo>
                    <a:pt x="610" y="0"/>
                  </a:lnTo>
                  <a:lnTo>
                    <a:pt x="611" y="0"/>
                  </a:lnTo>
                  <a:lnTo>
                    <a:pt x="612" y="0"/>
                  </a:lnTo>
                  <a:lnTo>
                    <a:pt x="613" y="0"/>
                  </a:lnTo>
                  <a:lnTo>
                    <a:pt x="614" y="0"/>
                  </a:lnTo>
                  <a:lnTo>
                    <a:pt x="615" y="0"/>
                  </a:lnTo>
                  <a:lnTo>
                    <a:pt x="616" y="0"/>
                  </a:lnTo>
                  <a:lnTo>
                    <a:pt x="617" y="0"/>
                  </a:lnTo>
                  <a:lnTo>
                    <a:pt x="618" y="0"/>
                  </a:lnTo>
                  <a:lnTo>
                    <a:pt x="619" y="0"/>
                  </a:lnTo>
                  <a:lnTo>
                    <a:pt x="620" y="0"/>
                  </a:lnTo>
                  <a:lnTo>
                    <a:pt x="621" y="0"/>
                  </a:lnTo>
                  <a:lnTo>
                    <a:pt x="622" y="0"/>
                  </a:lnTo>
                  <a:lnTo>
                    <a:pt x="623" y="0"/>
                  </a:lnTo>
                  <a:lnTo>
                    <a:pt x="624" y="0"/>
                  </a:lnTo>
                  <a:lnTo>
                    <a:pt x="625" y="0"/>
                  </a:lnTo>
                  <a:lnTo>
                    <a:pt x="626" y="0"/>
                  </a:lnTo>
                  <a:lnTo>
                    <a:pt x="627" y="0"/>
                  </a:lnTo>
                  <a:lnTo>
                    <a:pt x="628" y="0"/>
                  </a:lnTo>
                  <a:lnTo>
                    <a:pt x="629" y="0"/>
                  </a:lnTo>
                  <a:lnTo>
                    <a:pt x="630" y="0"/>
                  </a:lnTo>
                  <a:lnTo>
                    <a:pt x="631" y="0"/>
                  </a:lnTo>
                  <a:lnTo>
                    <a:pt x="632" y="0"/>
                  </a:lnTo>
                  <a:lnTo>
                    <a:pt x="633" y="0"/>
                  </a:lnTo>
                  <a:lnTo>
                    <a:pt x="634" y="0"/>
                  </a:lnTo>
                  <a:lnTo>
                    <a:pt x="635" y="0"/>
                  </a:lnTo>
                  <a:lnTo>
                    <a:pt x="636" y="0"/>
                  </a:lnTo>
                  <a:lnTo>
                    <a:pt x="637" y="0"/>
                  </a:lnTo>
                  <a:lnTo>
                    <a:pt x="638" y="0"/>
                  </a:lnTo>
                  <a:lnTo>
                    <a:pt x="639" y="0"/>
                  </a:lnTo>
                  <a:lnTo>
                    <a:pt x="640" y="0"/>
                  </a:lnTo>
                  <a:lnTo>
                    <a:pt x="641" y="0"/>
                  </a:lnTo>
                  <a:lnTo>
                    <a:pt x="642" y="0"/>
                  </a:lnTo>
                  <a:lnTo>
                    <a:pt x="643" y="0"/>
                  </a:lnTo>
                  <a:lnTo>
                    <a:pt x="644" y="0"/>
                  </a:lnTo>
                  <a:lnTo>
                    <a:pt x="645" y="0"/>
                  </a:lnTo>
                  <a:lnTo>
                    <a:pt x="646" y="0"/>
                  </a:lnTo>
                  <a:lnTo>
                    <a:pt x="647" y="0"/>
                  </a:lnTo>
                  <a:lnTo>
                    <a:pt x="648" y="0"/>
                  </a:lnTo>
                  <a:lnTo>
                    <a:pt x="649" y="0"/>
                  </a:lnTo>
                  <a:lnTo>
                    <a:pt x="650" y="0"/>
                  </a:lnTo>
                  <a:lnTo>
                    <a:pt x="651" y="0"/>
                  </a:lnTo>
                  <a:lnTo>
                    <a:pt x="652" y="0"/>
                  </a:lnTo>
                  <a:lnTo>
                    <a:pt x="653" y="0"/>
                  </a:lnTo>
                  <a:lnTo>
                    <a:pt x="654" y="0"/>
                  </a:lnTo>
                  <a:lnTo>
                    <a:pt x="655" y="0"/>
                  </a:lnTo>
                  <a:lnTo>
                    <a:pt x="656" y="0"/>
                  </a:lnTo>
                  <a:lnTo>
                    <a:pt x="657" y="0"/>
                  </a:lnTo>
                  <a:lnTo>
                    <a:pt x="658" y="0"/>
                  </a:lnTo>
                  <a:lnTo>
                    <a:pt x="659" y="0"/>
                  </a:lnTo>
                  <a:lnTo>
                    <a:pt x="660" y="0"/>
                  </a:lnTo>
                  <a:lnTo>
                    <a:pt x="661" y="0"/>
                  </a:lnTo>
                  <a:lnTo>
                    <a:pt x="662" y="0"/>
                  </a:lnTo>
                  <a:lnTo>
                    <a:pt x="663" y="0"/>
                  </a:lnTo>
                  <a:lnTo>
                    <a:pt x="664" y="0"/>
                  </a:lnTo>
                  <a:lnTo>
                    <a:pt x="665" y="0"/>
                  </a:lnTo>
                  <a:lnTo>
                    <a:pt x="666" y="0"/>
                  </a:lnTo>
                  <a:lnTo>
                    <a:pt x="667" y="0"/>
                  </a:lnTo>
                  <a:lnTo>
                    <a:pt x="668" y="0"/>
                  </a:lnTo>
                  <a:lnTo>
                    <a:pt x="669" y="0"/>
                  </a:lnTo>
                  <a:lnTo>
                    <a:pt x="670" y="0"/>
                  </a:lnTo>
                  <a:lnTo>
                    <a:pt x="671" y="0"/>
                  </a:lnTo>
                  <a:lnTo>
                    <a:pt x="672" y="0"/>
                  </a:lnTo>
                  <a:lnTo>
                    <a:pt x="673" y="0"/>
                  </a:lnTo>
                  <a:lnTo>
                    <a:pt x="674" y="0"/>
                  </a:lnTo>
                  <a:lnTo>
                    <a:pt x="675" y="0"/>
                  </a:lnTo>
                  <a:lnTo>
                    <a:pt x="676" y="0"/>
                  </a:lnTo>
                  <a:lnTo>
                    <a:pt x="677" y="0"/>
                  </a:lnTo>
                  <a:lnTo>
                    <a:pt x="678" y="0"/>
                  </a:lnTo>
                  <a:lnTo>
                    <a:pt x="679" y="0"/>
                  </a:lnTo>
                  <a:lnTo>
                    <a:pt x="680" y="0"/>
                  </a:lnTo>
                  <a:lnTo>
                    <a:pt x="681" y="0"/>
                  </a:lnTo>
                  <a:lnTo>
                    <a:pt x="682" y="0"/>
                  </a:lnTo>
                  <a:lnTo>
                    <a:pt x="683" y="0"/>
                  </a:lnTo>
                  <a:lnTo>
                    <a:pt x="684" y="0"/>
                  </a:lnTo>
                  <a:lnTo>
                    <a:pt x="685" y="0"/>
                  </a:lnTo>
                  <a:lnTo>
                    <a:pt x="686" y="0"/>
                  </a:lnTo>
                  <a:lnTo>
                    <a:pt x="687" y="0"/>
                  </a:lnTo>
                  <a:lnTo>
                    <a:pt x="688" y="0"/>
                  </a:lnTo>
                  <a:lnTo>
                    <a:pt x="689" y="0"/>
                  </a:lnTo>
                  <a:lnTo>
                    <a:pt x="690" y="0"/>
                  </a:lnTo>
                  <a:lnTo>
                    <a:pt x="691" y="0"/>
                  </a:lnTo>
                  <a:lnTo>
                    <a:pt x="692" y="0"/>
                  </a:lnTo>
                  <a:lnTo>
                    <a:pt x="693" y="0"/>
                  </a:lnTo>
                  <a:lnTo>
                    <a:pt x="694" y="0"/>
                  </a:lnTo>
                  <a:lnTo>
                    <a:pt x="695" y="0"/>
                  </a:lnTo>
                  <a:lnTo>
                    <a:pt x="696" y="0"/>
                  </a:lnTo>
                  <a:lnTo>
                    <a:pt x="697" y="0"/>
                  </a:lnTo>
                  <a:lnTo>
                    <a:pt x="698" y="0"/>
                  </a:lnTo>
                  <a:lnTo>
                    <a:pt x="699" y="0"/>
                  </a:lnTo>
                  <a:lnTo>
                    <a:pt x="700" y="0"/>
                  </a:lnTo>
                  <a:lnTo>
                    <a:pt x="701" y="0"/>
                  </a:lnTo>
                  <a:lnTo>
                    <a:pt x="702" y="0"/>
                  </a:lnTo>
                  <a:lnTo>
                    <a:pt x="703" y="0"/>
                  </a:lnTo>
                  <a:lnTo>
                    <a:pt x="704" y="0"/>
                  </a:lnTo>
                  <a:lnTo>
                    <a:pt x="705" y="0"/>
                  </a:lnTo>
                  <a:lnTo>
                    <a:pt x="706" y="0"/>
                  </a:lnTo>
                  <a:lnTo>
                    <a:pt x="707" y="0"/>
                  </a:lnTo>
                  <a:lnTo>
                    <a:pt x="708" y="0"/>
                  </a:lnTo>
                  <a:lnTo>
                    <a:pt x="709" y="0"/>
                  </a:lnTo>
                  <a:lnTo>
                    <a:pt x="710" y="0"/>
                  </a:lnTo>
                  <a:lnTo>
                    <a:pt x="711" y="0"/>
                  </a:lnTo>
                  <a:lnTo>
                    <a:pt x="712" y="0"/>
                  </a:lnTo>
                  <a:lnTo>
                    <a:pt x="713" y="0"/>
                  </a:lnTo>
                  <a:lnTo>
                    <a:pt x="714" y="0"/>
                  </a:lnTo>
                  <a:lnTo>
                    <a:pt x="715" y="0"/>
                  </a:lnTo>
                  <a:lnTo>
                    <a:pt x="716" y="0"/>
                  </a:lnTo>
                  <a:lnTo>
                    <a:pt x="717" y="0"/>
                  </a:lnTo>
                  <a:lnTo>
                    <a:pt x="718" y="0"/>
                  </a:lnTo>
                  <a:lnTo>
                    <a:pt x="719" y="0"/>
                  </a:lnTo>
                  <a:lnTo>
                    <a:pt x="720" y="0"/>
                  </a:lnTo>
                  <a:lnTo>
                    <a:pt x="721" y="0"/>
                  </a:lnTo>
                  <a:lnTo>
                    <a:pt x="722" y="0"/>
                  </a:lnTo>
                  <a:lnTo>
                    <a:pt x="723" y="0"/>
                  </a:lnTo>
                  <a:lnTo>
                    <a:pt x="724" y="0"/>
                  </a:lnTo>
                  <a:lnTo>
                    <a:pt x="725" y="0"/>
                  </a:lnTo>
                  <a:lnTo>
                    <a:pt x="726" y="0"/>
                  </a:lnTo>
                  <a:lnTo>
                    <a:pt x="727" y="0"/>
                  </a:lnTo>
                  <a:lnTo>
                    <a:pt x="728" y="0"/>
                  </a:lnTo>
                  <a:lnTo>
                    <a:pt x="729" y="0"/>
                  </a:lnTo>
                  <a:lnTo>
                    <a:pt x="730" y="0"/>
                  </a:lnTo>
                  <a:lnTo>
                    <a:pt x="731" y="0"/>
                  </a:lnTo>
                  <a:lnTo>
                    <a:pt x="732" y="0"/>
                  </a:lnTo>
                  <a:lnTo>
                    <a:pt x="733" y="0"/>
                  </a:lnTo>
                  <a:lnTo>
                    <a:pt x="734" y="0"/>
                  </a:lnTo>
                  <a:lnTo>
                    <a:pt x="735" y="0"/>
                  </a:lnTo>
                  <a:lnTo>
                    <a:pt x="736" y="0"/>
                  </a:lnTo>
                  <a:lnTo>
                    <a:pt x="737" y="0"/>
                  </a:lnTo>
                  <a:lnTo>
                    <a:pt x="738" y="0"/>
                  </a:lnTo>
                  <a:lnTo>
                    <a:pt x="739" y="0"/>
                  </a:lnTo>
                  <a:lnTo>
                    <a:pt x="740" y="0"/>
                  </a:lnTo>
                  <a:lnTo>
                    <a:pt x="741" y="0"/>
                  </a:lnTo>
                  <a:lnTo>
                    <a:pt x="742" y="0"/>
                  </a:lnTo>
                  <a:lnTo>
                    <a:pt x="743" y="0"/>
                  </a:lnTo>
                  <a:lnTo>
                    <a:pt x="744" y="0"/>
                  </a:lnTo>
                  <a:lnTo>
                    <a:pt x="745" y="0"/>
                  </a:lnTo>
                  <a:lnTo>
                    <a:pt x="746" y="0"/>
                  </a:lnTo>
                  <a:lnTo>
                    <a:pt x="747" y="0"/>
                  </a:lnTo>
                  <a:lnTo>
                    <a:pt x="748" y="0"/>
                  </a:lnTo>
                  <a:lnTo>
                    <a:pt x="749" y="0"/>
                  </a:lnTo>
                  <a:lnTo>
                    <a:pt x="750" y="0"/>
                  </a:lnTo>
                  <a:lnTo>
                    <a:pt x="751" y="0"/>
                  </a:lnTo>
                  <a:lnTo>
                    <a:pt x="752" y="0"/>
                  </a:lnTo>
                  <a:lnTo>
                    <a:pt x="753" y="0"/>
                  </a:lnTo>
                  <a:lnTo>
                    <a:pt x="754" y="0"/>
                  </a:lnTo>
                  <a:lnTo>
                    <a:pt x="755" y="0"/>
                  </a:lnTo>
                  <a:lnTo>
                    <a:pt x="756" y="0"/>
                  </a:lnTo>
                  <a:lnTo>
                    <a:pt x="757" y="0"/>
                  </a:lnTo>
                  <a:lnTo>
                    <a:pt x="758" y="0"/>
                  </a:lnTo>
                  <a:lnTo>
                    <a:pt x="759" y="0"/>
                  </a:lnTo>
                  <a:lnTo>
                    <a:pt x="760" y="0"/>
                  </a:lnTo>
                  <a:lnTo>
                    <a:pt x="761" y="0"/>
                  </a:lnTo>
                  <a:lnTo>
                    <a:pt x="762" y="0"/>
                  </a:lnTo>
                  <a:lnTo>
                    <a:pt x="763" y="0"/>
                  </a:lnTo>
                  <a:lnTo>
                    <a:pt x="764" y="0"/>
                  </a:lnTo>
                  <a:lnTo>
                    <a:pt x="765" y="0"/>
                  </a:lnTo>
                  <a:lnTo>
                    <a:pt x="766" y="0"/>
                  </a:lnTo>
                  <a:lnTo>
                    <a:pt x="767" y="0"/>
                  </a:lnTo>
                  <a:lnTo>
                    <a:pt x="768" y="0"/>
                  </a:lnTo>
                  <a:lnTo>
                    <a:pt x="769" y="0"/>
                  </a:lnTo>
                  <a:lnTo>
                    <a:pt x="770" y="0"/>
                  </a:lnTo>
                  <a:lnTo>
                    <a:pt x="771" y="0"/>
                  </a:lnTo>
                  <a:lnTo>
                    <a:pt x="772" y="0"/>
                  </a:lnTo>
                  <a:lnTo>
                    <a:pt x="773" y="0"/>
                  </a:lnTo>
                  <a:lnTo>
                    <a:pt x="774" y="0"/>
                  </a:lnTo>
                  <a:lnTo>
                    <a:pt x="775" y="0"/>
                  </a:lnTo>
                  <a:lnTo>
                    <a:pt x="776" y="0"/>
                  </a:lnTo>
                  <a:lnTo>
                    <a:pt x="777" y="0"/>
                  </a:lnTo>
                  <a:lnTo>
                    <a:pt x="778" y="0"/>
                  </a:lnTo>
                  <a:lnTo>
                    <a:pt x="779" y="0"/>
                  </a:lnTo>
                  <a:lnTo>
                    <a:pt x="780" y="0"/>
                  </a:lnTo>
                  <a:lnTo>
                    <a:pt x="781" y="0"/>
                  </a:lnTo>
                  <a:lnTo>
                    <a:pt x="782" y="0"/>
                  </a:lnTo>
                  <a:lnTo>
                    <a:pt x="783" y="0"/>
                  </a:lnTo>
                  <a:lnTo>
                    <a:pt x="784" y="0"/>
                  </a:lnTo>
                  <a:lnTo>
                    <a:pt x="785" y="0"/>
                  </a:lnTo>
                  <a:lnTo>
                    <a:pt x="786" y="0"/>
                  </a:lnTo>
                  <a:lnTo>
                    <a:pt x="787" y="0"/>
                  </a:lnTo>
                  <a:lnTo>
                    <a:pt x="788" y="0"/>
                  </a:lnTo>
                  <a:lnTo>
                    <a:pt x="789" y="0"/>
                  </a:lnTo>
                  <a:lnTo>
                    <a:pt x="790" y="0"/>
                  </a:lnTo>
                  <a:lnTo>
                    <a:pt x="791" y="0"/>
                  </a:lnTo>
                  <a:lnTo>
                    <a:pt x="792" y="0"/>
                  </a:lnTo>
                  <a:lnTo>
                    <a:pt x="793" y="0"/>
                  </a:lnTo>
                  <a:lnTo>
                    <a:pt x="794" y="0"/>
                  </a:lnTo>
                  <a:lnTo>
                    <a:pt x="795" y="0"/>
                  </a:lnTo>
                  <a:lnTo>
                    <a:pt x="796" y="0"/>
                  </a:lnTo>
                  <a:lnTo>
                    <a:pt x="797" y="0"/>
                  </a:lnTo>
                  <a:lnTo>
                    <a:pt x="798" y="0"/>
                  </a:lnTo>
                  <a:lnTo>
                    <a:pt x="799" y="0"/>
                  </a:lnTo>
                  <a:lnTo>
                    <a:pt x="800" y="0"/>
                  </a:lnTo>
                  <a:lnTo>
                    <a:pt x="801" y="0"/>
                  </a:lnTo>
                  <a:lnTo>
                    <a:pt x="802" y="0"/>
                  </a:lnTo>
                  <a:lnTo>
                    <a:pt x="803" y="0"/>
                  </a:lnTo>
                  <a:lnTo>
                    <a:pt x="804" y="0"/>
                  </a:lnTo>
                  <a:lnTo>
                    <a:pt x="805" y="0"/>
                  </a:lnTo>
                  <a:lnTo>
                    <a:pt x="806" y="0"/>
                  </a:lnTo>
                  <a:lnTo>
                    <a:pt x="807" y="0"/>
                  </a:lnTo>
                  <a:lnTo>
                    <a:pt x="808" y="0"/>
                  </a:lnTo>
                  <a:lnTo>
                    <a:pt x="809" y="0"/>
                  </a:lnTo>
                  <a:lnTo>
                    <a:pt x="810" y="0"/>
                  </a:lnTo>
                  <a:lnTo>
                    <a:pt x="811" y="0"/>
                  </a:lnTo>
                  <a:lnTo>
                    <a:pt x="812" y="0"/>
                  </a:lnTo>
                  <a:lnTo>
                    <a:pt x="813" y="0"/>
                  </a:lnTo>
                  <a:lnTo>
                    <a:pt x="814" y="0"/>
                  </a:lnTo>
                  <a:lnTo>
                    <a:pt x="815" y="0"/>
                  </a:lnTo>
                  <a:lnTo>
                    <a:pt x="816" y="0"/>
                  </a:lnTo>
                  <a:lnTo>
                    <a:pt x="817" y="0"/>
                  </a:lnTo>
                  <a:lnTo>
                    <a:pt x="818" y="0"/>
                  </a:lnTo>
                  <a:lnTo>
                    <a:pt x="819" y="0"/>
                  </a:lnTo>
                  <a:lnTo>
                    <a:pt x="820" y="0"/>
                  </a:lnTo>
                  <a:lnTo>
                    <a:pt x="821" y="0"/>
                  </a:lnTo>
                  <a:lnTo>
                    <a:pt x="822" y="0"/>
                  </a:lnTo>
                  <a:lnTo>
                    <a:pt x="823" y="0"/>
                  </a:lnTo>
                  <a:lnTo>
                    <a:pt x="824" y="0"/>
                  </a:lnTo>
                  <a:lnTo>
                    <a:pt x="825" y="0"/>
                  </a:lnTo>
                  <a:lnTo>
                    <a:pt x="826" y="0"/>
                  </a:lnTo>
                  <a:lnTo>
                    <a:pt x="827" y="0"/>
                  </a:lnTo>
                  <a:lnTo>
                    <a:pt x="828" y="0"/>
                  </a:lnTo>
                </a:path>
              </a:pathLst>
            </a:custGeom>
            <a:noFill/>
            <a:ln w="0">
              <a:solidFill>
                <a:srgbClr val="A0A0A4"/>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
          <p:nvSpPr>
            <p:cNvPr id="28012" name="Freeform 160"/>
            <p:cNvSpPr>
              <a:spLocks/>
            </p:cNvSpPr>
            <p:nvPr/>
          </p:nvSpPr>
          <p:spPr bwMode="auto">
            <a:xfrm>
              <a:off x="238" y="4217"/>
              <a:ext cx="5504" cy="0"/>
            </a:xfrm>
            <a:custGeom>
              <a:avLst/>
              <a:gdLst>
                <a:gd name="T0" fmla="*/ 156246 w 828"/>
                <a:gd name="T1" fmla="*/ 323978 w 828"/>
                <a:gd name="T2" fmla="*/ 505810 w 828"/>
                <a:gd name="T3" fmla="*/ 675576 w 828"/>
                <a:gd name="T4" fmla="*/ 843574 w 828"/>
                <a:gd name="T5" fmla="*/ 1011313 w 828"/>
                <a:gd name="T6" fmla="*/ 1181386 w 828"/>
                <a:gd name="T7" fmla="*/ 1349078 w 828"/>
                <a:gd name="T8" fmla="*/ 1530910 w 828"/>
                <a:gd name="T9" fmla="*/ 1700676 w 828"/>
                <a:gd name="T10" fmla="*/ 1868674 w 828"/>
                <a:gd name="T11" fmla="*/ 2038487 w 828"/>
                <a:gd name="T12" fmla="*/ 2206180 w 828"/>
                <a:gd name="T13" fmla="*/ 2388005 w 828"/>
                <a:gd name="T14" fmla="*/ 2557771 w 828"/>
                <a:gd name="T15" fmla="*/ 2725776 w 828"/>
                <a:gd name="T16" fmla="*/ 2893509 w 828"/>
                <a:gd name="T17" fmla="*/ 3063588 w 828"/>
                <a:gd name="T18" fmla="*/ 3231273 w 828"/>
                <a:gd name="T19" fmla="*/ 3413105 w 828"/>
                <a:gd name="T20" fmla="*/ 3582871 w 828"/>
                <a:gd name="T21" fmla="*/ 3750916 w 828"/>
                <a:gd name="T22" fmla="*/ 3918609 w 828"/>
                <a:gd name="T23" fmla="*/ 4088681 w 828"/>
                <a:gd name="T24" fmla="*/ 4256420 w 828"/>
                <a:gd name="T25" fmla="*/ 4437939 w 828"/>
                <a:gd name="T26" fmla="*/ 4608018 w 828"/>
                <a:gd name="T27" fmla="*/ 4775704 w 828"/>
                <a:gd name="T28" fmla="*/ 4945783 w 828"/>
                <a:gd name="T29" fmla="*/ 5113515 w 828"/>
                <a:gd name="T30" fmla="*/ 5281513 w 828"/>
                <a:gd name="T31" fmla="*/ 5465067 w 828"/>
                <a:gd name="T32" fmla="*/ 5633111 w 828"/>
                <a:gd name="T33" fmla="*/ 5800804 w 828"/>
                <a:gd name="T34" fmla="*/ 5970883 w 828"/>
                <a:gd name="T35" fmla="*/ 6138615 w 828"/>
                <a:gd name="T36" fmla="*/ 6320134 w 828"/>
                <a:gd name="T37" fmla="*/ 6490213 w 828"/>
                <a:gd name="T38" fmla="*/ 6657899 w 828"/>
                <a:gd name="T39" fmla="*/ 6827978 w 828"/>
                <a:gd name="T40" fmla="*/ 6995710 w 828"/>
                <a:gd name="T41" fmla="*/ 7163715 w 828"/>
                <a:gd name="T42" fmla="*/ 7345234 w 828"/>
                <a:gd name="T43" fmla="*/ 7515307 w 828"/>
                <a:gd name="T44" fmla="*/ 7683046 w 828"/>
                <a:gd name="T45" fmla="*/ 7853078 w 828"/>
                <a:gd name="T46" fmla="*/ 8020810 w 828"/>
                <a:gd name="T47" fmla="*/ 8188809 w 828"/>
                <a:gd name="T48" fmla="*/ 8372408 w 828"/>
                <a:gd name="T49" fmla="*/ 8540101 w 828"/>
                <a:gd name="T50" fmla="*/ 8708139 w 828"/>
                <a:gd name="T51" fmla="*/ 8877912 w 828"/>
                <a:gd name="T52" fmla="*/ 9045910 w 828"/>
                <a:gd name="T53" fmla="*/ 9215677 w 828"/>
                <a:gd name="T54" fmla="*/ 9397508 w 828"/>
                <a:gd name="T55" fmla="*/ 9565241 w 828"/>
                <a:gd name="T56" fmla="*/ 9735320 w 828"/>
                <a:gd name="T57" fmla="*/ 9903006 w 828"/>
                <a:gd name="T58" fmla="*/ 10071004 w 828"/>
                <a:gd name="T59" fmla="*/ 10240817 w 828"/>
                <a:gd name="T60" fmla="*/ 10422602 w 828"/>
                <a:gd name="T61" fmla="*/ 10590341 w 8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w 828"/>
                <a:gd name="T125" fmla="*/ 828 w 828"/>
              </a:gdLst>
              <a:ahLst/>
              <a:cxnLst>
                <a:cxn ang="T62">
                  <a:pos x="T0" y="0"/>
                </a:cxn>
                <a:cxn ang="T63">
                  <a:pos x="T1" y="0"/>
                </a:cxn>
                <a:cxn ang="T64">
                  <a:pos x="T2" y="0"/>
                </a:cxn>
                <a:cxn ang="T65">
                  <a:pos x="T3" y="0"/>
                </a:cxn>
                <a:cxn ang="T66">
                  <a:pos x="T4" y="0"/>
                </a:cxn>
                <a:cxn ang="T67">
                  <a:pos x="T5" y="0"/>
                </a:cxn>
                <a:cxn ang="T68">
                  <a:pos x="T6" y="0"/>
                </a:cxn>
                <a:cxn ang="T69">
                  <a:pos x="T7" y="0"/>
                </a:cxn>
                <a:cxn ang="T70">
                  <a:pos x="T8" y="0"/>
                </a:cxn>
                <a:cxn ang="T71">
                  <a:pos x="T9" y="0"/>
                </a:cxn>
                <a:cxn ang="T72">
                  <a:pos x="T10" y="0"/>
                </a:cxn>
                <a:cxn ang="T73">
                  <a:pos x="T11" y="0"/>
                </a:cxn>
                <a:cxn ang="T74">
                  <a:pos x="T12" y="0"/>
                </a:cxn>
                <a:cxn ang="T75">
                  <a:pos x="T13" y="0"/>
                </a:cxn>
                <a:cxn ang="T76">
                  <a:pos x="T14" y="0"/>
                </a:cxn>
                <a:cxn ang="T77">
                  <a:pos x="T15" y="0"/>
                </a:cxn>
                <a:cxn ang="T78">
                  <a:pos x="T16" y="0"/>
                </a:cxn>
                <a:cxn ang="T79">
                  <a:pos x="T17" y="0"/>
                </a:cxn>
                <a:cxn ang="T80">
                  <a:pos x="T18" y="0"/>
                </a:cxn>
                <a:cxn ang="T81">
                  <a:pos x="T19" y="0"/>
                </a:cxn>
                <a:cxn ang="T82">
                  <a:pos x="T20" y="0"/>
                </a:cxn>
                <a:cxn ang="T83">
                  <a:pos x="T21" y="0"/>
                </a:cxn>
                <a:cxn ang="T84">
                  <a:pos x="T22" y="0"/>
                </a:cxn>
                <a:cxn ang="T85">
                  <a:pos x="T23" y="0"/>
                </a:cxn>
                <a:cxn ang="T86">
                  <a:pos x="T24" y="0"/>
                </a:cxn>
                <a:cxn ang="T87">
                  <a:pos x="T25" y="0"/>
                </a:cxn>
                <a:cxn ang="T88">
                  <a:pos x="T26" y="0"/>
                </a:cxn>
                <a:cxn ang="T89">
                  <a:pos x="T27" y="0"/>
                </a:cxn>
                <a:cxn ang="T90">
                  <a:pos x="T28" y="0"/>
                </a:cxn>
                <a:cxn ang="T91">
                  <a:pos x="T29" y="0"/>
                </a:cxn>
                <a:cxn ang="T92">
                  <a:pos x="T30" y="0"/>
                </a:cxn>
                <a:cxn ang="T93">
                  <a:pos x="T31" y="0"/>
                </a:cxn>
                <a:cxn ang="T94">
                  <a:pos x="T32" y="0"/>
                </a:cxn>
                <a:cxn ang="T95">
                  <a:pos x="T33" y="0"/>
                </a:cxn>
                <a:cxn ang="T96">
                  <a:pos x="T34" y="0"/>
                </a:cxn>
                <a:cxn ang="T97">
                  <a:pos x="T35" y="0"/>
                </a:cxn>
                <a:cxn ang="T98">
                  <a:pos x="T36" y="0"/>
                </a:cxn>
                <a:cxn ang="T99">
                  <a:pos x="T37" y="0"/>
                </a:cxn>
                <a:cxn ang="T100">
                  <a:pos x="T38" y="0"/>
                </a:cxn>
                <a:cxn ang="T101">
                  <a:pos x="T39" y="0"/>
                </a:cxn>
                <a:cxn ang="T102">
                  <a:pos x="T40" y="0"/>
                </a:cxn>
                <a:cxn ang="T103">
                  <a:pos x="T41" y="0"/>
                </a:cxn>
                <a:cxn ang="T104">
                  <a:pos x="T42" y="0"/>
                </a:cxn>
                <a:cxn ang="T105">
                  <a:pos x="T43" y="0"/>
                </a:cxn>
                <a:cxn ang="T106">
                  <a:pos x="T44" y="0"/>
                </a:cxn>
                <a:cxn ang="T107">
                  <a:pos x="T45" y="0"/>
                </a:cxn>
                <a:cxn ang="T108">
                  <a:pos x="T46" y="0"/>
                </a:cxn>
                <a:cxn ang="T109">
                  <a:pos x="T47" y="0"/>
                </a:cxn>
                <a:cxn ang="T110">
                  <a:pos x="T48" y="0"/>
                </a:cxn>
                <a:cxn ang="T111">
                  <a:pos x="T49" y="0"/>
                </a:cxn>
                <a:cxn ang="T112">
                  <a:pos x="T50" y="0"/>
                </a:cxn>
                <a:cxn ang="T113">
                  <a:pos x="T51" y="0"/>
                </a:cxn>
                <a:cxn ang="T114">
                  <a:pos x="T52" y="0"/>
                </a:cxn>
                <a:cxn ang="T115">
                  <a:pos x="T53" y="0"/>
                </a:cxn>
                <a:cxn ang="T116">
                  <a:pos x="T54" y="0"/>
                </a:cxn>
                <a:cxn ang="T117">
                  <a:pos x="T55" y="0"/>
                </a:cxn>
                <a:cxn ang="T118">
                  <a:pos x="T56" y="0"/>
                </a:cxn>
                <a:cxn ang="T119">
                  <a:pos x="T57" y="0"/>
                </a:cxn>
                <a:cxn ang="T120">
                  <a:pos x="T58" y="0"/>
                </a:cxn>
                <a:cxn ang="T121">
                  <a:pos x="T59" y="0"/>
                </a:cxn>
                <a:cxn ang="T122">
                  <a:pos x="T60" y="0"/>
                </a:cxn>
                <a:cxn ang="T123">
                  <a:pos x="T61" y="0"/>
                </a:cxn>
              </a:cxnLst>
              <a:rect l="T124" t="0" r="T125" b="0"/>
              <a:pathLst>
                <a:path w="828">
                  <a:moveTo>
                    <a:pt x="0" y="0"/>
                  </a:moveTo>
                  <a:lnTo>
                    <a:pt x="0" y="0"/>
                  </a:lnTo>
                  <a:lnTo>
                    <a:pt x="1" y="0"/>
                  </a:lnTo>
                  <a:lnTo>
                    <a:pt x="2" y="0"/>
                  </a:lnTo>
                  <a:lnTo>
                    <a:pt x="3" y="0"/>
                  </a:lnTo>
                  <a:lnTo>
                    <a:pt x="4" y="0"/>
                  </a:lnTo>
                  <a:lnTo>
                    <a:pt x="5" y="0"/>
                  </a:lnTo>
                  <a:lnTo>
                    <a:pt x="6" y="0"/>
                  </a:lnTo>
                  <a:lnTo>
                    <a:pt x="7" y="0"/>
                  </a:lnTo>
                  <a:lnTo>
                    <a:pt x="8" y="0"/>
                  </a:lnTo>
                  <a:lnTo>
                    <a:pt x="9" y="0"/>
                  </a:lnTo>
                  <a:lnTo>
                    <a:pt x="10" y="0"/>
                  </a:lnTo>
                  <a:lnTo>
                    <a:pt x="11" y="0"/>
                  </a:lnTo>
                  <a:lnTo>
                    <a:pt x="12" y="0"/>
                  </a:lnTo>
                  <a:lnTo>
                    <a:pt x="13" y="0"/>
                  </a:lnTo>
                  <a:lnTo>
                    <a:pt x="14" y="0"/>
                  </a:lnTo>
                  <a:lnTo>
                    <a:pt x="15" y="0"/>
                  </a:lnTo>
                  <a:lnTo>
                    <a:pt x="16" y="0"/>
                  </a:lnTo>
                  <a:lnTo>
                    <a:pt x="17" y="0"/>
                  </a:lnTo>
                  <a:lnTo>
                    <a:pt x="18" y="0"/>
                  </a:lnTo>
                  <a:lnTo>
                    <a:pt x="19" y="0"/>
                  </a:lnTo>
                  <a:lnTo>
                    <a:pt x="20" y="0"/>
                  </a:lnTo>
                  <a:lnTo>
                    <a:pt x="21" y="0"/>
                  </a:lnTo>
                  <a:lnTo>
                    <a:pt x="22" y="0"/>
                  </a:lnTo>
                  <a:lnTo>
                    <a:pt x="23" y="0"/>
                  </a:lnTo>
                  <a:lnTo>
                    <a:pt x="24" y="0"/>
                  </a:lnTo>
                  <a:lnTo>
                    <a:pt x="25" y="0"/>
                  </a:lnTo>
                  <a:lnTo>
                    <a:pt x="26" y="0"/>
                  </a:lnTo>
                  <a:lnTo>
                    <a:pt x="27" y="0"/>
                  </a:lnTo>
                  <a:lnTo>
                    <a:pt x="28" y="0"/>
                  </a:lnTo>
                  <a:lnTo>
                    <a:pt x="29" y="0"/>
                  </a:lnTo>
                  <a:lnTo>
                    <a:pt x="30" y="0"/>
                  </a:lnTo>
                  <a:lnTo>
                    <a:pt x="31" y="0"/>
                  </a:lnTo>
                  <a:lnTo>
                    <a:pt x="32" y="0"/>
                  </a:lnTo>
                  <a:lnTo>
                    <a:pt x="33" y="0"/>
                  </a:lnTo>
                  <a:lnTo>
                    <a:pt x="34" y="0"/>
                  </a:lnTo>
                  <a:lnTo>
                    <a:pt x="35" y="0"/>
                  </a:lnTo>
                  <a:lnTo>
                    <a:pt x="36" y="0"/>
                  </a:lnTo>
                  <a:lnTo>
                    <a:pt x="37" y="0"/>
                  </a:lnTo>
                  <a:lnTo>
                    <a:pt x="38" y="0"/>
                  </a:lnTo>
                  <a:lnTo>
                    <a:pt x="39" y="0"/>
                  </a:lnTo>
                  <a:lnTo>
                    <a:pt x="40" y="0"/>
                  </a:lnTo>
                  <a:lnTo>
                    <a:pt x="41" y="0"/>
                  </a:lnTo>
                  <a:lnTo>
                    <a:pt x="42" y="0"/>
                  </a:lnTo>
                  <a:lnTo>
                    <a:pt x="43" y="0"/>
                  </a:lnTo>
                  <a:lnTo>
                    <a:pt x="44" y="0"/>
                  </a:lnTo>
                  <a:lnTo>
                    <a:pt x="45" y="0"/>
                  </a:lnTo>
                  <a:lnTo>
                    <a:pt x="46" y="0"/>
                  </a:lnTo>
                  <a:lnTo>
                    <a:pt x="47" y="0"/>
                  </a:lnTo>
                  <a:lnTo>
                    <a:pt x="48" y="0"/>
                  </a:lnTo>
                  <a:lnTo>
                    <a:pt x="49" y="0"/>
                  </a:lnTo>
                  <a:lnTo>
                    <a:pt x="50" y="0"/>
                  </a:lnTo>
                  <a:lnTo>
                    <a:pt x="51" y="0"/>
                  </a:lnTo>
                  <a:lnTo>
                    <a:pt x="52" y="0"/>
                  </a:lnTo>
                  <a:lnTo>
                    <a:pt x="53" y="0"/>
                  </a:lnTo>
                  <a:lnTo>
                    <a:pt x="54" y="0"/>
                  </a:lnTo>
                  <a:lnTo>
                    <a:pt x="55" y="0"/>
                  </a:lnTo>
                  <a:lnTo>
                    <a:pt x="56" y="0"/>
                  </a:lnTo>
                  <a:lnTo>
                    <a:pt x="57" y="0"/>
                  </a:lnTo>
                  <a:lnTo>
                    <a:pt x="58" y="0"/>
                  </a:lnTo>
                  <a:lnTo>
                    <a:pt x="59" y="0"/>
                  </a:lnTo>
                  <a:lnTo>
                    <a:pt x="60" y="0"/>
                  </a:lnTo>
                  <a:lnTo>
                    <a:pt x="61" y="0"/>
                  </a:lnTo>
                  <a:lnTo>
                    <a:pt x="62" y="0"/>
                  </a:lnTo>
                  <a:lnTo>
                    <a:pt x="63" y="0"/>
                  </a:lnTo>
                  <a:lnTo>
                    <a:pt x="64" y="0"/>
                  </a:lnTo>
                  <a:lnTo>
                    <a:pt x="65" y="0"/>
                  </a:lnTo>
                  <a:lnTo>
                    <a:pt x="66" y="0"/>
                  </a:lnTo>
                  <a:lnTo>
                    <a:pt x="67" y="0"/>
                  </a:lnTo>
                  <a:lnTo>
                    <a:pt x="68" y="0"/>
                  </a:lnTo>
                  <a:lnTo>
                    <a:pt x="69"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6" y="0"/>
                  </a:lnTo>
                  <a:lnTo>
                    <a:pt x="87" y="0"/>
                  </a:lnTo>
                  <a:lnTo>
                    <a:pt x="88" y="0"/>
                  </a:lnTo>
                  <a:lnTo>
                    <a:pt x="89" y="0"/>
                  </a:lnTo>
                  <a:lnTo>
                    <a:pt x="90" y="0"/>
                  </a:lnTo>
                  <a:lnTo>
                    <a:pt x="91" y="0"/>
                  </a:lnTo>
                  <a:lnTo>
                    <a:pt x="92" y="0"/>
                  </a:lnTo>
                  <a:lnTo>
                    <a:pt x="93" y="0"/>
                  </a:lnTo>
                  <a:lnTo>
                    <a:pt x="94" y="0"/>
                  </a:lnTo>
                  <a:lnTo>
                    <a:pt x="95" y="0"/>
                  </a:lnTo>
                  <a:lnTo>
                    <a:pt x="96" y="0"/>
                  </a:lnTo>
                  <a:lnTo>
                    <a:pt x="97" y="0"/>
                  </a:lnTo>
                  <a:lnTo>
                    <a:pt x="98" y="0"/>
                  </a:lnTo>
                  <a:lnTo>
                    <a:pt x="99" y="0"/>
                  </a:lnTo>
                  <a:lnTo>
                    <a:pt x="100" y="0"/>
                  </a:lnTo>
                  <a:lnTo>
                    <a:pt x="101" y="0"/>
                  </a:lnTo>
                  <a:lnTo>
                    <a:pt x="102" y="0"/>
                  </a:lnTo>
                  <a:lnTo>
                    <a:pt x="103" y="0"/>
                  </a:lnTo>
                  <a:lnTo>
                    <a:pt x="104" y="0"/>
                  </a:lnTo>
                  <a:lnTo>
                    <a:pt x="105" y="0"/>
                  </a:lnTo>
                  <a:lnTo>
                    <a:pt x="106" y="0"/>
                  </a:lnTo>
                  <a:lnTo>
                    <a:pt x="107" y="0"/>
                  </a:lnTo>
                  <a:lnTo>
                    <a:pt x="108" y="0"/>
                  </a:lnTo>
                  <a:lnTo>
                    <a:pt x="109" y="0"/>
                  </a:lnTo>
                  <a:lnTo>
                    <a:pt x="110" y="0"/>
                  </a:lnTo>
                  <a:lnTo>
                    <a:pt x="111" y="0"/>
                  </a:lnTo>
                  <a:lnTo>
                    <a:pt x="112" y="0"/>
                  </a:lnTo>
                  <a:lnTo>
                    <a:pt x="113" y="0"/>
                  </a:lnTo>
                  <a:lnTo>
                    <a:pt x="114" y="0"/>
                  </a:lnTo>
                  <a:lnTo>
                    <a:pt x="115" y="0"/>
                  </a:lnTo>
                  <a:lnTo>
                    <a:pt x="116" y="0"/>
                  </a:lnTo>
                  <a:lnTo>
                    <a:pt x="117" y="0"/>
                  </a:lnTo>
                  <a:lnTo>
                    <a:pt x="118" y="0"/>
                  </a:lnTo>
                  <a:lnTo>
                    <a:pt x="119" y="0"/>
                  </a:lnTo>
                  <a:lnTo>
                    <a:pt x="120" y="0"/>
                  </a:lnTo>
                  <a:lnTo>
                    <a:pt x="121" y="0"/>
                  </a:lnTo>
                  <a:lnTo>
                    <a:pt x="122" y="0"/>
                  </a:lnTo>
                  <a:lnTo>
                    <a:pt x="123" y="0"/>
                  </a:lnTo>
                  <a:lnTo>
                    <a:pt x="124" y="0"/>
                  </a:lnTo>
                  <a:lnTo>
                    <a:pt x="125" y="0"/>
                  </a:lnTo>
                  <a:lnTo>
                    <a:pt x="126" y="0"/>
                  </a:lnTo>
                  <a:lnTo>
                    <a:pt x="127" y="0"/>
                  </a:lnTo>
                  <a:lnTo>
                    <a:pt x="128" y="0"/>
                  </a:lnTo>
                  <a:lnTo>
                    <a:pt x="129" y="0"/>
                  </a:lnTo>
                  <a:lnTo>
                    <a:pt x="130" y="0"/>
                  </a:lnTo>
                  <a:lnTo>
                    <a:pt x="131" y="0"/>
                  </a:lnTo>
                  <a:lnTo>
                    <a:pt x="132" y="0"/>
                  </a:lnTo>
                  <a:lnTo>
                    <a:pt x="133" y="0"/>
                  </a:lnTo>
                  <a:lnTo>
                    <a:pt x="134" y="0"/>
                  </a:lnTo>
                  <a:lnTo>
                    <a:pt x="135" y="0"/>
                  </a:lnTo>
                  <a:lnTo>
                    <a:pt x="136" y="0"/>
                  </a:lnTo>
                  <a:lnTo>
                    <a:pt x="137" y="0"/>
                  </a:lnTo>
                  <a:lnTo>
                    <a:pt x="138" y="0"/>
                  </a:lnTo>
                  <a:lnTo>
                    <a:pt x="139" y="0"/>
                  </a:lnTo>
                  <a:lnTo>
                    <a:pt x="140" y="0"/>
                  </a:lnTo>
                  <a:lnTo>
                    <a:pt x="141" y="0"/>
                  </a:lnTo>
                  <a:lnTo>
                    <a:pt x="142" y="0"/>
                  </a:lnTo>
                  <a:lnTo>
                    <a:pt x="143" y="0"/>
                  </a:lnTo>
                  <a:lnTo>
                    <a:pt x="144" y="0"/>
                  </a:lnTo>
                  <a:lnTo>
                    <a:pt x="145" y="0"/>
                  </a:lnTo>
                  <a:lnTo>
                    <a:pt x="146" y="0"/>
                  </a:lnTo>
                  <a:lnTo>
                    <a:pt x="147" y="0"/>
                  </a:lnTo>
                  <a:lnTo>
                    <a:pt x="148" y="0"/>
                  </a:lnTo>
                  <a:lnTo>
                    <a:pt x="149" y="0"/>
                  </a:lnTo>
                  <a:lnTo>
                    <a:pt x="150" y="0"/>
                  </a:lnTo>
                  <a:lnTo>
                    <a:pt x="151" y="0"/>
                  </a:lnTo>
                  <a:lnTo>
                    <a:pt x="152" y="0"/>
                  </a:lnTo>
                  <a:lnTo>
                    <a:pt x="153" y="0"/>
                  </a:lnTo>
                  <a:lnTo>
                    <a:pt x="154" y="0"/>
                  </a:lnTo>
                  <a:lnTo>
                    <a:pt x="155" y="0"/>
                  </a:lnTo>
                  <a:lnTo>
                    <a:pt x="156" y="0"/>
                  </a:lnTo>
                  <a:lnTo>
                    <a:pt x="157" y="0"/>
                  </a:lnTo>
                  <a:lnTo>
                    <a:pt x="158" y="0"/>
                  </a:lnTo>
                  <a:lnTo>
                    <a:pt x="159" y="0"/>
                  </a:lnTo>
                  <a:lnTo>
                    <a:pt x="160" y="0"/>
                  </a:lnTo>
                  <a:lnTo>
                    <a:pt x="161" y="0"/>
                  </a:lnTo>
                  <a:lnTo>
                    <a:pt x="162" y="0"/>
                  </a:lnTo>
                  <a:lnTo>
                    <a:pt x="163" y="0"/>
                  </a:lnTo>
                  <a:lnTo>
                    <a:pt x="164" y="0"/>
                  </a:lnTo>
                  <a:lnTo>
                    <a:pt x="165" y="0"/>
                  </a:lnTo>
                  <a:lnTo>
                    <a:pt x="166" y="0"/>
                  </a:lnTo>
                  <a:lnTo>
                    <a:pt x="167" y="0"/>
                  </a:lnTo>
                  <a:lnTo>
                    <a:pt x="168" y="0"/>
                  </a:lnTo>
                  <a:lnTo>
                    <a:pt x="169" y="0"/>
                  </a:lnTo>
                  <a:lnTo>
                    <a:pt x="170" y="0"/>
                  </a:lnTo>
                  <a:lnTo>
                    <a:pt x="171" y="0"/>
                  </a:lnTo>
                  <a:lnTo>
                    <a:pt x="172" y="0"/>
                  </a:lnTo>
                  <a:lnTo>
                    <a:pt x="173" y="0"/>
                  </a:lnTo>
                  <a:lnTo>
                    <a:pt x="174" y="0"/>
                  </a:lnTo>
                  <a:lnTo>
                    <a:pt x="175" y="0"/>
                  </a:lnTo>
                  <a:lnTo>
                    <a:pt x="176" y="0"/>
                  </a:lnTo>
                  <a:lnTo>
                    <a:pt x="177" y="0"/>
                  </a:lnTo>
                  <a:lnTo>
                    <a:pt x="178" y="0"/>
                  </a:lnTo>
                  <a:lnTo>
                    <a:pt x="179" y="0"/>
                  </a:lnTo>
                  <a:lnTo>
                    <a:pt x="180" y="0"/>
                  </a:lnTo>
                  <a:lnTo>
                    <a:pt x="181" y="0"/>
                  </a:lnTo>
                  <a:lnTo>
                    <a:pt x="182" y="0"/>
                  </a:lnTo>
                  <a:lnTo>
                    <a:pt x="183" y="0"/>
                  </a:lnTo>
                  <a:lnTo>
                    <a:pt x="184" y="0"/>
                  </a:lnTo>
                  <a:lnTo>
                    <a:pt x="185" y="0"/>
                  </a:lnTo>
                  <a:lnTo>
                    <a:pt x="186" y="0"/>
                  </a:lnTo>
                  <a:lnTo>
                    <a:pt x="187" y="0"/>
                  </a:lnTo>
                  <a:lnTo>
                    <a:pt x="188" y="0"/>
                  </a:lnTo>
                  <a:lnTo>
                    <a:pt x="189" y="0"/>
                  </a:lnTo>
                  <a:lnTo>
                    <a:pt x="190" y="0"/>
                  </a:lnTo>
                  <a:lnTo>
                    <a:pt x="191" y="0"/>
                  </a:lnTo>
                  <a:lnTo>
                    <a:pt x="192" y="0"/>
                  </a:lnTo>
                  <a:lnTo>
                    <a:pt x="193" y="0"/>
                  </a:lnTo>
                  <a:lnTo>
                    <a:pt x="194" y="0"/>
                  </a:lnTo>
                  <a:lnTo>
                    <a:pt x="195" y="0"/>
                  </a:lnTo>
                  <a:lnTo>
                    <a:pt x="196" y="0"/>
                  </a:lnTo>
                  <a:lnTo>
                    <a:pt x="197" y="0"/>
                  </a:lnTo>
                  <a:lnTo>
                    <a:pt x="198" y="0"/>
                  </a:lnTo>
                  <a:lnTo>
                    <a:pt x="199" y="0"/>
                  </a:lnTo>
                  <a:lnTo>
                    <a:pt x="200" y="0"/>
                  </a:lnTo>
                  <a:lnTo>
                    <a:pt x="201" y="0"/>
                  </a:lnTo>
                  <a:lnTo>
                    <a:pt x="202" y="0"/>
                  </a:lnTo>
                  <a:lnTo>
                    <a:pt x="203" y="0"/>
                  </a:lnTo>
                  <a:lnTo>
                    <a:pt x="204" y="0"/>
                  </a:lnTo>
                  <a:lnTo>
                    <a:pt x="205" y="0"/>
                  </a:lnTo>
                  <a:lnTo>
                    <a:pt x="206" y="0"/>
                  </a:lnTo>
                  <a:lnTo>
                    <a:pt x="207" y="0"/>
                  </a:lnTo>
                  <a:lnTo>
                    <a:pt x="208" y="0"/>
                  </a:lnTo>
                  <a:lnTo>
                    <a:pt x="209" y="0"/>
                  </a:lnTo>
                  <a:lnTo>
                    <a:pt x="210" y="0"/>
                  </a:lnTo>
                  <a:lnTo>
                    <a:pt x="211" y="0"/>
                  </a:lnTo>
                  <a:lnTo>
                    <a:pt x="212" y="0"/>
                  </a:lnTo>
                  <a:lnTo>
                    <a:pt x="213" y="0"/>
                  </a:lnTo>
                  <a:lnTo>
                    <a:pt x="214" y="0"/>
                  </a:lnTo>
                  <a:lnTo>
                    <a:pt x="215" y="0"/>
                  </a:lnTo>
                  <a:lnTo>
                    <a:pt x="216" y="0"/>
                  </a:lnTo>
                  <a:lnTo>
                    <a:pt x="217" y="0"/>
                  </a:lnTo>
                  <a:lnTo>
                    <a:pt x="218" y="0"/>
                  </a:lnTo>
                  <a:lnTo>
                    <a:pt x="219" y="0"/>
                  </a:lnTo>
                  <a:lnTo>
                    <a:pt x="220" y="0"/>
                  </a:lnTo>
                  <a:lnTo>
                    <a:pt x="221" y="0"/>
                  </a:lnTo>
                  <a:lnTo>
                    <a:pt x="222" y="0"/>
                  </a:lnTo>
                  <a:lnTo>
                    <a:pt x="223" y="0"/>
                  </a:lnTo>
                  <a:lnTo>
                    <a:pt x="224" y="0"/>
                  </a:lnTo>
                  <a:lnTo>
                    <a:pt x="225" y="0"/>
                  </a:lnTo>
                  <a:lnTo>
                    <a:pt x="226" y="0"/>
                  </a:lnTo>
                  <a:lnTo>
                    <a:pt x="227" y="0"/>
                  </a:lnTo>
                  <a:lnTo>
                    <a:pt x="228" y="0"/>
                  </a:lnTo>
                  <a:lnTo>
                    <a:pt x="229" y="0"/>
                  </a:lnTo>
                  <a:lnTo>
                    <a:pt x="230" y="0"/>
                  </a:lnTo>
                  <a:lnTo>
                    <a:pt x="231" y="0"/>
                  </a:lnTo>
                  <a:lnTo>
                    <a:pt x="232" y="0"/>
                  </a:lnTo>
                  <a:lnTo>
                    <a:pt x="233" y="0"/>
                  </a:lnTo>
                  <a:lnTo>
                    <a:pt x="234" y="0"/>
                  </a:lnTo>
                  <a:lnTo>
                    <a:pt x="235" y="0"/>
                  </a:lnTo>
                  <a:lnTo>
                    <a:pt x="236" y="0"/>
                  </a:lnTo>
                  <a:lnTo>
                    <a:pt x="237" y="0"/>
                  </a:lnTo>
                  <a:lnTo>
                    <a:pt x="238" y="0"/>
                  </a:lnTo>
                  <a:lnTo>
                    <a:pt x="239" y="0"/>
                  </a:lnTo>
                  <a:lnTo>
                    <a:pt x="240" y="0"/>
                  </a:lnTo>
                  <a:lnTo>
                    <a:pt x="241" y="0"/>
                  </a:lnTo>
                  <a:lnTo>
                    <a:pt x="242" y="0"/>
                  </a:lnTo>
                  <a:lnTo>
                    <a:pt x="243" y="0"/>
                  </a:lnTo>
                  <a:lnTo>
                    <a:pt x="244" y="0"/>
                  </a:lnTo>
                  <a:lnTo>
                    <a:pt x="245" y="0"/>
                  </a:lnTo>
                  <a:lnTo>
                    <a:pt x="246" y="0"/>
                  </a:lnTo>
                  <a:lnTo>
                    <a:pt x="247" y="0"/>
                  </a:lnTo>
                  <a:lnTo>
                    <a:pt x="248" y="0"/>
                  </a:lnTo>
                  <a:lnTo>
                    <a:pt x="249" y="0"/>
                  </a:lnTo>
                  <a:lnTo>
                    <a:pt x="250" y="0"/>
                  </a:lnTo>
                  <a:lnTo>
                    <a:pt x="251" y="0"/>
                  </a:lnTo>
                  <a:lnTo>
                    <a:pt x="252" y="0"/>
                  </a:lnTo>
                  <a:lnTo>
                    <a:pt x="253" y="0"/>
                  </a:lnTo>
                  <a:lnTo>
                    <a:pt x="254" y="0"/>
                  </a:lnTo>
                  <a:lnTo>
                    <a:pt x="255" y="0"/>
                  </a:lnTo>
                  <a:lnTo>
                    <a:pt x="256" y="0"/>
                  </a:lnTo>
                  <a:lnTo>
                    <a:pt x="257" y="0"/>
                  </a:lnTo>
                  <a:lnTo>
                    <a:pt x="258" y="0"/>
                  </a:lnTo>
                  <a:lnTo>
                    <a:pt x="259" y="0"/>
                  </a:lnTo>
                  <a:lnTo>
                    <a:pt x="260" y="0"/>
                  </a:lnTo>
                  <a:lnTo>
                    <a:pt x="261" y="0"/>
                  </a:lnTo>
                  <a:lnTo>
                    <a:pt x="262" y="0"/>
                  </a:lnTo>
                  <a:lnTo>
                    <a:pt x="263" y="0"/>
                  </a:lnTo>
                  <a:lnTo>
                    <a:pt x="264" y="0"/>
                  </a:lnTo>
                  <a:lnTo>
                    <a:pt x="265" y="0"/>
                  </a:lnTo>
                  <a:lnTo>
                    <a:pt x="266" y="0"/>
                  </a:lnTo>
                  <a:lnTo>
                    <a:pt x="267" y="0"/>
                  </a:lnTo>
                  <a:lnTo>
                    <a:pt x="268" y="0"/>
                  </a:lnTo>
                  <a:lnTo>
                    <a:pt x="269" y="0"/>
                  </a:lnTo>
                  <a:lnTo>
                    <a:pt x="270" y="0"/>
                  </a:lnTo>
                  <a:lnTo>
                    <a:pt x="271" y="0"/>
                  </a:lnTo>
                  <a:lnTo>
                    <a:pt x="272" y="0"/>
                  </a:lnTo>
                  <a:lnTo>
                    <a:pt x="273" y="0"/>
                  </a:lnTo>
                  <a:lnTo>
                    <a:pt x="274" y="0"/>
                  </a:lnTo>
                  <a:lnTo>
                    <a:pt x="275" y="0"/>
                  </a:lnTo>
                  <a:lnTo>
                    <a:pt x="276" y="0"/>
                  </a:lnTo>
                  <a:lnTo>
                    <a:pt x="277" y="0"/>
                  </a:lnTo>
                  <a:lnTo>
                    <a:pt x="278" y="0"/>
                  </a:lnTo>
                  <a:lnTo>
                    <a:pt x="279" y="0"/>
                  </a:lnTo>
                  <a:lnTo>
                    <a:pt x="280" y="0"/>
                  </a:lnTo>
                  <a:lnTo>
                    <a:pt x="281" y="0"/>
                  </a:lnTo>
                  <a:lnTo>
                    <a:pt x="282" y="0"/>
                  </a:lnTo>
                  <a:lnTo>
                    <a:pt x="283" y="0"/>
                  </a:lnTo>
                  <a:lnTo>
                    <a:pt x="284" y="0"/>
                  </a:lnTo>
                  <a:lnTo>
                    <a:pt x="285" y="0"/>
                  </a:lnTo>
                  <a:lnTo>
                    <a:pt x="286" y="0"/>
                  </a:lnTo>
                  <a:lnTo>
                    <a:pt x="287" y="0"/>
                  </a:lnTo>
                  <a:lnTo>
                    <a:pt x="288" y="0"/>
                  </a:lnTo>
                  <a:lnTo>
                    <a:pt x="289" y="0"/>
                  </a:lnTo>
                  <a:lnTo>
                    <a:pt x="290" y="0"/>
                  </a:lnTo>
                  <a:lnTo>
                    <a:pt x="291" y="0"/>
                  </a:lnTo>
                  <a:lnTo>
                    <a:pt x="292" y="0"/>
                  </a:lnTo>
                  <a:lnTo>
                    <a:pt x="293" y="0"/>
                  </a:lnTo>
                  <a:lnTo>
                    <a:pt x="294" y="0"/>
                  </a:lnTo>
                  <a:lnTo>
                    <a:pt x="295" y="0"/>
                  </a:lnTo>
                  <a:lnTo>
                    <a:pt x="296" y="0"/>
                  </a:lnTo>
                  <a:lnTo>
                    <a:pt x="297" y="0"/>
                  </a:lnTo>
                  <a:lnTo>
                    <a:pt x="298" y="0"/>
                  </a:lnTo>
                  <a:lnTo>
                    <a:pt x="299" y="0"/>
                  </a:lnTo>
                  <a:lnTo>
                    <a:pt x="300" y="0"/>
                  </a:lnTo>
                  <a:lnTo>
                    <a:pt x="301" y="0"/>
                  </a:lnTo>
                  <a:lnTo>
                    <a:pt x="302" y="0"/>
                  </a:lnTo>
                  <a:lnTo>
                    <a:pt x="303" y="0"/>
                  </a:lnTo>
                  <a:lnTo>
                    <a:pt x="304" y="0"/>
                  </a:lnTo>
                  <a:lnTo>
                    <a:pt x="305" y="0"/>
                  </a:lnTo>
                  <a:lnTo>
                    <a:pt x="306" y="0"/>
                  </a:lnTo>
                  <a:lnTo>
                    <a:pt x="307" y="0"/>
                  </a:lnTo>
                  <a:lnTo>
                    <a:pt x="308" y="0"/>
                  </a:lnTo>
                  <a:lnTo>
                    <a:pt x="309" y="0"/>
                  </a:lnTo>
                  <a:lnTo>
                    <a:pt x="310" y="0"/>
                  </a:lnTo>
                  <a:lnTo>
                    <a:pt x="311" y="0"/>
                  </a:lnTo>
                  <a:lnTo>
                    <a:pt x="312" y="0"/>
                  </a:lnTo>
                  <a:lnTo>
                    <a:pt x="313" y="0"/>
                  </a:lnTo>
                  <a:lnTo>
                    <a:pt x="314" y="0"/>
                  </a:lnTo>
                  <a:lnTo>
                    <a:pt x="315" y="0"/>
                  </a:lnTo>
                  <a:lnTo>
                    <a:pt x="316" y="0"/>
                  </a:lnTo>
                  <a:lnTo>
                    <a:pt x="317" y="0"/>
                  </a:lnTo>
                  <a:lnTo>
                    <a:pt x="318" y="0"/>
                  </a:lnTo>
                  <a:lnTo>
                    <a:pt x="319" y="0"/>
                  </a:lnTo>
                  <a:lnTo>
                    <a:pt x="320" y="0"/>
                  </a:lnTo>
                  <a:lnTo>
                    <a:pt x="321" y="0"/>
                  </a:lnTo>
                  <a:lnTo>
                    <a:pt x="322" y="0"/>
                  </a:lnTo>
                  <a:lnTo>
                    <a:pt x="323" y="0"/>
                  </a:lnTo>
                  <a:lnTo>
                    <a:pt x="324" y="0"/>
                  </a:lnTo>
                  <a:lnTo>
                    <a:pt x="325" y="0"/>
                  </a:lnTo>
                  <a:lnTo>
                    <a:pt x="326" y="0"/>
                  </a:lnTo>
                  <a:lnTo>
                    <a:pt x="327" y="0"/>
                  </a:lnTo>
                  <a:lnTo>
                    <a:pt x="328" y="0"/>
                  </a:lnTo>
                  <a:lnTo>
                    <a:pt x="329" y="0"/>
                  </a:lnTo>
                  <a:lnTo>
                    <a:pt x="330" y="0"/>
                  </a:lnTo>
                  <a:lnTo>
                    <a:pt x="331" y="0"/>
                  </a:lnTo>
                  <a:lnTo>
                    <a:pt x="332" y="0"/>
                  </a:lnTo>
                  <a:lnTo>
                    <a:pt x="333" y="0"/>
                  </a:lnTo>
                  <a:lnTo>
                    <a:pt x="334" y="0"/>
                  </a:lnTo>
                  <a:lnTo>
                    <a:pt x="335" y="0"/>
                  </a:lnTo>
                  <a:lnTo>
                    <a:pt x="336" y="0"/>
                  </a:lnTo>
                  <a:lnTo>
                    <a:pt x="337" y="0"/>
                  </a:lnTo>
                  <a:lnTo>
                    <a:pt x="338" y="0"/>
                  </a:lnTo>
                  <a:lnTo>
                    <a:pt x="339" y="0"/>
                  </a:lnTo>
                  <a:lnTo>
                    <a:pt x="340" y="0"/>
                  </a:lnTo>
                  <a:lnTo>
                    <a:pt x="341" y="0"/>
                  </a:lnTo>
                  <a:lnTo>
                    <a:pt x="342" y="0"/>
                  </a:lnTo>
                  <a:lnTo>
                    <a:pt x="343" y="0"/>
                  </a:lnTo>
                  <a:lnTo>
                    <a:pt x="344" y="0"/>
                  </a:lnTo>
                  <a:lnTo>
                    <a:pt x="345" y="0"/>
                  </a:lnTo>
                  <a:lnTo>
                    <a:pt x="346" y="0"/>
                  </a:lnTo>
                  <a:lnTo>
                    <a:pt x="347" y="0"/>
                  </a:lnTo>
                  <a:lnTo>
                    <a:pt x="348" y="0"/>
                  </a:lnTo>
                  <a:lnTo>
                    <a:pt x="349" y="0"/>
                  </a:lnTo>
                  <a:lnTo>
                    <a:pt x="350" y="0"/>
                  </a:lnTo>
                  <a:lnTo>
                    <a:pt x="351" y="0"/>
                  </a:lnTo>
                  <a:lnTo>
                    <a:pt x="352" y="0"/>
                  </a:lnTo>
                  <a:lnTo>
                    <a:pt x="353" y="0"/>
                  </a:lnTo>
                  <a:lnTo>
                    <a:pt x="354" y="0"/>
                  </a:lnTo>
                  <a:lnTo>
                    <a:pt x="355" y="0"/>
                  </a:lnTo>
                  <a:lnTo>
                    <a:pt x="356" y="0"/>
                  </a:lnTo>
                  <a:lnTo>
                    <a:pt x="357" y="0"/>
                  </a:lnTo>
                  <a:lnTo>
                    <a:pt x="358" y="0"/>
                  </a:lnTo>
                  <a:lnTo>
                    <a:pt x="359" y="0"/>
                  </a:lnTo>
                  <a:lnTo>
                    <a:pt x="360" y="0"/>
                  </a:lnTo>
                  <a:lnTo>
                    <a:pt x="361" y="0"/>
                  </a:lnTo>
                  <a:lnTo>
                    <a:pt x="362" y="0"/>
                  </a:lnTo>
                  <a:lnTo>
                    <a:pt x="363" y="0"/>
                  </a:lnTo>
                  <a:lnTo>
                    <a:pt x="364" y="0"/>
                  </a:lnTo>
                  <a:lnTo>
                    <a:pt x="365" y="0"/>
                  </a:lnTo>
                  <a:lnTo>
                    <a:pt x="366" y="0"/>
                  </a:lnTo>
                  <a:lnTo>
                    <a:pt x="367" y="0"/>
                  </a:lnTo>
                  <a:lnTo>
                    <a:pt x="368" y="0"/>
                  </a:lnTo>
                  <a:lnTo>
                    <a:pt x="369" y="0"/>
                  </a:lnTo>
                  <a:lnTo>
                    <a:pt x="370" y="0"/>
                  </a:lnTo>
                  <a:lnTo>
                    <a:pt x="371" y="0"/>
                  </a:lnTo>
                  <a:lnTo>
                    <a:pt x="372" y="0"/>
                  </a:lnTo>
                  <a:lnTo>
                    <a:pt x="373" y="0"/>
                  </a:lnTo>
                  <a:lnTo>
                    <a:pt x="374" y="0"/>
                  </a:lnTo>
                  <a:lnTo>
                    <a:pt x="375" y="0"/>
                  </a:lnTo>
                  <a:lnTo>
                    <a:pt x="376" y="0"/>
                  </a:lnTo>
                  <a:lnTo>
                    <a:pt x="377" y="0"/>
                  </a:lnTo>
                  <a:lnTo>
                    <a:pt x="378" y="0"/>
                  </a:lnTo>
                  <a:lnTo>
                    <a:pt x="379" y="0"/>
                  </a:lnTo>
                  <a:lnTo>
                    <a:pt x="380" y="0"/>
                  </a:lnTo>
                  <a:lnTo>
                    <a:pt x="381" y="0"/>
                  </a:lnTo>
                  <a:lnTo>
                    <a:pt x="382" y="0"/>
                  </a:lnTo>
                  <a:lnTo>
                    <a:pt x="383" y="0"/>
                  </a:lnTo>
                  <a:lnTo>
                    <a:pt x="384" y="0"/>
                  </a:lnTo>
                  <a:lnTo>
                    <a:pt x="385" y="0"/>
                  </a:lnTo>
                  <a:lnTo>
                    <a:pt x="386" y="0"/>
                  </a:lnTo>
                  <a:lnTo>
                    <a:pt x="387" y="0"/>
                  </a:lnTo>
                  <a:lnTo>
                    <a:pt x="388" y="0"/>
                  </a:lnTo>
                  <a:lnTo>
                    <a:pt x="389" y="0"/>
                  </a:lnTo>
                  <a:lnTo>
                    <a:pt x="390" y="0"/>
                  </a:lnTo>
                  <a:lnTo>
                    <a:pt x="391" y="0"/>
                  </a:lnTo>
                  <a:lnTo>
                    <a:pt x="392" y="0"/>
                  </a:lnTo>
                  <a:lnTo>
                    <a:pt x="393" y="0"/>
                  </a:lnTo>
                  <a:lnTo>
                    <a:pt x="394" y="0"/>
                  </a:lnTo>
                  <a:lnTo>
                    <a:pt x="395" y="0"/>
                  </a:lnTo>
                  <a:lnTo>
                    <a:pt x="396" y="0"/>
                  </a:lnTo>
                  <a:lnTo>
                    <a:pt x="397" y="0"/>
                  </a:lnTo>
                  <a:lnTo>
                    <a:pt x="398" y="0"/>
                  </a:lnTo>
                  <a:lnTo>
                    <a:pt x="399" y="0"/>
                  </a:lnTo>
                  <a:lnTo>
                    <a:pt x="400" y="0"/>
                  </a:lnTo>
                  <a:lnTo>
                    <a:pt x="401" y="0"/>
                  </a:lnTo>
                  <a:lnTo>
                    <a:pt x="402" y="0"/>
                  </a:lnTo>
                  <a:lnTo>
                    <a:pt x="403" y="0"/>
                  </a:lnTo>
                  <a:lnTo>
                    <a:pt x="404" y="0"/>
                  </a:lnTo>
                  <a:lnTo>
                    <a:pt x="405" y="0"/>
                  </a:lnTo>
                  <a:lnTo>
                    <a:pt x="406" y="0"/>
                  </a:lnTo>
                  <a:lnTo>
                    <a:pt x="407" y="0"/>
                  </a:lnTo>
                  <a:lnTo>
                    <a:pt x="408" y="0"/>
                  </a:lnTo>
                  <a:lnTo>
                    <a:pt x="409" y="0"/>
                  </a:lnTo>
                  <a:lnTo>
                    <a:pt x="410" y="0"/>
                  </a:lnTo>
                  <a:lnTo>
                    <a:pt x="411" y="0"/>
                  </a:lnTo>
                  <a:lnTo>
                    <a:pt x="412" y="0"/>
                  </a:lnTo>
                  <a:lnTo>
                    <a:pt x="413" y="0"/>
                  </a:lnTo>
                  <a:lnTo>
                    <a:pt x="414" y="0"/>
                  </a:lnTo>
                  <a:lnTo>
                    <a:pt x="415" y="0"/>
                  </a:lnTo>
                  <a:lnTo>
                    <a:pt x="416" y="0"/>
                  </a:lnTo>
                  <a:lnTo>
                    <a:pt x="417" y="0"/>
                  </a:lnTo>
                  <a:lnTo>
                    <a:pt x="418" y="0"/>
                  </a:lnTo>
                  <a:lnTo>
                    <a:pt x="419" y="0"/>
                  </a:lnTo>
                  <a:lnTo>
                    <a:pt x="420" y="0"/>
                  </a:lnTo>
                  <a:lnTo>
                    <a:pt x="421" y="0"/>
                  </a:lnTo>
                  <a:lnTo>
                    <a:pt x="422" y="0"/>
                  </a:lnTo>
                  <a:lnTo>
                    <a:pt x="423" y="0"/>
                  </a:lnTo>
                  <a:lnTo>
                    <a:pt x="424" y="0"/>
                  </a:lnTo>
                  <a:lnTo>
                    <a:pt x="425" y="0"/>
                  </a:lnTo>
                  <a:lnTo>
                    <a:pt x="426" y="0"/>
                  </a:lnTo>
                  <a:lnTo>
                    <a:pt x="427" y="0"/>
                  </a:lnTo>
                  <a:lnTo>
                    <a:pt x="428" y="0"/>
                  </a:lnTo>
                  <a:lnTo>
                    <a:pt x="429" y="0"/>
                  </a:lnTo>
                  <a:lnTo>
                    <a:pt x="430" y="0"/>
                  </a:lnTo>
                  <a:lnTo>
                    <a:pt x="431" y="0"/>
                  </a:lnTo>
                  <a:lnTo>
                    <a:pt x="432" y="0"/>
                  </a:lnTo>
                  <a:lnTo>
                    <a:pt x="433" y="0"/>
                  </a:lnTo>
                  <a:lnTo>
                    <a:pt x="434" y="0"/>
                  </a:lnTo>
                  <a:lnTo>
                    <a:pt x="435" y="0"/>
                  </a:lnTo>
                  <a:lnTo>
                    <a:pt x="436" y="0"/>
                  </a:lnTo>
                  <a:lnTo>
                    <a:pt x="437" y="0"/>
                  </a:lnTo>
                  <a:lnTo>
                    <a:pt x="438" y="0"/>
                  </a:lnTo>
                  <a:lnTo>
                    <a:pt x="439" y="0"/>
                  </a:lnTo>
                  <a:lnTo>
                    <a:pt x="440" y="0"/>
                  </a:lnTo>
                  <a:lnTo>
                    <a:pt x="441" y="0"/>
                  </a:lnTo>
                  <a:lnTo>
                    <a:pt x="442" y="0"/>
                  </a:lnTo>
                  <a:lnTo>
                    <a:pt x="443" y="0"/>
                  </a:lnTo>
                  <a:lnTo>
                    <a:pt x="444" y="0"/>
                  </a:lnTo>
                  <a:lnTo>
                    <a:pt x="445" y="0"/>
                  </a:lnTo>
                  <a:lnTo>
                    <a:pt x="446" y="0"/>
                  </a:lnTo>
                  <a:lnTo>
                    <a:pt x="447" y="0"/>
                  </a:lnTo>
                  <a:lnTo>
                    <a:pt x="448" y="0"/>
                  </a:lnTo>
                  <a:lnTo>
                    <a:pt x="449" y="0"/>
                  </a:lnTo>
                  <a:lnTo>
                    <a:pt x="450" y="0"/>
                  </a:lnTo>
                  <a:lnTo>
                    <a:pt x="451" y="0"/>
                  </a:lnTo>
                  <a:lnTo>
                    <a:pt x="452" y="0"/>
                  </a:lnTo>
                  <a:lnTo>
                    <a:pt x="453" y="0"/>
                  </a:lnTo>
                  <a:lnTo>
                    <a:pt x="454" y="0"/>
                  </a:lnTo>
                  <a:lnTo>
                    <a:pt x="455" y="0"/>
                  </a:lnTo>
                  <a:lnTo>
                    <a:pt x="456" y="0"/>
                  </a:lnTo>
                  <a:lnTo>
                    <a:pt x="457" y="0"/>
                  </a:lnTo>
                  <a:lnTo>
                    <a:pt x="458" y="0"/>
                  </a:lnTo>
                  <a:lnTo>
                    <a:pt x="459" y="0"/>
                  </a:lnTo>
                  <a:lnTo>
                    <a:pt x="460" y="0"/>
                  </a:lnTo>
                  <a:lnTo>
                    <a:pt x="461" y="0"/>
                  </a:lnTo>
                  <a:lnTo>
                    <a:pt x="462" y="0"/>
                  </a:lnTo>
                  <a:lnTo>
                    <a:pt x="463" y="0"/>
                  </a:lnTo>
                  <a:lnTo>
                    <a:pt x="464" y="0"/>
                  </a:lnTo>
                  <a:lnTo>
                    <a:pt x="465" y="0"/>
                  </a:lnTo>
                  <a:lnTo>
                    <a:pt x="466" y="0"/>
                  </a:lnTo>
                  <a:lnTo>
                    <a:pt x="467" y="0"/>
                  </a:lnTo>
                  <a:lnTo>
                    <a:pt x="468" y="0"/>
                  </a:lnTo>
                  <a:lnTo>
                    <a:pt x="469" y="0"/>
                  </a:lnTo>
                  <a:lnTo>
                    <a:pt x="470" y="0"/>
                  </a:lnTo>
                  <a:lnTo>
                    <a:pt x="471" y="0"/>
                  </a:lnTo>
                  <a:lnTo>
                    <a:pt x="472" y="0"/>
                  </a:lnTo>
                  <a:lnTo>
                    <a:pt x="473" y="0"/>
                  </a:lnTo>
                  <a:lnTo>
                    <a:pt x="474" y="0"/>
                  </a:lnTo>
                  <a:lnTo>
                    <a:pt x="475" y="0"/>
                  </a:lnTo>
                  <a:lnTo>
                    <a:pt x="476" y="0"/>
                  </a:lnTo>
                  <a:lnTo>
                    <a:pt x="477" y="0"/>
                  </a:lnTo>
                  <a:lnTo>
                    <a:pt x="478" y="0"/>
                  </a:lnTo>
                  <a:lnTo>
                    <a:pt x="479" y="0"/>
                  </a:lnTo>
                  <a:lnTo>
                    <a:pt x="480" y="0"/>
                  </a:lnTo>
                  <a:lnTo>
                    <a:pt x="481" y="0"/>
                  </a:lnTo>
                  <a:lnTo>
                    <a:pt x="482" y="0"/>
                  </a:lnTo>
                  <a:lnTo>
                    <a:pt x="483" y="0"/>
                  </a:lnTo>
                  <a:lnTo>
                    <a:pt x="484" y="0"/>
                  </a:lnTo>
                  <a:lnTo>
                    <a:pt x="485" y="0"/>
                  </a:lnTo>
                  <a:lnTo>
                    <a:pt x="486" y="0"/>
                  </a:lnTo>
                  <a:lnTo>
                    <a:pt x="487" y="0"/>
                  </a:lnTo>
                  <a:lnTo>
                    <a:pt x="488" y="0"/>
                  </a:lnTo>
                  <a:lnTo>
                    <a:pt x="489" y="0"/>
                  </a:lnTo>
                  <a:lnTo>
                    <a:pt x="490" y="0"/>
                  </a:lnTo>
                  <a:lnTo>
                    <a:pt x="491" y="0"/>
                  </a:lnTo>
                  <a:lnTo>
                    <a:pt x="492" y="0"/>
                  </a:lnTo>
                  <a:lnTo>
                    <a:pt x="493" y="0"/>
                  </a:lnTo>
                  <a:lnTo>
                    <a:pt x="494" y="0"/>
                  </a:lnTo>
                  <a:lnTo>
                    <a:pt x="495" y="0"/>
                  </a:lnTo>
                  <a:lnTo>
                    <a:pt x="496" y="0"/>
                  </a:lnTo>
                  <a:lnTo>
                    <a:pt x="497" y="0"/>
                  </a:lnTo>
                  <a:lnTo>
                    <a:pt x="498" y="0"/>
                  </a:lnTo>
                  <a:lnTo>
                    <a:pt x="499" y="0"/>
                  </a:lnTo>
                  <a:lnTo>
                    <a:pt x="500" y="0"/>
                  </a:lnTo>
                  <a:lnTo>
                    <a:pt x="501" y="0"/>
                  </a:lnTo>
                  <a:lnTo>
                    <a:pt x="502" y="0"/>
                  </a:lnTo>
                  <a:lnTo>
                    <a:pt x="503" y="0"/>
                  </a:lnTo>
                  <a:lnTo>
                    <a:pt x="504" y="0"/>
                  </a:lnTo>
                  <a:lnTo>
                    <a:pt x="505" y="0"/>
                  </a:lnTo>
                  <a:lnTo>
                    <a:pt x="506" y="0"/>
                  </a:lnTo>
                  <a:lnTo>
                    <a:pt x="507" y="0"/>
                  </a:lnTo>
                  <a:lnTo>
                    <a:pt x="508" y="0"/>
                  </a:lnTo>
                  <a:lnTo>
                    <a:pt x="509" y="0"/>
                  </a:lnTo>
                  <a:lnTo>
                    <a:pt x="510" y="0"/>
                  </a:lnTo>
                  <a:lnTo>
                    <a:pt x="511" y="0"/>
                  </a:lnTo>
                  <a:lnTo>
                    <a:pt x="512" y="0"/>
                  </a:lnTo>
                  <a:lnTo>
                    <a:pt x="513" y="0"/>
                  </a:lnTo>
                  <a:lnTo>
                    <a:pt x="514" y="0"/>
                  </a:lnTo>
                  <a:lnTo>
                    <a:pt x="515" y="0"/>
                  </a:lnTo>
                  <a:lnTo>
                    <a:pt x="516" y="0"/>
                  </a:lnTo>
                  <a:lnTo>
                    <a:pt x="517" y="0"/>
                  </a:lnTo>
                  <a:lnTo>
                    <a:pt x="518" y="0"/>
                  </a:lnTo>
                  <a:lnTo>
                    <a:pt x="519" y="0"/>
                  </a:lnTo>
                  <a:lnTo>
                    <a:pt x="520" y="0"/>
                  </a:lnTo>
                  <a:lnTo>
                    <a:pt x="521" y="0"/>
                  </a:lnTo>
                  <a:lnTo>
                    <a:pt x="522" y="0"/>
                  </a:lnTo>
                  <a:lnTo>
                    <a:pt x="523" y="0"/>
                  </a:lnTo>
                  <a:lnTo>
                    <a:pt x="524" y="0"/>
                  </a:lnTo>
                  <a:lnTo>
                    <a:pt x="525" y="0"/>
                  </a:lnTo>
                  <a:lnTo>
                    <a:pt x="526" y="0"/>
                  </a:lnTo>
                  <a:lnTo>
                    <a:pt x="527" y="0"/>
                  </a:lnTo>
                  <a:lnTo>
                    <a:pt x="528" y="0"/>
                  </a:lnTo>
                  <a:lnTo>
                    <a:pt x="529" y="0"/>
                  </a:lnTo>
                  <a:lnTo>
                    <a:pt x="530" y="0"/>
                  </a:lnTo>
                  <a:lnTo>
                    <a:pt x="531" y="0"/>
                  </a:lnTo>
                  <a:lnTo>
                    <a:pt x="532" y="0"/>
                  </a:lnTo>
                  <a:lnTo>
                    <a:pt x="533" y="0"/>
                  </a:lnTo>
                  <a:lnTo>
                    <a:pt x="534" y="0"/>
                  </a:lnTo>
                  <a:lnTo>
                    <a:pt x="535" y="0"/>
                  </a:lnTo>
                  <a:lnTo>
                    <a:pt x="536" y="0"/>
                  </a:lnTo>
                  <a:lnTo>
                    <a:pt x="537" y="0"/>
                  </a:lnTo>
                  <a:lnTo>
                    <a:pt x="538" y="0"/>
                  </a:lnTo>
                  <a:lnTo>
                    <a:pt x="539" y="0"/>
                  </a:lnTo>
                  <a:lnTo>
                    <a:pt x="540" y="0"/>
                  </a:lnTo>
                  <a:lnTo>
                    <a:pt x="541" y="0"/>
                  </a:lnTo>
                  <a:lnTo>
                    <a:pt x="542" y="0"/>
                  </a:lnTo>
                  <a:lnTo>
                    <a:pt x="543" y="0"/>
                  </a:lnTo>
                  <a:lnTo>
                    <a:pt x="544" y="0"/>
                  </a:lnTo>
                  <a:lnTo>
                    <a:pt x="545" y="0"/>
                  </a:lnTo>
                  <a:lnTo>
                    <a:pt x="546" y="0"/>
                  </a:lnTo>
                  <a:lnTo>
                    <a:pt x="547" y="0"/>
                  </a:lnTo>
                  <a:lnTo>
                    <a:pt x="548" y="0"/>
                  </a:lnTo>
                  <a:lnTo>
                    <a:pt x="549" y="0"/>
                  </a:lnTo>
                  <a:lnTo>
                    <a:pt x="550" y="0"/>
                  </a:lnTo>
                  <a:lnTo>
                    <a:pt x="551" y="0"/>
                  </a:lnTo>
                  <a:lnTo>
                    <a:pt x="552" y="0"/>
                  </a:lnTo>
                  <a:lnTo>
                    <a:pt x="553" y="0"/>
                  </a:lnTo>
                  <a:lnTo>
                    <a:pt x="554" y="0"/>
                  </a:lnTo>
                  <a:lnTo>
                    <a:pt x="555" y="0"/>
                  </a:lnTo>
                  <a:lnTo>
                    <a:pt x="556" y="0"/>
                  </a:lnTo>
                  <a:lnTo>
                    <a:pt x="557" y="0"/>
                  </a:lnTo>
                  <a:lnTo>
                    <a:pt x="558" y="0"/>
                  </a:lnTo>
                  <a:lnTo>
                    <a:pt x="559" y="0"/>
                  </a:lnTo>
                  <a:lnTo>
                    <a:pt x="560" y="0"/>
                  </a:lnTo>
                  <a:lnTo>
                    <a:pt x="561" y="0"/>
                  </a:lnTo>
                  <a:lnTo>
                    <a:pt x="562" y="0"/>
                  </a:lnTo>
                  <a:lnTo>
                    <a:pt x="563" y="0"/>
                  </a:lnTo>
                  <a:lnTo>
                    <a:pt x="564" y="0"/>
                  </a:lnTo>
                  <a:lnTo>
                    <a:pt x="565" y="0"/>
                  </a:lnTo>
                  <a:lnTo>
                    <a:pt x="566" y="0"/>
                  </a:lnTo>
                  <a:lnTo>
                    <a:pt x="567" y="0"/>
                  </a:lnTo>
                  <a:lnTo>
                    <a:pt x="568" y="0"/>
                  </a:lnTo>
                  <a:lnTo>
                    <a:pt x="569" y="0"/>
                  </a:lnTo>
                  <a:lnTo>
                    <a:pt x="570" y="0"/>
                  </a:lnTo>
                  <a:lnTo>
                    <a:pt x="571" y="0"/>
                  </a:lnTo>
                  <a:lnTo>
                    <a:pt x="572" y="0"/>
                  </a:lnTo>
                  <a:lnTo>
                    <a:pt x="573" y="0"/>
                  </a:lnTo>
                  <a:lnTo>
                    <a:pt x="574" y="0"/>
                  </a:lnTo>
                  <a:lnTo>
                    <a:pt x="575" y="0"/>
                  </a:lnTo>
                  <a:lnTo>
                    <a:pt x="576" y="0"/>
                  </a:lnTo>
                  <a:lnTo>
                    <a:pt x="577" y="0"/>
                  </a:lnTo>
                  <a:lnTo>
                    <a:pt x="578" y="0"/>
                  </a:lnTo>
                  <a:lnTo>
                    <a:pt x="579" y="0"/>
                  </a:lnTo>
                  <a:lnTo>
                    <a:pt x="580" y="0"/>
                  </a:lnTo>
                  <a:lnTo>
                    <a:pt x="581" y="0"/>
                  </a:lnTo>
                  <a:lnTo>
                    <a:pt x="582" y="0"/>
                  </a:lnTo>
                  <a:lnTo>
                    <a:pt x="583" y="0"/>
                  </a:lnTo>
                  <a:lnTo>
                    <a:pt x="584" y="0"/>
                  </a:lnTo>
                  <a:lnTo>
                    <a:pt x="585" y="0"/>
                  </a:lnTo>
                  <a:lnTo>
                    <a:pt x="586" y="0"/>
                  </a:lnTo>
                  <a:lnTo>
                    <a:pt x="587" y="0"/>
                  </a:lnTo>
                  <a:lnTo>
                    <a:pt x="588" y="0"/>
                  </a:lnTo>
                  <a:lnTo>
                    <a:pt x="589" y="0"/>
                  </a:lnTo>
                  <a:lnTo>
                    <a:pt x="590" y="0"/>
                  </a:lnTo>
                  <a:lnTo>
                    <a:pt x="591" y="0"/>
                  </a:lnTo>
                  <a:lnTo>
                    <a:pt x="592" y="0"/>
                  </a:lnTo>
                  <a:lnTo>
                    <a:pt x="593" y="0"/>
                  </a:lnTo>
                  <a:lnTo>
                    <a:pt x="594" y="0"/>
                  </a:lnTo>
                  <a:lnTo>
                    <a:pt x="595" y="0"/>
                  </a:lnTo>
                  <a:lnTo>
                    <a:pt x="596" y="0"/>
                  </a:lnTo>
                  <a:lnTo>
                    <a:pt x="597" y="0"/>
                  </a:lnTo>
                  <a:lnTo>
                    <a:pt x="598" y="0"/>
                  </a:lnTo>
                  <a:lnTo>
                    <a:pt x="599" y="0"/>
                  </a:lnTo>
                  <a:lnTo>
                    <a:pt x="600" y="0"/>
                  </a:lnTo>
                  <a:lnTo>
                    <a:pt x="601" y="0"/>
                  </a:lnTo>
                  <a:lnTo>
                    <a:pt x="602" y="0"/>
                  </a:lnTo>
                  <a:lnTo>
                    <a:pt x="603" y="0"/>
                  </a:lnTo>
                  <a:lnTo>
                    <a:pt x="604" y="0"/>
                  </a:lnTo>
                  <a:lnTo>
                    <a:pt x="605" y="0"/>
                  </a:lnTo>
                  <a:lnTo>
                    <a:pt x="606" y="0"/>
                  </a:lnTo>
                  <a:lnTo>
                    <a:pt x="607" y="0"/>
                  </a:lnTo>
                  <a:lnTo>
                    <a:pt x="608" y="0"/>
                  </a:lnTo>
                  <a:lnTo>
                    <a:pt x="609" y="0"/>
                  </a:lnTo>
                  <a:lnTo>
                    <a:pt x="610" y="0"/>
                  </a:lnTo>
                  <a:lnTo>
                    <a:pt x="611" y="0"/>
                  </a:lnTo>
                  <a:lnTo>
                    <a:pt x="612" y="0"/>
                  </a:lnTo>
                  <a:lnTo>
                    <a:pt x="613" y="0"/>
                  </a:lnTo>
                  <a:lnTo>
                    <a:pt x="614" y="0"/>
                  </a:lnTo>
                  <a:lnTo>
                    <a:pt x="615" y="0"/>
                  </a:lnTo>
                  <a:lnTo>
                    <a:pt x="616" y="0"/>
                  </a:lnTo>
                  <a:lnTo>
                    <a:pt x="617" y="0"/>
                  </a:lnTo>
                  <a:lnTo>
                    <a:pt x="618" y="0"/>
                  </a:lnTo>
                  <a:lnTo>
                    <a:pt x="619" y="0"/>
                  </a:lnTo>
                  <a:lnTo>
                    <a:pt x="620" y="0"/>
                  </a:lnTo>
                  <a:lnTo>
                    <a:pt x="621" y="0"/>
                  </a:lnTo>
                  <a:lnTo>
                    <a:pt x="622" y="0"/>
                  </a:lnTo>
                  <a:lnTo>
                    <a:pt x="623" y="0"/>
                  </a:lnTo>
                  <a:lnTo>
                    <a:pt x="624" y="0"/>
                  </a:lnTo>
                  <a:lnTo>
                    <a:pt x="625" y="0"/>
                  </a:lnTo>
                  <a:lnTo>
                    <a:pt x="626" y="0"/>
                  </a:lnTo>
                  <a:lnTo>
                    <a:pt x="627" y="0"/>
                  </a:lnTo>
                  <a:lnTo>
                    <a:pt x="628" y="0"/>
                  </a:lnTo>
                  <a:lnTo>
                    <a:pt x="629" y="0"/>
                  </a:lnTo>
                  <a:lnTo>
                    <a:pt x="630" y="0"/>
                  </a:lnTo>
                  <a:lnTo>
                    <a:pt x="631" y="0"/>
                  </a:lnTo>
                  <a:lnTo>
                    <a:pt x="632" y="0"/>
                  </a:lnTo>
                  <a:lnTo>
                    <a:pt x="633" y="0"/>
                  </a:lnTo>
                  <a:lnTo>
                    <a:pt x="634" y="0"/>
                  </a:lnTo>
                  <a:lnTo>
                    <a:pt x="635" y="0"/>
                  </a:lnTo>
                  <a:lnTo>
                    <a:pt x="636" y="0"/>
                  </a:lnTo>
                  <a:lnTo>
                    <a:pt x="637" y="0"/>
                  </a:lnTo>
                  <a:lnTo>
                    <a:pt x="638" y="0"/>
                  </a:lnTo>
                  <a:lnTo>
                    <a:pt x="639" y="0"/>
                  </a:lnTo>
                  <a:lnTo>
                    <a:pt x="640" y="0"/>
                  </a:lnTo>
                  <a:lnTo>
                    <a:pt x="641" y="0"/>
                  </a:lnTo>
                  <a:lnTo>
                    <a:pt x="642" y="0"/>
                  </a:lnTo>
                  <a:lnTo>
                    <a:pt x="643" y="0"/>
                  </a:lnTo>
                  <a:lnTo>
                    <a:pt x="644" y="0"/>
                  </a:lnTo>
                  <a:lnTo>
                    <a:pt x="645" y="0"/>
                  </a:lnTo>
                  <a:lnTo>
                    <a:pt x="646" y="0"/>
                  </a:lnTo>
                  <a:lnTo>
                    <a:pt x="647" y="0"/>
                  </a:lnTo>
                  <a:lnTo>
                    <a:pt x="648" y="0"/>
                  </a:lnTo>
                  <a:lnTo>
                    <a:pt x="649" y="0"/>
                  </a:lnTo>
                  <a:lnTo>
                    <a:pt x="650" y="0"/>
                  </a:lnTo>
                  <a:lnTo>
                    <a:pt x="651" y="0"/>
                  </a:lnTo>
                  <a:lnTo>
                    <a:pt x="652" y="0"/>
                  </a:lnTo>
                  <a:lnTo>
                    <a:pt x="653" y="0"/>
                  </a:lnTo>
                  <a:lnTo>
                    <a:pt x="654" y="0"/>
                  </a:lnTo>
                  <a:lnTo>
                    <a:pt x="655" y="0"/>
                  </a:lnTo>
                  <a:lnTo>
                    <a:pt x="656" y="0"/>
                  </a:lnTo>
                  <a:lnTo>
                    <a:pt x="657" y="0"/>
                  </a:lnTo>
                  <a:lnTo>
                    <a:pt x="658" y="0"/>
                  </a:lnTo>
                  <a:lnTo>
                    <a:pt x="659" y="0"/>
                  </a:lnTo>
                  <a:lnTo>
                    <a:pt x="660" y="0"/>
                  </a:lnTo>
                  <a:lnTo>
                    <a:pt x="661" y="0"/>
                  </a:lnTo>
                  <a:lnTo>
                    <a:pt x="662" y="0"/>
                  </a:lnTo>
                  <a:lnTo>
                    <a:pt x="663" y="0"/>
                  </a:lnTo>
                  <a:lnTo>
                    <a:pt x="664" y="0"/>
                  </a:lnTo>
                  <a:lnTo>
                    <a:pt x="665" y="0"/>
                  </a:lnTo>
                  <a:lnTo>
                    <a:pt x="666" y="0"/>
                  </a:lnTo>
                  <a:lnTo>
                    <a:pt x="667" y="0"/>
                  </a:lnTo>
                  <a:lnTo>
                    <a:pt x="668" y="0"/>
                  </a:lnTo>
                  <a:lnTo>
                    <a:pt x="669" y="0"/>
                  </a:lnTo>
                  <a:lnTo>
                    <a:pt x="670" y="0"/>
                  </a:lnTo>
                  <a:lnTo>
                    <a:pt x="671" y="0"/>
                  </a:lnTo>
                  <a:lnTo>
                    <a:pt x="672" y="0"/>
                  </a:lnTo>
                  <a:lnTo>
                    <a:pt x="673" y="0"/>
                  </a:lnTo>
                  <a:lnTo>
                    <a:pt x="674" y="0"/>
                  </a:lnTo>
                  <a:lnTo>
                    <a:pt x="675" y="0"/>
                  </a:lnTo>
                  <a:lnTo>
                    <a:pt x="676" y="0"/>
                  </a:lnTo>
                  <a:lnTo>
                    <a:pt x="677" y="0"/>
                  </a:lnTo>
                  <a:lnTo>
                    <a:pt x="678" y="0"/>
                  </a:lnTo>
                  <a:lnTo>
                    <a:pt x="679" y="0"/>
                  </a:lnTo>
                  <a:lnTo>
                    <a:pt x="680" y="0"/>
                  </a:lnTo>
                  <a:lnTo>
                    <a:pt x="681" y="0"/>
                  </a:lnTo>
                  <a:lnTo>
                    <a:pt x="682" y="0"/>
                  </a:lnTo>
                  <a:lnTo>
                    <a:pt x="683" y="0"/>
                  </a:lnTo>
                  <a:lnTo>
                    <a:pt x="684" y="0"/>
                  </a:lnTo>
                  <a:lnTo>
                    <a:pt x="685" y="0"/>
                  </a:lnTo>
                  <a:lnTo>
                    <a:pt x="686" y="0"/>
                  </a:lnTo>
                  <a:lnTo>
                    <a:pt x="687" y="0"/>
                  </a:lnTo>
                  <a:lnTo>
                    <a:pt x="688" y="0"/>
                  </a:lnTo>
                  <a:lnTo>
                    <a:pt x="689" y="0"/>
                  </a:lnTo>
                  <a:lnTo>
                    <a:pt x="690" y="0"/>
                  </a:lnTo>
                  <a:lnTo>
                    <a:pt x="691" y="0"/>
                  </a:lnTo>
                  <a:lnTo>
                    <a:pt x="692" y="0"/>
                  </a:lnTo>
                  <a:lnTo>
                    <a:pt x="693" y="0"/>
                  </a:lnTo>
                  <a:lnTo>
                    <a:pt x="694" y="0"/>
                  </a:lnTo>
                  <a:lnTo>
                    <a:pt x="695" y="0"/>
                  </a:lnTo>
                  <a:lnTo>
                    <a:pt x="696" y="0"/>
                  </a:lnTo>
                  <a:lnTo>
                    <a:pt x="697" y="0"/>
                  </a:lnTo>
                  <a:lnTo>
                    <a:pt x="698" y="0"/>
                  </a:lnTo>
                  <a:lnTo>
                    <a:pt x="699" y="0"/>
                  </a:lnTo>
                  <a:lnTo>
                    <a:pt x="700" y="0"/>
                  </a:lnTo>
                  <a:lnTo>
                    <a:pt x="701" y="0"/>
                  </a:lnTo>
                  <a:lnTo>
                    <a:pt x="702" y="0"/>
                  </a:lnTo>
                  <a:lnTo>
                    <a:pt x="703" y="0"/>
                  </a:lnTo>
                  <a:lnTo>
                    <a:pt x="704" y="0"/>
                  </a:lnTo>
                  <a:lnTo>
                    <a:pt x="705" y="0"/>
                  </a:lnTo>
                  <a:lnTo>
                    <a:pt x="706" y="0"/>
                  </a:lnTo>
                  <a:lnTo>
                    <a:pt x="707" y="0"/>
                  </a:lnTo>
                  <a:lnTo>
                    <a:pt x="708" y="0"/>
                  </a:lnTo>
                  <a:lnTo>
                    <a:pt x="709" y="0"/>
                  </a:lnTo>
                  <a:lnTo>
                    <a:pt x="710" y="0"/>
                  </a:lnTo>
                  <a:lnTo>
                    <a:pt x="711" y="0"/>
                  </a:lnTo>
                  <a:lnTo>
                    <a:pt x="712" y="0"/>
                  </a:lnTo>
                  <a:lnTo>
                    <a:pt x="713" y="0"/>
                  </a:lnTo>
                  <a:lnTo>
                    <a:pt x="714" y="0"/>
                  </a:lnTo>
                  <a:lnTo>
                    <a:pt x="715" y="0"/>
                  </a:lnTo>
                  <a:lnTo>
                    <a:pt x="716" y="0"/>
                  </a:lnTo>
                  <a:lnTo>
                    <a:pt x="717" y="0"/>
                  </a:lnTo>
                  <a:lnTo>
                    <a:pt x="718" y="0"/>
                  </a:lnTo>
                  <a:lnTo>
                    <a:pt x="719" y="0"/>
                  </a:lnTo>
                  <a:lnTo>
                    <a:pt x="720" y="0"/>
                  </a:lnTo>
                  <a:lnTo>
                    <a:pt x="721" y="0"/>
                  </a:lnTo>
                  <a:lnTo>
                    <a:pt x="722" y="0"/>
                  </a:lnTo>
                  <a:lnTo>
                    <a:pt x="723" y="0"/>
                  </a:lnTo>
                  <a:lnTo>
                    <a:pt x="724" y="0"/>
                  </a:lnTo>
                  <a:lnTo>
                    <a:pt x="725" y="0"/>
                  </a:lnTo>
                  <a:lnTo>
                    <a:pt x="726" y="0"/>
                  </a:lnTo>
                  <a:lnTo>
                    <a:pt x="727" y="0"/>
                  </a:lnTo>
                  <a:lnTo>
                    <a:pt x="728" y="0"/>
                  </a:lnTo>
                  <a:lnTo>
                    <a:pt x="729" y="0"/>
                  </a:lnTo>
                  <a:lnTo>
                    <a:pt x="730" y="0"/>
                  </a:lnTo>
                  <a:lnTo>
                    <a:pt x="731" y="0"/>
                  </a:lnTo>
                  <a:lnTo>
                    <a:pt x="732" y="0"/>
                  </a:lnTo>
                  <a:lnTo>
                    <a:pt x="733" y="0"/>
                  </a:lnTo>
                  <a:lnTo>
                    <a:pt x="734" y="0"/>
                  </a:lnTo>
                  <a:lnTo>
                    <a:pt x="735" y="0"/>
                  </a:lnTo>
                  <a:lnTo>
                    <a:pt x="736" y="0"/>
                  </a:lnTo>
                  <a:lnTo>
                    <a:pt x="737" y="0"/>
                  </a:lnTo>
                  <a:lnTo>
                    <a:pt x="738" y="0"/>
                  </a:lnTo>
                  <a:lnTo>
                    <a:pt x="739" y="0"/>
                  </a:lnTo>
                  <a:lnTo>
                    <a:pt x="740" y="0"/>
                  </a:lnTo>
                  <a:lnTo>
                    <a:pt x="741" y="0"/>
                  </a:lnTo>
                  <a:lnTo>
                    <a:pt x="742" y="0"/>
                  </a:lnTo>
                  <a:lnTo>
                    <a:pt x="743" y="0"/>
                  </a:lnTo>
                  <a:lnTo>
                    <a:pt x="744" y="0"/>
                  </a:lnTo>
                  <a:lnTo>
                    <a:pt x="745" y="0"/>
                  </a:lnTo>
                  <a:lnTo>
                    <a:pt x="746" y="0"/>
                  </a:lnTo>
                  <a:lnTo>
                    <a:pt x="747" y="0"/>
                  </a:lnTo>
                  <a:lnTo>
                    <a:pt x="748" y="0"/>
                  </a:lnTo>
                  <a:lnTo>
                    <a:pt x="749" y="0"/>
                  </a:lnTo>
                  <a:lnTo>
                    <a:pt x="750" y="0"/>
                  </a:lnTo>
                  <a:lnTo>
                    <a:pt x="751" y="0"/>
                  </a:lnTo>
                  <a:lnTo>
                    <a:pt x="752" y="0"/>
                  </a:lnTo>
                  <a:lnTo>
                    <a:pt x="753" y="0"/>
                  </a:lnTo>
                  <a:lnTo>
                    <a:pt x="754" y="0"/>
                  </a:lnTo>
                  <a:lnTo>
                    <a:pt x="755" y="0"/>
                  </a:lnTo>
                  <a:lnTo>
                    <a:pt x="756" y="0"/>
                  </a:lnTo>
                  <a:lnTo>
                    <a:pt x="757" y="0"/>
                  </a:lnTo>
                  <a:lnTo>
                    <a:pt x="758" y="0"/>
                  </a:lnTo>
                  <a:lnTo>
                    <a:pt x="759" y="0"/>
                  </a:lnTo>
                  <a:lnTo>
                    <a:pt x="760" y="0"/>
                  </a:lnTo>
                  <a:lnTo>
                    <a:pt x="761" y="0"/>
                  </a:lnTo>
                  <a:lnTo>
                    <a:pt x="762" y="0"/>
                  </a:lnTo>
                  <a:lnTo>
                    <a:pt x="763" y="0"/>
                  </a:lnTo>
                  <a:lnTo>
                    <a:pt x="764" y="0"/>
                  </a:lnTo>
                  <a:lnTo>
                    <a:pt x="765" y="0"/>
                  </a:lnTo>
                  <a:lnTo>
                    <a:pt x="766" y="0"/>
                  </a:lnTo>
                  <a:lnTo>
                    <a:pt x="767" y="0"/>
                  </a:lnTo>
                  <a:lnTo>
                    <a:pt x="768" y="0"/>
                  </a:lnTo>
                  <a:lnTo>
                    <a:pt x="769" y="0"/>
                  </a:lnTo>
                  <a:lnTo>
                    <a:pt x="770" y="0"/>
                  </a:lnTo>
                  <a:lnTo>
                    <a:pt x="771" y="0"/>
                  </a:lnTo>
                  <a:lnTo>
                    <a:pt x="772" y="0"/>
                  </a:lnTo>
                  <a:lnTo>
                    <a:pt x="773" y="0"/>
                  </a:lnTo>
                  <a:lnTo>
                    <a:pt x="774" y="0"/>
                  </a:lnTo>
                  <a:lnTo>
                    <a:pt x="775" y="0"/>
                  </a:lnTo>
                  <a:lnTo>
                    <a:pt x="776" y="0"/>
                  </a:lnTo>
                  <a:lnTo>
                    <a:pt x="777" y="0"/>
                  </a:lnTo>
                  <a:lnTo>
                    <a:pt x="778" y="0"/>
                  </a:lnTo>
                  <a:lnTo>
                    <a:pt x="779" y="0"/>
                  </a:lnTo>
                  <a:lnTo>
                    <a:pt x="780" y="0"/>
                  </a:lnTo>
                  <a:lnTo>
                    <a:pt x="781" y="0"/>
                  </a:lnTo>
                  <a:lnTo>
                    <a:pt x="782" y="0"/>
                  </a:lnTo>
                  <a:lnTo>
                    <a:pt x="783" y="0"/>
                  </a:lnTo>
                  <a:lnTo>
                    <a:pt x="784" y="0"/>
                  </a:lnTo>
                  <a:lnTo>
                    <a:pt x="785" y="0"/>
                  </a:lnTo>
                  <a:lnTo>
                    <a:pt x="786" y="0"/>
                  </a:lnTo>
                  <a:lnTo>
                    <a:pt x="787" y="0"/>
                  </a:lnTo>
                  <a:lnTo>
                    <a:pt x="788" y="0"/>
                  </a:lnTo>
                  <a:lnTo>
                    <a:pt x="789" y="0"/>
                  </a:lnTo>
                  <a:lnTo>
                    <a:pt x="790" y="0"/>
                  </a:lnTo>
                  <a:lnTo>
                    <a:pt x="791" y="0"/>
                  </a:lnTo>
                  <a:lnTo>
                    <a:pt x="792" y="0"/>
                  </a:lnTo>
                  <a:lnTo>
                    <a:pt x="793" y="0"/>
                  </a:lnTo>
                  <a:lnTo>
                    <a:pt x="794" y="0"/>
                  </a:lnTo>
                  <a:lnTo>
                    <a:pt x="795" y="0"/>
                  </a:lnTo>
                  <a:lnTo>
                    <a:pt x="796" y="0"/>
                  </a:lnTo>
                  <a:lnTo>
                    <a:pt x="797" y="0"/>
                  </a:lnTo>
                  <a:lnTo>
                    <a:pt x="798" y="0"/>
                  </a:lnTo>
                  <a:lnTo>
                    <a:pt x="799" y="0"/>
                  </a:lnTo>
                  <a:lnTo>
                    <a:pt x="800" y="0"/>
                  </a:lnTo>
                  <a:lnTo>
                    <a:pt x="801" y="0"/>
                  </a:lnTo>
                  <a:lnTo>
                    <a:pt x="802" y="0"/>
                  </a:lnTo>
                  <a:lnTo>
                    <a:pt x="803" y="0"/>
                  </a:lnTo>
                  <a:lnTo>
                    <a:pt x="804" y="0"/>
                  </a:lnTo>
                  <a:lnTo>
                    <a:pt x="805" y="0"/>
                  </a:lnTo>
                  <a:lnTo>
                    <a:pt x="806" y="0"/>
                  </a:lnTo>
                  <a:lnTo>
                    <a:pt x="807" y="0"/>
                  </a:lnTo>
                  <a:lnTo>
                    <a:pt x="808" y="0"/>
                  </a:lnTo>
                  <a:lnTo>
                    <a:pt x="809" y="0"/>
                  </a:lnTo>
                  <a:lnTo>
                    <a:pt x="810" y="0"/>
                  </a:lnTo>
                  <a:lnTo>
                    <a:pt x="811" y="0"/>
                  </a:lnTo>
                  <a:lnTo>
                    <a:pt x="812" y="0"/>
                  </a:lnTo>
                  <a:lnTo>
                    <a:pt x="813" y="0"/>
                  </a:lnTo>
                  <a:lnTo>
                    <a:pt x="814" y="0"/>
                  </a:lnTo>
                  <a:lnTo>
                    <a:pt x="815" y="0"/>
                  </a:lnTo>
                  <a:lnTo>
                    <a:pt x="816" y="0"/>
                  </a:lnTo>
                  <a:lnTo>
                    <a:pt x="817" y="0"/>
                  </a:lnTo>
                  <a:lnTo>
                    <a:pt x="818" y="0"/>
                  </a:lnTo>
                  <a:lnTo>
                    <a:pt x="819" y="0"/>
                  </a:lnTo>
                  <a:lnTo>
                    <a:pt x="820" y="0"/>
                  </a:lnTo>
                  <a:lnTo>
                    <a:pt x="821" y="0"/>
                  </a:lnTo>
                  <a:lnTo>
                    <a:pt x="822" y="0"/>
                  </a:lnTo>
                  <a:lnTo>
                    <a:pt x="823" y="0"/>
                  </a:lnTo>
                  <a:lnTo>
                    <a:pt x="824" y="0"/>
                  </a:lnTo>
                  <a:lnTo>
                    <a:pt x="825" y="0"/>
                  </a:lnTo>
                  <a:lnTo>
                    <a:pt x="826" y="0"/>
                  </a:lnTo>
                  <a:lnTo>
                    <a:pt x="827" y="0"/>
                  </a:lnTo>
                  <a:lnTo>
                    <a:pt x="828" y="0"/>
                  </a:lnTo>
                </a:path>
              </a:pathLst>
            </a:custGeom>
            <a:noFill/>
            <a:ln w="0">
              <a:solidFill>
                <a:srgbClr val="00FFFF"/>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
          <p:nvSpPr>
            <p:cNvPr id="28013" name="Freeform 161"/>
            <p:cNvSpPr>
              <a:spLocks/>
            </p:cNvSpPr>
            <p:nvPr/>
          </p:nvSpPr>
          <p:spPr bwMode="auto">
            <a:xfrm>
              <a:off x="238" y="4217"/>
              <a:ext cx="5504" cy="0"/>
            </a:xfrm>
            <a:custGeom>
              <a:avLst/>
              <a:gdLst>
                <a:gd name="T0" fmla="*/ 156246 w 828"/>
                <a:gd name="T1" fmla="*/ 323978 w 828"/>
                <a:gd name="T2" fmla="*/ 505810 w 828"/>
                <a:gd name="T3" fmla="*/ 675576 w 828"/>
                <a:gd name="T4" fmla="*/ 843574 w 828"/>
                <a:gd name="T5" fmla="*/ 1011313 w 828"/>
                <a:gd name="T6" fmla="*/ 1181386 w 828"/>
                <a:gd name="T7" fmla="*/ 1349078 w 828"/>
                <a:gd name="T8" fmla="*/ 1530910 w 828"/>
                <a:gd name="T9" fmla="*/ 1700676 w 828"/>
                <a:gd name="T10" fmla="*/ 1868674 w 828"/>
                <a:gd name="T11" fmla="*/ 2038487 w 828"/>
                <a:gd name="T12" fmla="*/ 2206180 w 828"/>
                <a:gd name="T13" fmla="*/ 2388005 w 828"/>
                <a:gd name="T14" fmla="*/ 2557771 w 828"/>
                <a:gd name="T15" fmla="*/ 2725776 w 828"/>
                <a:gd name="T16" fmla="*/ 2893509 w 828"/>
                <a:gd name="T17" fmla="*/ 3063588 w 828"/>
                <a:gd name="T18" fmla="*/ 3231273 w 828"/>
                <a:gd name="T19" fmla="*/ 3413105 w 828"/>
                <a:gd name="T20" fmla="*/ 3582871 w 828"/>
                <a:gd name="T21" fmla="*/ 3750916 w 828"/>
                <a:gd name="T22" fmla="*/ 3918609 w 828"/>
                <a:gd name="T23" fmla="*/ 4088681 w 828"/>
                <a:gd name="T24" fmla="*/ 4256420 w 828"/>
                <a:gd name="T25" fmla="*/ 4437939 w 828"/>
                <a:gd name="T26" fmla="*/ 4608018 w 828"/>
                <a:gd name="T27" fmla="*/ 4775704 w 828"/>
                <a:gd name="T28" fmla="*/ 4945783 w 828"/>
                <a:gd name="T29" fmla="*/ 5113515 w 828"/>
                <a:gd name="T30" fmla="*/ 5281513 w 828"/>
                <a:gd name="T31" fmla="*/ 5465067 w 828"/>
                <a:gd name="T32" fmla="*/ 5633111 w 828"/>
                <a:gd name="T33" fmla="*/ 5800804 w 828"/>
                <a:gd name="T34" fmla="*/ 5970883 w 828"/>
                <a:gd name="T35" fmla="*/ 6138615 w 828"/>
                <a:gd name="T36" fmla="*/ 6320134 w 828"/>
                <a:gd name="T37" fmla="*/ 6490213 w 828"/>
                <a:gd name="T38" fmla="*/ 6657899 w 828"/>
                <a:gd name="T39" fmla="*/ 6827978 w 828"/>
                <a:gd name="T40" fmla="*/ 6995710 w 828"/>
                <a:gd name="T41" fmla="*/ 7163715 w 828"/>
                <a:gd name="T42" fmla="*/ 7345234 w 828"/>
                <a:gd name="T43" fmla="*/ 7515307 w 828"/>
                <a:gd name="T44" fmla="*/ 7683046 w 828"/>
                <a:gd name="T45" fmla="*/ 7853078 w 828"/>
                <a:gd name="T46" fmla="*/ 8020810 w 828"/>
                <a:gd name="T47" fmla="*/ 8188809 w 828"/>
                <a:gd name="T48" fmla="*/ 8372408 w 828"/>
                <a:gd name="T49" fmla="*/ 8540101 w 828"/>
                <a:gd name="T50" fmla="*/ 8708139 w 828"/>
                <a:gd name="T51" fmla="*/ 8877912 w 828"/>
                <a:gd name="T52" fmla="*/ 9045910 w 828"/>
                <a:gd name="T53" fmla="*/ 9215677 w 828"/>
                <a:gd name="T54" fmla="*/ 9397508 w 828"/>
                <a:gd name="T55" fmla="*/ 9565241 w 828"/>
                <a:gd name="T56" fmla="*/ 9735320 w 828"/>
                <a:gd name="T57" fmla="*/ 9903006 w 828"/>
                <a:gd name="T58" fmla="*/ 10071004 w 828"/>
                <a:gd name="T59" fmla="*/ 10240817 w 828"/>
                <a:gd name="T60" fmla="*/ 10422602 w 828"/>
                <a:gd name="T61" fmla="*/ 10590341 w 8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w 828"/>
                <a:gd name="T125" fmla="*/ 828 w 828"/>
              </a:gdLst>
              <a:ahLst/>
              <a:cxnLst>
                <a:cxn ang="T62">
                  <a:pos x="T0" y="0"/>
                </a:cxn>
                <a:cxn ang="T63">
                  <a:pos x="T1" y="0"/>
                </a:cxn>
                <a:cxn ang="T64">
                  <a:pos x="T2" y="0"/>
                </a:cxn>
                <a:cxn ang="T65">
                  <a:pos x="T3" y="0"/>
                </a:cxn>
                <a:cxn ang="T66">
                  <a:pos x="T4" y="0"/>
                </a:cxn>
                <a:cxn ang="T67">
                  <a:pos x="T5" y="0"/>
                </a:cxn>
                <a:cxn ang="T68">
                  <a:pos x="T6" y="0"/>
                </a:cxn>
                <a:cxn ang="T69">
                  <a:pos x="T7" y="0"/>
                </a:cxn>
                <a:cxn ang="T70">
                  <a:pos x="T8" y="0"/>
                </a:cxn>
                <a:cxn ang="T71">
                  <a:pos x="T9" y="0"/>
                </a:cxn>
                <a:cxn ang="T72">
                  <a:pos x="T10" y="0"/>
                </a:cxn>
                <a:cxn ang="T73">
                  <a:pos x="T11" y="0"/>
                </a:cxn>
                <a:cxn ang="T74">
                  <a:pos x="T12" y="0"/>
                </a:cxn>
                <a:cxn ang="T75">
                  <a:pos x="T13" y="0"/>
                </a:cxn>
                <a:cxn ang="T76">
                  <a:pos x="T14" y="0"/>
                </a:cxn>
                <a:cxn ang="T77">
                  <a:pos x="T15" y="0"/>
                </a:cxn>
                <a:cxn ang="T78">
                  <a:pos x="T16" y="0"/>
                </a:cxn>
                <a:cxn ang="T79">
                  <a:pos x="T17" y="0"/>
                </a:cxn>
                <a:cxn ang="T80">
                  <a:pos x="T18" y="0"/>
                </a:cxn>
                <a:cxn ang="T81">
                  <a:pos x="T19" y="0"/>
                </a:cxn>
                <a:cxn ang="T82">
                  <a:pos x="T20" y="0"/>
                </a:cxn>
                <a:cxn ang="T83">
                  <a:pos x="T21" y="0"/>
                </a:cxn>
                <a:cxn ang="T84">
                  <a:pos x="T22" y="0"/>
                </a:cxn>
                <a:cxn ang="T85">
                  <a:pos x="T23" y="0"/>
                </a:cxn>
                <a:cxn ang="T86">
                  <a:pos x="T24" y="0"/>
                </a:cxn>
                <a:cxn ang="T87">
                  <a:pos x="T25" y="0"/>
                </a:cxn>
                <a:cxn ang="T88">
                  <a:pos x="T26" y="0"/>
                </a:cxn>
                <a:cxn ang="T89">
                  <a:pos x="T27" y="0"/>
                </a:cxn>
                <a:cxn ang="T90">
                  <a:pos x="T28" y="0"/>
                </a:cxn>
                <a:cxn ang="T91">
                  <a:pos x="T29" y="0"/>
                </a:cxn>
                <a:cxn ang="T92">
                  <a:pos x="T30" y="0"/>
                </a:cxn>
                <a:cxn ang="T93">
                  <a:pos x="T31" y="0"/>
                </a:cxn>
                <a:cxn ang="T94">
                  <a:pos x="T32" y="0"/>
                </a:cxn>
                <a:cxn ang="T95">
                  <a:pos x="T33" y="0"/>
                </a:cxn>
                <a:cxn ang="T96">
                  <a:pos x="T34" y="0"/>
                </a:cxn>
                <a:cxn ang="T97">
                  <a:pos x="T35" y="0"/>
                </a:cxn>
                <a:cxn ang="T98">
                  <a:pos x="T36" y="0"/>
                </a:cxn>
                <a:cxn ang="T99">
                  <a:pos x="T37" y="0"/>
                </a:cxn>
                <a:cxn ang="T100">
                  <a:pos x="T38" y="0"/>
                </a:cxn>
                <a:cxn ang="T101">
                  <a:pos x="T39" y="0"/>
                </a:cxn>
                <a:cxn ang="T102">
                  <a:pos x="T40" y="0"/>
                </a:cxn>
                <a:cxn ang="T103">
                  <a:pos x="T41" y="0"/>
                </a:cxn>
                <a:cxn ang="T104">
                  <a:pos x="T42" y="0"/>
                </a:cxn>
                <a:cxn ang="T105">
                  <a:pos x="T43" y="0"/>
                </a:cxn>
                <a:cxn ang="T106">
                  <a:pos x="T44" y="0"/>
                </a:cxn>
                <a:cxn ang="T107">
                  <a:pos x="T45" y="0"/>
                </a:cxn>
                <a:cxn ang="T108">
                  <a:pos x="T46" y="0"/>
                </a:cxn>
                <a:cxn ang="T109">
                  <a:pos x="T47" y="0"/>
                </a:cxn>
                <a:cxn ang="T110">
                  <a:pos x="T48" y="0"/>
                </a:cxn>
                <a:cxn ang="T111">
                  <a:pos x="T49" y="0"/>
                </a:cxn>
                <a:cxn ang="T112">
                  <a:pos x="T50" y="0"/>
                </a:cxn>
                <a:cxn ang="T113">
                  <a:pos x="T51" y="0"/>
                </a:cxn>
                <a:cxn ang="T114">
                  <a:pos x="T52" y="0"/>
                </a:cxn>
                <a:cxn ang="T115">
                  <a:pos x="T53" y="0"/>
                </a:cxn>
                <a:cxn ang="T116">
                  <a:pos x="T54" y="0"/>
                </a:cxn>
                <a:cxn ang="T117">
                  <a:pos x="T55" y="0"/>
                </a:cxn>
                <a:cxn ang="T118">
                  <a:pos x="T56" y="0"/>
                </a:cxn>
                <a:cxn ang="T119">
                  <a:pos x="T57" y="0"/>
                </a:cxn>
                <a:cxn ang="T120">
                  <a:pos x="T58" y="0"/>
                </a:cxn>
                <a:cxn ang="T121">
                  <a:pos x="T59" y="0"/>
                </a:cxn>
                <a:cxn ang="T122">
                  <a:pos x="T60" y="0"/>
                </a:cxn>
                <a:cxn ang="T123">
                  <a:pos x="T61" y="0"/>
                </a:cxn>
              </a:cxnLst>
              <a:rect l="T124" t="0" r="T125" b="0"/>
              <a:pathLst>
                <a:path w="828">
                  <a:moveTo>
                    <a:pt x="0" y="0"/>
                  </a:moveTo>
                  <a:lnTo>
                    <a:pt x="0" y="0"/>
                  </a:lnTo>
                  <a:lnTo>
                    <a:pt x="1" y="0"/>
                  </a:lnTo>
                  <a:lnTo>
                    <a:pt x="2" y="0"/>
                  </a:lnTo>
                  <a:lnTo>
                    <a:pt x="3" y="0"/>
                  </a:lnTo>
                  <a:lnTo>
                    <a:pt x="4" y="0"/>
                  </a:lnTo>
                  <a:lnTo>
                    <a:pt x="5" y="0"/>
                  </a:lnTo>
                  <a:lnTo>
                    <a:pt x="6" y="0"/>
                  </a:lnTo>
                  <a:lnTo>
                    <a:pt x="7" y="0"/>
                  </a:lnTo>
                  <a:lnTo>
                    <a:pt x="8" y="0"/>
                  </a:lnTo>
                  <a:lnTo>
                    <a:pt x="9" y="0"/>
                  </a:lnTo>
                  <a:lnTo>
                    <a:pt x="10" y="0"/>
                  </a:lnTo>
                  <a:lnTo>
                    <a:pt x="11" y="0"/>
                  </a:lnTo>
                  <a:lnTo>
                    <a:pt x="12" y="0"/>
                  </a:lnTo>
                  <a:lnTo>
                    <a:pt x="13" y="0"/>
                  </a:lnTo>
                  <a:lnTo>
                    <a:pt x="14" y="0"/>
                  </a:lnTo>
                  <a:lnTo>
                    <a:pt x="15" y="0"/>
                  </a:lnTo>
                  <a:lnTo>
                    <a:pt x="16" y="0"/>
                  </a:lnTo>
                  <a:lnTo>
                    <a:pt x="17" y="0"/>
                  </a:lnTo>
                  <a:lnTo>
                    <a:pt x="18" y="0"/>
                  </a:lnTo>
                  <a:lnTo>
                    <a:pt x="19" y="0"/>
                  </a:lnTo>
                  <a:lnTo>
                    <a:pt x="20" y="0"/>
                  </a:lnTo>
                  <a:lnTo>
                    <a:pt x="21" y="0"/>
                  </a:lnTo>
                  <a:lnTo>
                    <a:pt x="22" y="0"/>
                  </a:lnTo>
                  <a:lnTo>
                    <a:pt x="23" y="0"/>
                  </a:lnTo>
                  <a:lnTo>
                    <a:pt x="24" y="0"/>
                  </a:lnTo>
                  <a:lnTo>
                    <a:pt x="25" y="0"/>
                  </a:lnTo>
                  <a:lnTo>
                    <a:pt x="26" y="0"/>
                  </a:lnTo>
                  <a:lnTo>
                    <a:pt x="27" y="0"/>
                  </a:lnTo>
                  <a:lnTo>
                    <a:pt x="28" y="0"/>
                  </a:lnTo>
                  <a:lnTo>
                    <a:pt x="29" y="0"/>
                  </a:lnTo>
                  <a:lnTo>
                    <a:pt x="30" y="0"/>
                  </a:lnTo>
                  <a:lnTo>
                    <a:pt x="31" y="0"/>
                  </a:lnTo>
                  <a:lnTo>
                    <a:pt x="32" y="0"/>
                  </a:lnTo>
                  <a:lnTo>
                    <a:pt x="33" y="0"/>
                  </a:lnTo>
                  <a:lnTo>
                    <a:pt x="34" y="0"/>
                  </a:lnTo>
                  <a:lnTo>
                    <a:pt x="35" y="0"/>
                  </a:lnTo>
                  <a:lnTo>
                    <a:pt x="36" y="0"/>
                  </a:lnTo>
                  <a:lnTo>
                    <a:pt x="37" y="0"/>
                  </a:lnTo>
                  <a:lnTo>
                    <a:pt x="38" y="0"/>
                  </a:lnTo>
                  <a:lnTo>
                    <a:pt x="39" y="0"/>
                  </a:lnTo>
                  <a:lnTo>
                    <a:pt x="40" y="0"/>
                  </a:lnTo>
                  <a:lnTo>
                    <a:pt x="41" y="0"/>
                  </a:lnTo>
                  <a:lnTo>
                    <a:pt x="42" y="0"/>
                  </a:lnTo>
                  <a:lnTo>
                    <a:pt x="43" y="0"/>
                  </a:lnTo>
                  <a:lnTo>
                    <a:pt x="44" y="0"/>
                  </a:lnTo>
                  <a:lnTo>
                    <a:pt x="45" y="0"/>
                  </a:lnTo>
                  <a:lnTo>
                    <a:pt x="46" y="0"/>
                  </a:lnTo>
                  <a:lnTo>
                    <a:pt x="47" y="0"/>
                  </a:lnTo>
                  <a:lnTo>
                    <a:pt x="48" y="0"/>
                  </a:lnTo>
                  <a:lnTo>
                    <a:pt x="49" y="0"/>
                  </a:lnTo>
                  <a:lnTo>
                    <a:pt x="50" y="0"/>
                  </a:lnTo>
                  <a:lnTo>
                    <a:pt x="51" y="0"/>
                  </a:lnTo>
                  <a:lnTo>
                    <a:pt x="52" y="0"/>
                  </a:lnTo>
                  <a:lnTo>
                    <a:pt x="53" y="0"/>
                  </a:lnTo>
                  <a:lnTo>
                    <a:pt x="54" y="0"/>
                  </a:lnTo>
                  <a:lnTo>
                    <a:pt x="55" y="0"/>
                  </a:lnTo>
                  <a:lnTo>
                    <a:pt x="56" y="0"/>
                  </a:lnTo>
                  <a:lnTo>
                    <a:pt x="57" y="0"/>
                  </a:lnTo>
                  <a:lnTo>
                    <a:pt x="58" y="0"/>
                  </a:lnTo>
                  <a:lnTo>
                    <a:pt x="59" y="0"/>
                  </a:lnTo>
                  <a:lnTo>
                    <a:pt x="60" y="0"/>
                  </a:lnTo>
                  <a:lnTo>
                    <a:pt x="61" y="0"/>
                  </a:lnTo>
                  <a:lnTo>
                    <a:pt x="62" y="0"/>
                  </a:lnTo>
                  <a:lnTo>
                    <a:pt x="63" y="0"/>
                  </a:lnTo>
                  <a:lnTo>
                    <a:pt x="64" y="0"/>
                  </a:lnTo>
                  <a:lnTo>
                    <a:pt x="65" y="0"/>
                  </a:lnTo>
                  <a:lnTo>
                    <a:pt x="66" y="0"/>
                  </a:lnTo>
                  <a:lnTo>
                    <a:pt x="67" y="0"/>
                  </a:lnTo>
                  <a:lnTo>
                    <a:pt x="68" y="0"/>
                  </a:lnTo>
                  <a:lnTo>
                    <a:pt x="69"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6" y="0"/>
                  </a:lnTo>
                  <a:lnTo>
                    <a:pt x="87" y="0"/>
                  </a:lnTo>
                  <a:lnTo>
                    <a:pt x="88" y="0"/>
                  </a:lnTo>
                  <a:lnTo>
                    <a:pt x="89" y="0"/>
                  </a:lnTo>
                  <a:lnTo>
                    <a:pt x="90" y="0"/>
                  </a:lnTo>
                  <a:lnTo>
                    <a:pt x="91" y="0"/>
                  </a:lnTo>
                  <a:lnTo>
                    <a:pt x="92" y="0"/>
                  </a:lnTo>
                  <a:lnTo>
                    <a:pt x="93" y="0"/>
                  </a:lnTo>
                  <a:lnTo>
                    <a:pt x="94" y="0"/>
                  </a:lnTo>
                  <a:lnTo>
                    <a:pt x="95" y="0"/>
                  </a:lnTo>
                  <a:lnTo>
                    <a:pt x="96" y="0"/>
                  </a:lnTo>
                  <a:lnTo>
                    <a:pt x="97" y="0"/>
                  </a:lnTo>
                  <a:lnTo>
                    <a:pt x="98" y="0"/>
                  </a:lnTo>
                  <a:lnTo>
                    <a:pt x="99" y="0"/>
                  </a:lnTo>
                  <a:lnTo>
                    <a:pt x="100" y="0"/>
                  </a:lnTo>
                  <a:lnTo>
                    <a:pt x="101" y="0"/>
                  </a:lnTo>
                  <a:lnTo>
                    <a:pt x="102" y="0"/>
                  </a:lnTo>
                  <a:lnTo>
                    <a:pt x="103" y="0"/>
                  </a:lnTo>
                  <a:lnTo>
                    <a:pt x="104" y="0"/>
                  </a:lnTo>
                  <a:lnTo>
                    <a:pt x="105" y="0"/>
                  </a:lnTo>
                  <a:lnTo>
                    <a:pt x="106" y="0"/>
                  </a:lnTo>
                  <a:lnTo>
                    <a:pt x="107" y="0"/>
                  </a:lnTo>
                  <a:lnTo>
                    <a:pt x="108" y="0"/>
                  </a:lnTo>
                  <a:lnTo>
                    <a:pt x="109" y="0"/>
                  </a:lnTo>
                  <a:lnTo>
                    <a:pt x="110" y="0"/>
                  </a:lnTo>
                  <a:lnTo>
                    <a:pt x="111" y="0"/>
                  </a:lnTo>
                  <a:lnTo>
                    <a:pt x="112" y="0"/>
                  </a:lnTo>
                  <a:lnTo>
                    <a:pt x="113" y="0"/>
                  </a:lnTo>
                  <a:lnTo>
                    <a:pt x="114" y="0"/>
                  </a:lnTo>
                  <a:lnTo>
                    <a:pt x="115" y="0"/>
                  </a:lnTo>
                  <a:lnTo>
                    <a:pt x="116" y="0"/>
                  </a:lnTo>
                  <a:lnTo>
                    <a:pt x="117" y="0"/>
                  </a:lnTo>
                  <a:lnTo>
                    <a:pt x="118" y="0"/>
                  </a:lnTo>
                  <a:lnTo>
                    <a:pt x="119" y="0"/>
                  </a:lnTo>
                  <a:lnTo>
                    <a:pt x="120" y="0"/>
                  </a:lnTo>
                  <a:lnTo>
                    <a:pt x="121" y="0"/>
                  </a:lnTo>
                  <a:lnTo>
                    <a:pt x="122" y="0"/>
                  </a:lnTo>
                  <a:lnTo>
                    <a:pt x="123" y="0"/>
                  </a:lnTo>
                  <a:lnTo>
                    <a:pt x="124" y="0"/>
                  </a:lnTo>
                  <a:lnTo>
                    <a:pt x="125" y="0"/>
                  </a:lnTo>
                  <a:lnTo>
                    <a:pt x="126" y="0"/>
                  </a:lnTo>
                  <a:lnTo>
                    <a:pt x="127" y="0"/>
                  </a:lnTo>
                  <a:lnTo>
                    <a:pt x="128" y="0"/>
                  </a:lnTo>
                  <a:lnTo>
                    <a:pt x="129" y="0"/>
                  </a:lnTo>
                  <a:lnTo>
                    <a:pt x="130" y="0"/>
                  </a:lnTo>
                  <a:lnTo>
                    <a:pt x="131" y="0"/>
                  </a:lnTo>
                  <a:lnTo>
                    <a:pt x="132" y="0"/>
                  </a:lnTo>
                  <a:lnTo>
                    <a:pt x="133" y="0"/>
                  </a:lnTo>
                  <a:lnTo>
                    <a:pt x="134" y="0"/>
                  </a:lnTo>
                  <a:lnTo>
                    <a:pt x="135" y="0"/>
                  </a:lnTo>
                  <a:lnTo>
                    <a:pt x="136" y="0"/>
                  </a:lnTo>
                  <a:lnTo>
                    <a:pt x="137" y="0"/>
                  </a:lnTo>
                  <a:lnTo>
                    <a:pt x="138" y="0"/>
                  </a:lnTo>
                  <a:lnTo>
                    <a:pt x="139" y="0"/>
                  </a:lnTo>
                  <a:lnTo>
                    <a:pt x="140" y="0"/>
                  </a:lnTo>
                  <a:lnTo>
                    <a:pt x="141" y="0"/>
                  </a:lnTo>
                  <a:lnTo>
                    <a:pt x="142" y="0"/>
                  </a:lnTo>
                  <a:lnTo>
                    <a:pt x="143" y="0"/>
                  </a:lnTo>
                  <a:lnTo>
                    <a:pt x="144" y="0"/>
                  </a:lnTo>
                  <a:lnTo>
                    <a:pt x="145" y="0"/>
                  </a:lnTo>
                  <a:lnTo>
                    <a:pt x="146" y="0"/>
                  </a:lnTo>
                  <a:lnTo>
                    <a:pt x="147" y="0"/>
                  </a:lnTo>
                  <a:lnTo>
                    <a:pt x="148" y="0"/>
                  </a:lnTo>
                  <a:lnTo>
                    <a:pt x="149" y="0"/>
                  </a:lnTo>
                  <a:lnTo>
                    <a:pt x="150" y="0"/>
                  </a:lnTo>
                  <a:lnTo>
                    <a:pt x="151" y="0"/>
                  </a:lnTo>
                  <a:lnTo>
                    <a:pt x="152" y="0"/>
                  </a:lnTo>
                  <a:lnTo>
                    <a:pt x="153" y="0"/>
                  </a:lnTo>
                  <a:lnTo>
                    <a:pt x="154" y="0"/>
                  </a:lnTo>
                  <a:lnTo>
                    <a:pt x="155" y="0"/>
                  </a:lnTo>
                  <a:lnTo>
                    <a:pt x="156" y="0"/>
                  </a:lnTo>
                  <a:lnTo>
                    <a:pt x="157" y="0"/>
                  </a:lnTo>
                  <a:lnTo>
                    <a:pt x="158" y="0"/>
                  </a:lnTo>
                  <a:lnTo>
                    <a:pt x="159" y="0"/>
                  </a:lnTo>
                  <a:lnTo>
                    <a:pt x="160" y="0"/>
                  </a:lnTo>
                  <a:lnTo>
                    <a:pt x="161" y="0"/>
                  </a:lnTo>
                  <a:lnTo>
                    <a:pt x="162" y="0"/>
                  </a:lnTo>
                  <a:lnTo>
                    <a:pt x="163" y="0"/>
                  </a:lnTo>
                  <a:lnTo>
                    <a:pt x="164" y="0"/>
                  </a:lnTo>
                  <a:lnTo>
                    <a:pt x="165" y="0"/>
                  </a:lnTo>
                  <a:lnTo>
                    <a:pt x="166" y="0"/>
                  </a:lnTo>
                  <a:lnTo>
                    <a:pt x="167" y="0"/>
                  </a:lnTo>
                  <a:lnTo>
                    <a:pt x="168" y="0"/>
                  </a:lnTo>
                  <a:lnTo>
                    <a:pt x="169" y="0"/>
                  </a:lnTo>
                  <a:lnTo>
                    <a:pt x="170" y="0"/>
                  </a:lnTo>
                  <a:lnTo>
                    <a:pt x="171" y="0"/>
                  </a:lnTo>
                  <a:lnTo>
                    <a:pt x="172" y="0"/>
                  </a:lnTo>
                  <a:lnTo>
                    <a:pt x="173" y="0"/>
                  </a:lnTo>
                  <a:lnTo>
                    <a:pt x="174" y="0"/>
                  </a:lnTo>
                  <a:lnTo>
                    <a:pt x="175" y="0"/>
                  </a:lnTo>
                  <a:lnTo>
                    <a:pt x="176" y="0"/>
                  </a:lnTo>
                  <a:lnTo>
                    <a:pt x="177" y="0"/>
                  </a:lnTo>
                  <a:lnTo>
                    <a:pt x="178" y="0"/>
                  </a:lnTo>
                  <a:lnTo>
                    <a:pt x="179" y="0"/>
                  </a:lnTo>
                  <a:lnTo>
                    <a:pt x="180" y="0"/>
                  </a:lnTo>
                  <a:lnTo>
                    <a:pt x="181" y="0"/>
                  </a:lnTo>
                  <a:lnTo>
                    <a:pt x="182" y="0"/>
                  </a:lnTo>
                  <a:lnTo>
                    <a:pt x="183" y="0"/>
                  </a:lnTo>
                  <a:lnTo>
                    <a:pt x="184" y="0"/>
                  </a:lnTo>
                  <a:lnTo>
                    <a:pt x="185" y="0"/>
                  </a:lnTo>
                  <a:lnTo>
                    <a:pt x="186" y="0"/>
                  </a:lnTo>
                  <a:lnTo>
                    <a:pt x="187" y="0"/>
                  </a:lnTo>
                  <a:lnTo>
                    <a:pt x="188" y="0"/>
                  </a:lnTo>
                  <a:lnTo>
                    <a:pt x="189" y="0"/>
                  </a:lnTo>
                  <a:lnTo>
                    <a:pt x="190" y="0"/>
                  </a:lnTo>
                  <a:lnTo>
                    <a:pt x="191" y="0"/>
                  </a:lnTo>
                  <a:lnTo>
                    <a:pt x="192" y="0"/>
                  </a:lnTo>
                  <a:lnTo>
                    <a:pt x="193" y="0"/>
                  </a:lnTo>
                  <a:lnTo>
                    <a:pt x="194" y="0"/>
                  </a:lnTo>
                  <a:lnTo>
                    <a:pt x="195" y="0"/>
                  </a:lnTo>
                  <a:lnTo>
                    <a:pt x="196" y="0"/>
                  </a:lnTo>
                  <a:lnTo>
                    <a:pt x="197" y="0"/>
                  </a:lnTo>
                  <a:lnTo>
                    <a:pt x="198" y="0"/>
                  </a:lnTo>
                  <a:lnTo>
                    <a:pt x="199" y="0"/>
                  </a:lnTo>
                  <a:lnTo>
                    <a:pt x="200" y="0"/>
                  </a:lnTo>
                  <a:lnTo>
                    <a:pt x="201" y="0"/>
                  </a:lnTo>
                  <a:lnTo>
                    <a:pt x="202" y="0"/>
                  </a:lnTo>
                  <a:lnTo>
                    <a:pt x="203" y="0"/>
                  </a:lnTo>
                  <a:lnTo>
                    <a:pt x="204" y="0"/>
                  </a:lnTo>
                  <a:lnTo>
                    <a:pt x="205" y="0"/>
                  </a:lnTo>
                  <a:lnTo>
                    <a:pt x="206" y="0"/>
                  </a:lnTo>
                  <a:lnTo>
                    <a:pt x="207" y="0"/>
                  </a:lnTo>
                  <a:lnTo>
                    <a:pt x="208" y="0"/>
                  </a:lnTo>
                  <a:lnTo>
                    <a:pt x="209" y="0"/>
                  </a:lnTo>
                  <a:lnTo>
                    <a:pt x="210" y="0"/>
                  </a:lnTo>
                  <a:lnTo>
                    <a:pt x="211" y="0"/>
                  </a:lnTo>
                  <a:lnTo>
                    <a:pt x="212" y="0"/>
                  </a:lnTo>
                  <a:lnTo>
                    <a:pt x="213" y="0"/>
                  </a:lnTo>
                  <a:lnTo>
                    <a:pt x="214" y="0"/>
                  </a:lnTo>
                  <a:lnTo>
                    <a:pt x="215" y="0"/>
                  </a:lnTo>
                  <a:lnTo>
                    <a:pt x="216" y="0"/>
                  </a:lnTo>
                  <a:lnTo>
                    <a:pt x="217" y="0"/>
                  </a:lnTo>
                  <a:lnTo>
                    <a:pt x="218" y="0"/>
                  </a:lnTo>
                  <a:lnTo>
                    <a:pt x="219" y="0"/>
                  </a:lnTo>
                  <a:lnTo>
                    <a:pt x="220" y="0"/>
                  </a:lnTo>
                  <a:lnTo>
                    <a:pt x="221" y="0"/>
                  </a:lnTo>
                  <a:lnTo>
                    <a:pt x="222" y="0"/>
                  </a:lnTo>
                  <a:lnTo>
                    <a:pt x="223" y="0"/>
                  </a:lnTo>
                  <a:lnTo>
                    <a:pt x="224" y="0"/>
                  </a:lnTo>
                  <a:lnTo>
                    <a:pt x="225" y="0"/>
                  </a:lnTo>
                  <a:lnTo>
                    <a:pt x="226" y="0"/>
                  </a:lnTo>
                  <a:lnTo>
                    <a:pt x="227" y="0"/>
                  </a:lnTo>
                  <a:lnTo>
                    <a:pt x="228" y="0"/>
                  </a:lnTo>
                  <a:lnTo>
                    <a:pt x="229" y="0"/>
                  </a:lnTo>
                  <a:lnTo>
                    <a:pt x="230" y="0"/>
                  </a:lnTo>
                  <a:lnTo>
                    <a:pt x="231" y="0"/>
                  </a:lnTo>
                  <a:lnTo>
                    <a:pt x="232" y="0"/>
                  </a:lnTo>
                  <a:lnTo>
                    <a:pt x="233" y="0"/>
                  </a:lnTo>
                  <a:lnTo>
                    <a:pt x="234" y="0"/>
                  </a:lnTo>
                  <a:lnTo>
                    <a:pt x="235" y="0"/>
                  </a:lnTo>
                  <a:lnTo>
                    <a:pt x="236" y="0"/>
                  </a:lnTo>
                  <a:lnTo>
                    <a:pt x="237" y="0"/>
                  </a:lnTo>
                  <a:lnTo>
                    <a:pt x="238" y="0"/>
                  </a:lnTo>
                  <a:lnTo>
                    <a:pt x="239" y="0"/>
                  </a:lnTo>
                  <a:lnTo>
                    <a:pt x="240" y="0"/>
                  </a:lnTo>
                  <a:lnTo>
                    <a:pt x="241" y="0"/>
                  </a:lnTo>
                  <a:lnTo>
                    <a:pt x="242" y="0"/>
                  </a:lnTo>
                  <a:lnTo>
                    <a:pt x="243" y="0"/>
                  </a:lnTo>
                  <a:lnTo>
                    <a:pt x="244" y="0"/>
                  </a:lnTo>
                  <a:lnTo>
                    <a:pt x="245" y="0"/>
                  </a:lnTo>
                  <a:lnTo>
                    <a:pt x="246" y="0"/>
                  </a:lnTo>
                  <a:lnTo>
                    <a:pt x="247" y="0"/>
                  </a:lnTo>
                  <a:lnTo>
                    <a:pt x="248" y="0"/>
                  </a:lnTo>
                  <a:lnTo>
                    <a:pt x="249" y="0"/>
                  </a:lnTo>
                  <a:lnTo>
                    <a:pt x="250" y="0"/>
                  </a:lnTo>
                  <a:lnTo>
                    <a:pt x="251" y="0"/>
                  </a:lnTo>
                  <a:lnTo>
                    <a:pt x="252" y="0"/>
                  </a:lnTo>
                  <a:lnTo>
                    <a:pt x="253" y="0"/>
                  </a:lnTo>
                  <a:lnTo>
                    <a:pt x="254" y="0"/>
                  </a:lnTo>
                  <a:lnTo>
                    <a:pt x="255" y="0"/>
                  </a:lnTo>
                  <a:lnTo>
                    <a:pt x="256" y="0"/>
                  </a:lnTo>
                  <a:lnTo>
                    <a:pt x="257" y="0"/>
                  </a:lnTo>
                  <a:lnTo>
                    <a:pt x="258" y="0"/>
                  </a:lnTo>
                  <a:lnTo>
                    <a:pt x="259" y="0"/>
                  </a:lnTo>
                  <a:lnTo>
                    <a:pt x="260" y="0"/>
                  </a:lnTo>
                  <a:lnTo>
                    <a:pt x="261" y="0"/>
                  </a:lnTo>
                  <a:lnTo>
                    <a:pt x="262" y="0"/>
                  </a:lnTo>
                  <a:lnTo>
                    <a:pt x="263" y="0"/>
                  </a:lnTo>
                  <a:lnTo>
                    <a:pt x="264" y="0"/>
                  </a:lnTo>
                  <a:lnTo>
                    <a:pt x="265" y="0"/>
                  </a:lnTo>
                  <a:lnTo>
                    <a:pt x="266" y="0"/>
                  </a:lnTo>
                  <a:lnTo>
                    <a:pt x="267" y="0"/>
                  </a:lnTo>
                  <a:lnTo>
                    <a:pt x="268" y="0"/>
                  </a:lnTo>
                  <a:lnTo>
                    <a:pt x="269" y="0"/>
                  </a:lnTo>
                  <a:lnTo>
                    <a:pt x="270" y="0"/>
                  </a:lnTo>
                  <a:lnTo>
                    <a:pt x="271" y="0"/>
                  </a:lnTo>
                  <a:lnTo>
                    <a:pt x="272" y="0"/>
                  </a:lnTo>
                  <a:lnTo>
                    <a:pt x="273" y="0"/>
                  </a:lnTo>
                  <a:lnTo>
                    <a:pt x="274" y="0"/>
                  </a:lnTo>
                  <a:lnTo>
                    <a:pt x="275" y="0"/>
                  </a:lnTo>
                  <a:lnTo>
                    <a:pt x="276" y="0"/>
                  </a:lnTo>
                  <a:lnTo>
                    <a:pt x="277" y="0"/>
                  </a:lnTo>
                  <a:lnTo>
                    <a:pt x="278" y="0"/>
                  </a:lnTo>
                  <a:lnTo>
                    <a:pt x="279" y="0"/>
                  </a:lnTo>
                  <a:lnTo>
                    <a:pt x="280" y="0"/>
                  </a:lnTo>
                  <a:lnTo>
                    <a:pt x="281" y="0"/>
                  </a:lnTo>
                  <a:lnTo>
                    <a:pt x="282" y="0"/>
                  </a:lnTo>
                  <a:lnTo>
                    <a:pt x="283" y="0"/>
                  </a:lnTo>
                  <a:lnTo>
                    <a:pt x="284" y="0"/>
                  </a:lnTo>
                  <a:lnTo>
                    <a:pt x="285" y="0"/>
                  </a:lnTo>
                  <a:lnTo>
                    <a:pt x="286" y="0"/>
                  </a:lnTo>
                  <a:lnTo>
                    <a:pt x="287" y="0"/>
                  </a:lnTo>
                  <a:lnTo>
                    <a:pt x="288" y="0"/>
                  </a:lnTo>
                  <a:lnTo>
                    <a:pt x="289" y="0"/>
                  </a:lnTo>
                  <a:lnTo>
                    <a:pt x="290" y="0"/>
                  </a:lnTo>
                  <a:lnTo>
                    <a:pt x="291" y="0"/>
                  </a:lnTo>
                  <a:lnTo>
                    <a:pt x="292" y="0"/>
                  </a:lnTo>
                  <a:lnTo>
                    <a:pt x="293" y="0"/>
                  </a:lnTo>
                  <a:lnTo>
                    <a:pt x="294" y="0"/>
                  </a:lnTo>
                  <a:lnTo>
                    <a:pt x="295" y="0"/>
                  </a:lnTo>
                  <a:lnTo>
                    <a:pt x="296" y="0"/>
                  </a:lnTo>
                  <a:lnTo>
                    <a:pt x="297" y="0"/>
                  </a:lnTo>
                  <a:lnTo>
                    <a:pt x="298" y="0"/>
                  </a:lnTo>
                  <a:lnTo>
                    <a:pt x="299" y="0"/>
                  </a:lnTo>
                  <a:lnTo>
                    <a:pt x="300" y="0"/>
                  </a:lnTo>
                  <a:lnTo>
                    <a:pt x="301" y="0"/>
                  </a:lnTo>
                  <a:lnTo>
                    <a:pt x="302" y="0"/>
                  </a:lnTo>
                  <a:lnTo>
                    <a:pt x="303" y="0"/>
                  </a:lnTo>
                  <a:lnTo>
                    <a:pt x="304" y="0"/>
                  </a:lnTo>
                  <a:lnTo>
                    <a:pt x="305" y="0"/>
                  </a:lnTo>
                  <a:lnTo>
                    <a:pt x="306" y="0"/>
                  </a:lnTo>
                  <a:lnTo>
                    <a:pt x="307" y="0"/>
                  </a:lnTo>
                  <a:lnTo>
                    <a:pt x="308" y="0"/>
                  </a:lnTo>
                  <a:lnTo>
                    <a:pt x="309" y="0"/>
                  </a:lnTo>
                  <a:lnTo>
                    <a:pt x="310" y="0"/>
                  </a:lnTo>
                  <a:lnTo>
                    <a:pt x="311" y="0"/>
                  </a:lnTo>
                  <a:lnTo>
                    <a:pt x="312" y="0"/>
                  </a:lnTo>
                  <a:lnTo>
                    <a:pt x="313" y="0"/>
                  </a:lnTo>
                  <a:lnTo>
                    <a:pt x="314" y="0"/>
                  </a:lnTo>
                  <a:lnTo>
                    <a:pt x="315" y="0"/>
                  </a:lnTo>
                  <a:lnTo>
                    <a:pt x="316" y="0"/>
                  </a:lnTo>
                  <a:lnTo>
                    <a:pt x="317" y="0"/>
                  </a:lnTo>
                  <a:lnTo>
                    <a:pt x="318" y="0"/>
                  </a:lnTo>
                  <a:lnTo>
                    <a:pt x="319" y="0"/>
                  </a:lnTo>
                  <a:lnTo>
                    <a:pt x="320" y="0"/>
                  </a:lnTo>
                  <a:lnTo>
                    <a:pt x="321" y="0"/>
                  </a:lnTo>
                  <a:lnTo>
                    <a:pt x="322" y="0"/>
                  </a:lnTo>
                  <a:lnTo>
                    <a:pt x="323" y="0"/>
                  </a:lnTo>
                  <a:lnTo>
                    <a:pt x="324" y="0"/>
                  </a:lnTo>
                  <a:lnTo>
                    <a:pt x="325" y="0"/>
                  </a:lnTo>
                  <a:lnTo>
                    <a:pt x="326" y="0"/>
                  </a:lnTo>
                  <a:lnTo>
                    <a:pt x="327" y="0"/>
                  </a:lnTo>
                  <a:lnTo>
                    <a:pt x="328" y="0"/>
                  </a:lnTo>
                  <a:lnTo>
                    <a:pt x="329" y="0"/>
                  </a:lnTo>
                  <a:lnTo>
                    <a:pt x="330" y="0"/>
                  </a:lnTo>
                  <a:lnTo>
                    <a:pt x="331" y="0"/>
                  </a:lnTo>
                  <a:lnTo>
                    <a:pt x="332" y="0"/>
                  </a:lnTo>
                  <a:lnTo>
                    <a:pt x="333" y="0"/>
                  </a:lnTo>
                  <a:lnTo>
                    <a:pt x="334" y="0"/>
                  </a:lnTo>
                  <a:lnTo>
                    <a:pt x="335" y="0"/>
                  </a:lnTo>
                  <a:lnTo>
                    <a:pt x="336" y="0"/>
                  </a:lnTo>
                  <a:lnTo>
                    <a:pt x="337" y="0"/>
                  </a:lnTo>
                  <a:lnTo>
                    <a:pt x="338" y="0"/>
                  </a:lnTo>
                  <a:lnTo>
                    <a:pt x="339" y="0"/>
                  </a:lnTo>
                  <a:lnTo>
                    <a:pt x="340" y="0"/>
                  </a:lnTo>
                  <a:lnTo>
                    <a:pt x="341" y="0"/>
                  </a:lnTo>
                  <a:lnTo>
                    <a:pt x="342" y="0"/>
                  </a:lnTo>
                  <a:lnTo>
                    <a:pt x="343" y="0"/>
                  </a:lnTo>
                  <a:lnTo>
                    <a:pt x="344" y="0"/>
                  </a:lnTo>
                  <a:lnTo>
                    <a:pt x="345" y="0"/>
                  </a:lnTo>
                  <a:lnTo>
                    <a:pt x="346" y="0"/>
                  </a:lnTo>
                  <a:lnTo>
                    <a:pt x="347" y="0"/>
                  </a:lnTo>
                  <a:lnTo>
                    <a:pt x="348" y="0"/>
                  </a:lnTo>
                  <a:lnTo>
                    <a:pt x="349" y="0"/>
                  </a:lnTo>
                  <a:lnTo>
                    <a:pt x="350" y="0"/>
                  </a:lnTo>
                  <a:lnTo>
                    <a:pt x="351" y="0"/>
                  </a:lnTo>
                  <a:lnTo>
                    <a:pt x="352" y="0"/>
                  </a:lnTo>
                  <a:lnTo>
                    <a:pt x="353" y="0"/>
                  </a:lnTo>
                  <a:lnTo>
                    <a:pt x="354" y="0"/>
                  </a:lnTo>
                  <a:lnTo>
                    <a:pt x="355" y="0"/>
                  </a:lnTo>
                  <a:lnTo>
                    <a:pt x="356" y="0"/>
                  </a:lnTo>
                  <a:lnTo>
                    <a:pt x="357" y="0"/>
                  </a:lnTo>
                  <a:lnTo>
                    <a:pt x="358" y="0"/>
                  </a:lnTo>
                  <a:lnTo>
                    <a:pt x="359" y="0"/>
                  </a:lnTo>
                  <a:lnTo>
                    <a:pt x="360" y="0"/>
                  </a:lnTo>
                  <a:lnTo>
                    <a:pt x="361" y="0"/>
                  </a:lnTo>
                  <a:lnTo>
                    <a:pt x="362" y="0"/>
                  </a:lnTo>
                  <a:lnTo>
                    <a:pt x="363" y="0"/>
                  </a:lnTo>
                  <a:lnTo>
                    <a:pt x="364" y="0"/>
                  </a:lnTo>
                  <a:lnTo>
                    <a:pt x="365" y="0"/>
                  </a:lnTo>
                  <a:lnTo>
                    <a:pt x="366" y="0"/>
                  </a:lnTo>
                  <a:lnTo>
                    <a:pt x="367" y="0"/>
                  </a:lnTo>
                  <a:lnTo>
                    <a:pt x="368" y="0"/>
                  </a:lnTo>
                  <a:lnTo>
                    <a:pt x="369" y="0"/>
                  </a:lnTo>
                  <a:lnTo>
                    <a:pt x="370" y="0"/>
                  </a:lnTo>
                  <a:lnTo>
                    <a:pt x="371" y="0"/>
                  </a:lnTo>
                  <a:lnTo>
                    <a:pt x="372" y="0"/>
                  </a:lnTo>
                  <a:lnTo>
                    <a:pt x="373" y="0"/>
                  </a:lnTo>
                  <a:lnTo>
                    <a:pt x="374" y="0"/>
                  </a:lnTo>
                  <a:lnTo>
                    <a:pt x="375" y="0"/>
                  </a:lnTo>
                  <a:lnTo>
                    <a:pt x="376" y="0"/>
                  </a:lnTo>
                  <a:lnTo>
                    <a:pt x="377" y="0"/>
                  </a:lnTo>
                  <a:lnTo>
                    <a:pt x="378" y="0"/>
                  </a:lnTo>
                  <a:lnTo>
                    <a:pt x="379" y="0"/>
                  </a:lnTo>
                  <a:lnTo>
                    <a:pt x="380" y="0"/>
                  </a:lnTo>
                  <a:lnTo>
                    <a:pt x="381" y="0"/>
                  </a:lnTo>
                  <a:lnTo>
                    <a:pt x="382" y="0"/>
                  </a:lnTo>
                  <a:lnTo>
                    <a:pt x="383" y="0"/>
                  </a:lnTo>
                  <a:lnTo>
                    <a:pt x="384" y="0"/>
                  </a:lnTo>
                  <a:lnTo>
                    <a:pt x="385" y="0"/>
                  </a:lnTo>
                  <a:lnTo>
                    <a:pt x="386" y="0"/>
                  </a:lnTo>
                  <a:lnTo>
                    <a:pt x="387" y="0"/>
                  </a:lnTo>
                  <a:lnTo>
                    <a:pt x="388" y="0"/>
                  </a:lnTo>
                  <a:lnTo>
                    <a:pt x="389" y="0"/>
                  </a:lnTo>
                  <a:lnTo>
                    <a:pt x="390" y="0"/>
                  </a:lnTo>
                  <a:lnTo>
                    <a:pt x="391" y="0"/>
                  </a:lnTo>
                  <a:lnTo>
                    <a:pt x="392" y="0"/>
                  </a:lnTo>
                  <a:lnTo>
                    <a:pt x="393" y="0"/>
                  </a:lnTo>
                  <a:lnTo>
                    <a:pt x="394" y="0"/>
                  </a:lnTo>
                  <a:lnTo>
                    <a:pt x="395" y="0"/>
                  </a:lnTo>
                  <a:lnTo>
                    <a:pt x="396" y="0"/>
                  </a:lnTo>
                  <a:lnTo>
                    <a:pt x="397" y="0"/>
                  </a:lnTo>
                  <a:lnTo>
                    <a:pt x="398" y="0"/>
                  </a:lnTo>
                  <a:lnTo>
                    <a:pt x="399" y="0"/>
                  </a:lnTo>
                  <a:lnTo>
                    <a:pt x="400" y="0"/>
                  </a:lnTo>
                  <a:lnTo>
                    <a:pt x="401" y="0"/>
                  </a:lnTo>
                  <a:lnTo>
                    <a:pt x="402" y="0"/>
                  </a:lnTo>
                  <a:lnTo>
                    <a:pt x="403" y="0"/>
                  </a:lnTo>
                  <a:lnTo>
                    <a:pt x="404" y="0"/>
                  </a:lnTo>
                  <a:lnTo>
                    <a:pt x="405" y="0"/>
                  </a:lnTo>
                  <a:lnTo>
                    <a:pt x="406" y="0"/>
                  </a:lnTo>
                  <a:lnTo>
                    <a:pt x="407" y="0"/>
                  </a:lnTo>
                  <a:lnTo>
                    <a:pt x="408" y="0"/>
                  </a:lnTo>
                  <a:lnTo>
                    <a:pt x="409" y="0"/>
                  </a:lnTo>
                  <a:lnTo>
                    <a:pt x="410" y="0"/>
                  </a:lnTo>
                  <a:lnTo>
                    <a:pt x="411" y="0"/>
                  </a:lnTo>
                  <a:lnTo>
                    <a:pt x="412" y="0"/>
                  </a:lnTo>
                  <a:lnTo>
                    <a:pt x="413" y="0"/>
                  </a:lnTo>
                  <a:lnTo>
                    <a:pt x="414" y="0"/>
                  </a:lnTo>
                  <a:lnTo>
                    <a:pt x="415" y="0"/>
                  </a:lnTo>
                  <a:lnTo>
                    <a:pt x="416" y="0"/>
                  </a:lnTo>
                  <a:lnTo>
                    <a:pt x="417" y="0"/>
                  </a:lnTo>
                  <a:lnTo>
                    <a:pt x="418" y="0"/>
                  </a:lnTo>
                  <a:lnTo>
                    <a:pt x="419" y="0"/>
                  </a:lnTo>
                  <a:lnTo>
                    <a:pt x="420" y="0"/>
                  </a:lnTo>
                  <a:lnTo>
                    <a:pt x="421" y="0"/>
                  </a:lnTo>
                  <a:lnTo>
                    <a:pt x="422" y="0"/>
                  </a:lnTo>
                  <a:lnTo>
                    <a:pt x="423" y="0"/>
                  </a:lnTo>
                  <a:lnTo>
                    <a:pt x="424" y="0"/>
                  </a:lnTo>
                  <a:lnTo>
                    <a:pt x="425" y="0"/>
                  </a:lnTo>
                  <a:lnTo>
                    <a:pt x="426" y="0"/>
                  </a:lnTo>
                  <a:lnTo>
                    <a:pt x="427" y="0"/>
                  </a:lnTo>
                  <a:lnTo>
                    <a:pt x="428" y="0"/>
                  </a:lnTo>
                  <a:lnTo>
                    <a:pt x="429" y="0"/>
                  </a:lnTo>
                  <a:lnTo>
                    <a:pt x="430" y="0"/>
                  </a:lnTo>
                  <a:lnTo>
                    <a:pt x="431" y="0"/>
                  </a:lnTo>
                  <a:lnTo>
                    <a:pt x="432" y="0"/>
                  </a:lnTo>
                  <a:lnTo>
                    <a:pt x="433" y="0"/>
                  </a:lnTo>
                  <a:lnTo>
                    <a:pt x="434" y="0"/>
                  </a:lnTo>
                  <a:lnTo>
                    <a:pt x="435" y="0"/>
                  </a:lnTo>
                  <a:lnTo>
                    <a:pt x="436" y="0"/>
                  </a:lnTo>
                  <a:lnTo>
                    <a:pt x="437" y="0"/>
                  </a:lnTo>
                  <a:lnTo>
                    <a:pt x="438" y="0"/>
                  </a:lnTo>
                  <a:lnTo>
                    <a:pt x="439" y="0"/>
                  </a:lnTo>
                  <a:lnTo>
                    <a:pt x="440" y="0"/>
                  </a:lnTo>
                  <a:lnTo>
                    <a:pt x="441" y="0"/>
                  </a:lnTo>
                  <a:lnTo>
                    <a:pt x="442" y="0"/>
                  </a:lnTo>
                  <a:lnTo>
                    <a:pt x="443" y="0"/>
                  </a:lnTo>
                  <a:lnTo>
                    <a:pt x="444" y="0"/>
                  </a:lnTo>
                  <a:lnTo>
                    <a:pt x="445" y="0"/>
                  </a:lnTo>
                  <a:lnTo>
                    <a:pt x="446" y="0"/>
                  </a:lnTo>
                  <a:lnTo>
                    <a:pt x="447" y="0"/>
                  </a:lnTo>
                  <a:lnTo>
                    <a:pt x="448" y="0"/>
                  </a:lnTo>
                  <a:lnTo>
                    <a:pt x="449" y="0"/>
                  </a:lnTo>
                  <a:lnTo>
                    <a:pt x="450" y="0"/>
                  </a:lnTo>
                  <a:lnTo>
                    <a:pt x="451" y="0"/>
                  </a:lnTo>
                  <a:lnTo>
                    <a:pt x="452" y="0"/>
                  </a:lnTo>
                  <a:lnTo>
                    <a:pt x="453" y="0"/>
                  </a:lnTo>
                  <a:lnTo>
                    <a:pt x="454" y="0"/>
                  </a:lnTo>
                  <a:lnTo>
                    <a:pt x="455" y="0"/>
                  </a:lnTo>
                  <a:lnTo>
                    <a:pt x="456" y="0"/>
                  </a:lnTo>
                  <a:lnTo>
                    <a:pt x="457" y="0"/>
                  </a:lnTo>
                  <a:lnTo>
                    <a:pt x="458" y="0"/>
                  </a:lnTo>
                  <a:lnTo>
                    <a:pt x="459" y="0"/>
                  </a:lnTo>
                  <a:lnTo>
                    <a:pt x="460" y="0"/>
                  </a:lnTo>
                  <a:lnTo>
                    <a:pt x="461" y="0"/>
                  </a:lnTo>
                  <a:lnTo>
                    <a:pt x="462" y="0"/>
                  </a:lnTo>
                  <a:lnTo>
                    <a:pt x="463" y="0"/>
                  </a:lnTo>
                  <a:lnTo>
                    <a:pt x="464" y="0"/>
                  </a:lnTo>
                  <a:lnTo>
                    <a:pt x="465" y="0"/>
                  </a:lnTo>
                  <a:lnTo>
                    <a:pt x="466" y="0"/>
                  </a:lnTo>
                  <a:lnTo>
                    <a:pt x="467" y="0"/>
                  </a:lnTo>
                  <a:lnTo>
                    <a:pt x="468" y="0"/>
                  </a:lnTo>
                  <a:lnTo>
                    <a:pt x="469" y="0"/>
                  </a:lnTo>
                  <a:lnTo>
                    <a:pt x="470" y="0"/>
                  </a:lnTo>
                  <a:lnTo>
                    <a:pt x="471" y="0"/>
                  </a:lnTo>
                  <a:lnTo>
                    <a:pt x="472" y="0"/>
                  </a:lnTo>
                  <a:lnTo>
                    <a:pt x="473" y="0"/>
                  </a:lnTo>
                  <a:lnTo>
                    <a:pt x="474" y="0"/>
                  </a:lnTo>
                  <a:lnTo>
                    <a:pt x="475" y="0"/>
                  </a:lnTo>
                  <a:lnTo>
                    <a:pt x="476" y="0"/>
                  </a:lnTo>
                  <a:lnTo>
                    <a:pt x="477" y="0"/>
                  </a:lnTo>
                  <a:lnTo>
                    <a:pt x="478" y="0"/>
                  </a:lnTo>
                  <a:lnTo>
                    <a:pt x="479" y="0"/>
                  </a:lnTo>
                  <a:lnTo>
                    <a:pt x="480" y="0"/>
                  </a:lnTo>
                  <a:lnTo>
                    <a:pt x="481" y="0"/>
                  </a:lnTo>
                  <a:lnTo>
                    <a:pt x="482" y="0"/>
                  </a:lnTo>
                  <a:lnTo>
                    <a:pt x="483" y="0"/>
                  </a:lnTo>
                  <a:lnTo>
                    <a:pt x="484" y="0"/>
                  </a:lnTo>
                  <a:lnTo>
                    <a:pt x="485" y="0"/>
                  </a:lnTo>
                  <a:lnTo>
                    <a:pt x="486" y="0"/>
                  </a:lnTo>
                  <a:lnTo>
                    <a:pt x="487" y="0"/>
                  </a:lnTo>
                  <a:lnTo>
                    <a:pt x="488" y="0"/>
                  </a:lnTo>
                  <a:lnTo>
                    <a:pt x="489" y="0"/>
                  </a:lnTo>
                  <a:lnTo>
                    <a:pt x="490" y="0"/>
                  </a:lnTo>
                  <a:lnTo>
                    <a:pt x="491" y="0"/>
                  </a:lnTo>
                  <a:lnTo>
                    <a:pt x="492" y="0"/>
                  </a:lnTo>
                  <a:lnTo>
                    <a:pt x="493" y="0"/>
                  </a:lnTo>
                  <a:lnTo>
                    <a:pt x="494" y="0"/>
                  </a:lnTo>
                  <a:lnTo>
                    <a:pt x="495" y="0"/>
                  </a:lnTo>
                  <a:lnTo>
                    <a:pt x="496" y="0"/>
                  </a:lnTo>
                  <a:lnTo>
                    <a:pt x="497" y="0"/>
                  </a:lnTo>
                  <a:lnTo>
                    <a:pt x="498" y="0"/>
                  </a:lnTo>
                  <a:lnTo>
                    <a:pt x="499" y="0"/>
                  </a:lnTo>
                  <a:lnTo>
                    <a:pt x="500" y="0"/>
                  </a:lnTo>
                  <a:lnTo>
                    <a:pt x="501" y="0"/>
                  </a:lnTo>
                  <a:lnTo>
                    <a:pt x="502" y="0"/>
                  </a:lnTo>
                  <a:lnTo>
                    <a:pt x="503" y="0"/>
                  </a:lnTo>
                  <a:lnTo>
                    <a:pt x="504" y="0"/>
                  </a:lnTo>
                  <a:lnTo>
                    <a:pt x="505" y="0"/>
                  </a:lnTo>
                  <a:lnTo>
                    <a:pt x="506" y="0"/>
                  </a:lnTo>
                  <a:lnTo>
                    <a:pt x="507" y="0"/>
                  </a:lnTo>
                  <a:lnTo>
                    <a:pt x="508" y="0"/>
                  </a:lnTo>
                  <a:lnTo>
                    <a:pt x="509" y="0"/>
                  </a:lnTo>
                  <a:lnTo>
                    <a:pt x="510" y="0"/>
                  </a:lnTo>
                  <a:lnTo>
                    <a:pt x="511" y="0"/>
                  </a:lnTo>
                  <a:lnTo>
                    <a:pt x="512" y="0"/>
                  </a:lnTo>
                  <a:lnTo>
                    <a:pt x="513" y="0"/>
                  </a:lnTo>
                  <a:lnTo>
                    <a:pt x="514" y="0"/>
                  </a:lnTo>
                  <a:lnTo>
                    <a:pt x="515" y="0"/>
                  </a:lnTo>
                  <a:lnTo>
                    <a:pt x="516" y="0"/>
                  </a:lnTo>
                  <a:lnTo>
                    <a:pt x="517" y="0"/>
                  </a:lnTo>
                  <a:lnTo>
                    <a:pt x="518" y="0"/>
                  </a:lnTo>
                  <a:lnTo>
                    <a:pt x="519" y="0"/>
                  </a:lnTo>
                  <a:lnTo>
                    <a:pt x="520" y="0"/>
                  </a:lnTo>
                  <a:lnTo>
                    <a:pt x="521" y="0"/>
                  </a:lnTo>
                  <a:lnTo>
                    <a:pt x="522" y="0"/>
                  </a:lnTo>
                  <a:lnTo>
                    <a:pt x="523" y="0"/>
                  </a:lnTo>
                  <a:lnTo>
                    <a:pt x="524" y="0"/>
                  </a:lnTo>
                  <a:lnTo>
                    <a:pt x="525" y="0"/>
                  </a:lnTo>
                  <a:lnTo>
                    <a:pt x="526" y="0"/>
                  </a:lnTo>
                  <a:lnTo>
                    <a:pt x="527" y="0"/>
                  </a:lnTo>
                  <a:lnTo>
                    <a:pt x="528" y="0"/>
                  </a:lnTo>
                  <a:lnTo>
                    <a:pt x="529" y="0"/>
                  </a:lnTo>
                  <a:lnTo>
                    <a:pt x="530" y="0"/>
                  </a:lnTo>
                  <a:lnTo>
                    <a:pt x="531" y="0"/>
                  </a:lnTo>
                  <a:lnTo>
                    <a:pt x="532" y="0"/>
                  </a:lnTo>
                  <a:lnTo>
                    <a:pt x="533" y="0"/>
                  </a:lnTo>
                  <a:lnTo>
                    <a:pt x="534" y="0"/>
                  </a:lnTo>
                  <a:lnTo>
                    <a:pt x="535" y="0"/>
                  </a:lnTo>
                  <a:lnTo>
                    <a:pt x="536" y="0"/>
                  </a:lnTo>
                  <a:lnTo>
                    <a:pt x="537" y="0"/>
                  </a:lnTo>
                  <a:lnTo>
                    <a:pt x="538" y="0"/>
                  </a:lnTo>
                  <a:lnTo>
                    <a:pt x="539" y="0"/>
                  </a:lnTo>
                  <a:lnTo>
                    <a:pt x="540" y="0"/>
                  </a:lnTo>
                  <a:lnTo>
                    <a:pt x="541" y="0"/>
                  </a:lnTo>
                  <a:lnTo>
                    <a:pt x="542" y="0"/>
                  </a:lnTo>
                  <a:lnTo>
                    <a:pt x="543" y="0"/>
                  </a:lnTo>
                  <a:lnTo>
                    <a:pt x="544" y="0"/>
                  </a:lnTo>
                  <a:lnTo>
                    <a:pt x="545" y="0"/>
                  </a:lnTo>
                  <a:lnTo>
                    <a:pt x="546" y="0"/>
                  </a:lnTo>
                  <a:lnTo>
                    <a:pt x="547" y="0"/>
                  </a:lnTo>
                  <a:lnTo>
                    <a:pt x="548" y="0"/>
                  </a:lnTo>
                  <a:lnTo>
                    <a:pt x="549" y="0"/>
                  </a:lnTo>
                  <a:lnTo>
                    <a:pt x="550" y="0"/>
                  </a:lnTo>
                  <a:lnTo>
                    <a:pt x="551" y="0"/>
                  </a:lnTo>
                  <a:lnTo>
                    <a:pt x="552" y="0"/>
                  </a:lnTo>
                  <a:lnTo>
                    <a:pt x="553" y="0"/>
                  </a:lnTo>
                  <a:lnTo>
                    <a:pt x="554" y="0"/>
                  </a:lnTo>
                  <a:lnTo>
                    <a:pt x="555" y="0"/>
                  </a:lnTo>
                  <a:lnTo>
                    <a:pt x="556" y="0"/>
                  </a:lnTo>
                  <a:lnTo>
                    <a:pt x="557" y="0"/>
                  </a:lnTo>
                  <a:lnTo>
                    <a:pt x="558" y="0"/>
                  </a:lnTo>
                  <a:lnTo>
                    <a:pt x="559" y="0"/>
                  </a:lnTo>
                  <a:lnTo>
                    <a:pt x="560" y="0"/>
                  </a:lnTo>
                  <a:lnTo>
                    <a:pt x="561" y="0"/>
                  </a:lnTo>
                  <a:lnTo>
                    <a:pt x="562" y="0"/>
                  </a:lnTo>
                  <a:lnTo>
                    <a:pt x="563" y="0"/>
                  </a:lnTo>
                  <a:lnTo>
                    <a:pt x="564" y="0"/>
                  </a:lnTo>
                  <a:lnTo>
                    <a:pt x="565" y="0"/>
                  </a:lnTo>
                  <a:lnTo>
                    <a:pt x="566" y="0"/>
                  </a:lnTo>
                  <a:lnTo>
                    <a:pt x="567" y="0"/>
                  </a:lnTo>
                  <a:lnTo>
                    <a:pt x="568" y="0"/>
                  </a:lnTo>
                  <a:lnTo>
                    <a:pt x="569" y="0"/>
                  </a:lnTo>
                  <a:lnTo>
                    <a:pt x="570" y="0"/>
                  </a:lnTo>
                  <a:lnTo>
                    <a:pt x="571" y="0"/>
                  </a:lnTo>
                  <a:lnTo>
                    <a:pt x="572" y="0"/>
                  </a:lnTo>
                  <a:lnTo>
                    <a:pt x="573" y="0"/>
                  </a:lnTo>
                  <a:lnTo>
                    <a:pt x="574" y="0"/>
                  </a:lnTo>
                  <a:lnTo>
                    <a:pt x="575" y="0"/>
                  </a:lnTo>
                  <a:lnTo>
                    <a:pt x="576" y="0"/>
                  </a:lnTo>
                  <a:lnTo>
                    <a:pt x="577" y="0"/>
                  </a:lnTo>
                  <a:lnTo>
                    <a:pt x="578" y="0"/>
                  </a:lnTo>
                  <a:lnTo>
                    <a:pt x="579" y="0"/>
                  </a:lnTo>
                  <a:lnTo>
                    <a:pt x="580" y="0"/>
                  </a:lnTo>
                  <a:lnTo>
                    <a:pt x="581" y="0"/>
                  </a:lnTo>
                  <a:lnTo>
                    <a:pt x="582" y="0"/>
                  </a:lnTo>
                  <a:lnTo>
                    <a:pt x="583" y="0"/>
                  </a:lnTo>
                  <a:lnTo>
                    <a:pt x="584" y="0"/>
                  </a:lnTo>
                  <a:lnTo>
                    <a:pt x="585" y="0"/>
                  </a:lnTo>
                  <a:lnTo>
                    <a:pt x="586" y="0"/>
                  </a:lnTo>
                  <a:lnTo>
                    <a:pt x="587" y="0"/>
                  </a:lnTo>
                  <a:lnTo>
                    <a:pt x="588" y="0"/>
                  </a:lnTo>
                  <a:lnTo>
                    <a:pt x="589" y="0"/>
                  </a:lnTo>
                  <a:lnTo>
                    <a:pt x="590" y="0"/>
                  </a:lnTo>
                  <a:lnTo>
                    <a:pt x="591" y="0"/>
                  </a:lnTo>
                  <a:lnTo>
                    <a:pt x="592" y="0"/>
                  </a:lnTo>
                  <a:lnTo>
                    <a:pt x="593" y="0"/>
                  </a:lnTo>
                  <a:lnTo>
                    <a:pt x="594" y="0"/>
                  </a:lnTo>
                  <a:lnTo>
                    <a:pt x="595" y="0"/>
                  </a:lnTo>
                  <a:lnTo>
                    <a:pt x="596" y="0"/>
                  </a:lnTo>
                  <a:lnTo>
                    <a:pt x="597" y="0"/>
                  </a:lnTo>
                  <a:lnTo>
                    <a:pt x="598" y="0"/>
                  </a:lnTo>
                  <a:lnTo>
                    <a:pt x="599" y="0"/>
                  </a:lnTo>
                  <a:lnTo>
                    <a:pt x="600" y="0"/>
                  </a:lnTo>
                  <a:lnTo>
                    <a:pt x="601" y="0"/>
                  </a:lnTo>
                  <a:lnTo>
                    <a:pt x="602" y="0"/>
                  </a:lnTo>
                  <a:lnTo>
                    <a:pt x="603" y="0"/>
                  </a:lnTo>
                  <a:lnTo>
                    <a:pt x="604" y="0"/>
                  </a:lnTo>
                  <a:lnTo>
                    <a:pt x="605" y="0"/>
                  </a:lnTo>
                  <a:lnTo>
                    <a:pt x="606" y="0"/>
                  </a:lnTo>
                  <a:lnTo>
                    <a:pt x="607" y="0"/>
                  </a:lnTo>
                  <a:lnTo>
                    <a:pt x="608" y="0"/>
                  </a:lnTo>
                  <a:lnTo>
                    <a:pt x="609" y="0"/>
                  </a:lnTo>
                  <a:lnTo>
                    <a:pt x="610" y="0"/>
                  </a:lnTo>
                  <a:lnTo>
                    <a:pt x="611" y="0"/>
                  </a:lnTo>
                  <a:lnTo>
                    <a:pt x="612" y="0"/>
                  </a:lnTo>
                  <a:lnTo>
                    <a:pt x="613" y="0"/>
                  </a:lnTo>
                  <a:lnTo>
                    <a:pt x="614" y="0"/>
                  </a:lnTo>
                  <a:lnTo>
                    <a:pt x="615" y="0"/>
                  </a:lnTo>
                  <a:lnTo>
                    <a:pt x="616" y="0"/>
                  </a:lnTo>
                  <a:lnTo>
                    <a:pt x="617" y="0"/>
                  </a:lnTo>
                  <a:lnTo>
                    <a:pt x="618" y="0"/>
                  </a:lnTo>
                  <a:lnTo>
                    <a:pt x="619" y="0"/>
                  </a:lnTo>
                  <a:lnTo>
                    <a:pt x="620" y="0"/>
                  </a:lnTo>
                  <a:lnTo>
                    <a:pt x="621" y="0"/>
                  </a:lnTo>
                  <a:lnTo>
                    <a:pt x="622" y="0"/>
                  </a:lnTo>
                  <a:lnTo>
                    <a:pt x="623" y="0"/>
                  </a:lnTo>
                  <a:lnTo>
                    <a:pt x="624" y="0"/>
                  </a:lnTo>
                  <a:lnTo>
                    <a:pt x="625" y="0"/>
                  </a:lnTo>
                  <a:lnTo>
                    <a:pt x="626" y="0"/>
                  </a:lnTo>
                  <a:lnTo>
                    <a:pt x="627" y="0"/>
                  </a:lnTo>
                  <a:lnTo>
                    <a:pt x="628" y="0"/>
                  </a:lnTo>
                  <a:lnTo>
                    <a:pt x="629" y="0"/>
                  </a:lnTo>
                  <a:lnTo>
                    <a:pt x="630" y="0"/>
                  </a:lnTo>
                  <a:lnTo>
                    <a:pt x="631" y="0"/>
                  </a:lnTo>
                  <a:lnTo>
                    <a:pt x="632" y="0"/>
                  </a:lnTo>
                  <a:lnTo>
                    <a:pt x="633" y="0"/>
                  </a:lnTo>
                  <a:lnTo>
                    <a:pt x="634" y="0"/>
                  </a:lnTo>
                  <a:lnTo>
                    <a:pt x="635" y="0"/>
                  </a:lnTo>
                  <a:lnTo>
                    <a:pt x="636" y="0"/>
                  </a:lnTo>
                  <a:lnTo>
                    <a:pt x="637" y="0"/>
                  </a:lnTo>
                  <a:lnTo>
                    <a:pt x="638" y="0"/>
                  </a:lnTo>
                  <a:lnTo>
                    <a:pt x="639" y="0"/>
                  </a:lnTo>
                  <a:lnTo>
                    <a:pt x="640" y="0"/>
                  </a:lnTo>
                  <a:lnTo>
                    <a:pt x="641" y="0"/>
                  </a:lnTo>
                  <a:lnTo>
                    <a:pt x="642" y="0"/>
                  </a:lnTo>
                  <a:lnTo>
                    <a:pt x="643" y="0"/>
                  </a:lnTo>
                  <a:lnTo>
                    <a:pt x="644" y="0"/>
                  </a:lnTo>
                  <a:lnTo>
                    <a:pt x="645" y="0"/>
                  </a:lnTo>
                  <a:lnTo>
                    <a:pt x="646" y="0"/>
                  </a:lnTo>
                  <a:lnTo>
                    <a:pt x="647" y="0"/>
                  </a:lnTo>
                  <a:lnTo>
                    <a:pt x="648" y="0"/>
                  </a:lnTo>
                  <a:lnTo>
                    <a:pt x="649" y="0"/>
                  </a:lnTo>
                  <a:lnTo>
                    <a:pt x="650" y="0"/>
                  </a:lnTo>
                  <a:lnTo>
                    <a:pt x="651" y="0"/>
                  </a:lnTo>
                  <a:lnTo>
                    <a:pt x="652" y="0"/>
                  </a:lnTo>
                  <a:lnTo>
                    <a:pt x="653" y="0"/>
                  </a:lnTo>
                  <a:lnTo>
                    <a:pt x="654" y="0"/>
                  </a:lnTo>
                  <a:lnTo>
                    <a:pt x="655" y="0"/>
                  </a:lnTo>
                  <a:lnTo>
                    <a:pt x="656" y="0"/>
                  </a:lnTo>
                  <a:lnTo>
                    <a:pt x="657" y="0"/>
                  </a:lnTo>
                  <a:lnTo>
                    <a:pt x="658" y="0"/>
                  </a:lnTo>
                  <a:lnTo>
                    <a:pt x="659" y="0"/>
                  </a:lnTo>
                  <a:lnTo>
                    <a:pt x="660" y="0"/>
                  </a:lnTo>
                  <a:lnTo>
                    <a:pt x="661" y="0"/>
                  </a:lnTo>
                  <a:lnTo>
                    <a:pt x="662" y="0"/>
                  </a:lnTo>
                  <a:lnTo>
                    <a:pt x="663" y="0"/>
                  </a:lnTo>
                  <a:lnTo>
                    <a:pt x="664" y="0"/>
                  </a:lnTo>
                  <a:lnTo>
                    <a:pt x="665" y="0"/>
                  </a:lnTo>
                  <a:lnTo>
                    <a:pt x="666" y="0"/>
                  </a:lnTo>
                  <a:lnTo>
                    <a:pt x="667" y="0"/>
                  </a:lnTo>
                  <a:lnTo>
                    <a:pt x="668" y="0"/>
                  </a:lnTo>
                  <a:lnTo>
                    <a:pt x="669" y="0"/>
                  </a:lnTo>
                  <a:lnTo>
                    <a:pt x="670" y="0"/>
                  </a:lnTo>
                  <a:lnTo>
                    <a:pt x="671" y="0"/>
                  </a:lnTo>
                  <a:lnTo>
                    <a:pt x="672" y="0"/>
                  </a:lnTo>
                  <a:lnTo>
                    <a:pt x="673" y="0"/>
                  </a:lnTo>
                  <a:lnTo>
                    <a:pt x="674" y="0"/>
                  </a:lnTo>
                  <a:lnTo>
                    <a:pt x="675" y="0"/>
                  </a:lnTo>
                  <a:lnTo>
                    <a:pt x="676" y="0"/>
                  </a:lnTo>
                  <a:lnTo>
                    <a:pt x="677" y="0"/>
                  </a:lnTo>
                  <a:lnTo>
                    <a:pt x="678" y="0"/>
                  </a:lnTo>
                  <a:lnTo>
                    <a:pt x="679" y="0"/>
                  </a:lnTo>
                  <a:lnTo>
                    <a:pt x="680" y="0"/>
                  </a:lnTo>
                  <a:lnTo>
                    <a:pt x="681" y="0"/>
                  </a:lnTo>
                  <a:lnTo>
                    <a:pt x="682" y="0"/>
                  </a:lnTo>
                  <a:lnTo>
                    <a:pt x="683" y="0"/>
                  </a:lnTo>
                  <a:lnTo>
                    <a:pt x="684" y="0"/>
                  </a:lnTo>
                  <a:lnTo>
                    <a:pt x="685" y="0"/>
                  </a:lnTo>
                  <a:lnTo>
                    <a:pt x="686" y="0"/>
                  </a:lnTo>
                  <a:lnTo>
                    <a:pt x="687" y="0"/>
                  </a:lnTo>
                  <a:lnTo>
                    <a:pt x="688" y="0"/>
                  </a:lnTo>
                  <a:lnTo>
                    <a:pt x="689" y="0"/>
                  </a:lnTo>
                  <a:lnTo>
                    <a:pt x="690" y="0"/>
                  </a:lnTo>
                  <a:lnTo>
                    <a:pt x="691" y="0"/>
                  </a:lnTo>
                  <a:lnTo>
                    <a:pt x="692" y="0"/>
                  </a:lnTo>
                  <a:lnTo>
                    <a:pt x="693" y="0"/>
                  </a:lnTo>
                  <a:lnTo>
                    <a:pt x="694" y="0"/>
                  </a:lnTo>
                  <a:lnTo>
                    <a:pt x="695" y="0"/>
                  </a:lnTo>
                  <a:lnTo>
                    <a:pt x="696" y="0"/>
                  </a:lnTo>
                  <a:lnTo>
                    <a:pt x="697" y="0"/>
                  </a:lnTo>
                  <a:lnTo>
                    <a:pt x="698" y="0"/>
                  </a:lnTo>
                  <a:lnTo>
                    <a:pt x="699" y="0"/>
                  </a:lnTo>
                  <a:lnTo>
                    <a:pt x="700" y="0"/>
                  </a:lnTo>
                  <a:lnTo>
                    <a:pt x="701" y="0"/>
                  </a:lnTo>
                  <a:lnTo>
                    <a:pt x="702" y="0"/>
                  </a:lnTo>
                  <a:lnTo>
                    <a:pt x="703" y="0"/>
                  </a:lnTo>
                  <a:lnTo>
                    <a:pt x="704" y="0"/>
                  </a:lnTo>
                  <a:lnTo>
                    <a:pt x="705" y="0"/>
                  </a:lnTo>
                  <a:lnTo>
                    <a:pt x="706" y="0"/>
                  </a:lnTo>
                  <a:lnTo>
                    <a:pt x="707" y="0"/>
                  </a:lnTo>
                  <a:lnTo>
                    <a:pt x="708" y="0"/>
                  </a:lnTo>
                  <a:lnTo>
                    <a:pt x="709" y="0"/>
                  </a:lnTo>
                  <a:lnTo>
                    <a:pt x="710" y="0"/>
                  </a:lnTo>
                  <a:lnTo>
                    <a:pt x="711" y="0"/>
                  </a:lnTo>
                  <a:lnTo>
                    <a:pt x="712" y="0"/>
                  </a:lnTo>
                  <a:lnTo>
                    <a:pt x="713" y="0"/>
                  </a:lnTo>
                  <a:lnTo>
                    <a:pt x="714" y="0"/>
                  </a:lnTo>
                  <a:lnTo>
                    <a:pt x="715" y="0"/>
                  </a:lnTo>
                  <a:lnTo>
                    <a:pt x="716" y="0"/>
                  </a:lnTo>
                  <a:lnTo>
                    <a:pt x="717" y="0"/>
                  </a:lnTo>
                  <a:lnTo>
                    <a:pt x="718" y="0"/>
                  </a:lnTo>
                  <a:lnTo>
                    <a:pt x="719" y="0"/>
                  </a:lnTo>
                  <a:lnTo>
                    <a:pt x="720" y="0"/>
                  </a:lnTo>
                  <a:lnTo>
                    <a:pt x="721" y="0"/>
                  </a:lnTo>
                  <a:lnTo>
                    <a:pt x="722" y="0"/>
                  </a:lnTo>
                  <a:lnTo>
                    <a:pt x="723" y="0"/>
                  </a:lnTo>
                  <a:lnTo>
                    <a:pt x="724" y="0"/>
                  </a:lnTo>
                  <a:lnTo>
                    <a:pt x="725" y="0"/>
                  </a:lnTo>
                  <a:lnTo>
                    <a:pt x="726" y="0"/>
                  </a:lnTo>
                  <a:lnTo>
                    <a:pt x="727" y="0"/>
                  </a:lnTo>
                  <a:lnTo>
                    <a:pt x="728" y="0"/>
                  </a:lnTo>
                  <a:lnTo>
                    <a:pt x="729" y="0"/>
                  </a:lnTo>
                  <a:lnTo>
                    <a:pt x="730" y="0"/>
                  </a:lnTo>
                  <a:lnTo>
                    <a:pt x="731" y="0"/>
                  </a:lnTo>
                  <a:lnTo>
                    <a:pt x="732" y="0"/>
                  </a:lnTo>
                  <a:lnTo>
                    <a:pt x="733" y="0"/>
                  </a:lnTo>
                  <a:lnTo>
                    <a:pt x="734" y="0"/>
                  </a:lnTo>
                  <a:lnTo>
                    <a:pt x="735" y="0"/>
                  </a:lnTo>
                  <a:lnTo>
                    <a:pt x="736" y="0"/>
                  </a:lnTo>
                  <a:lnTo>
                    <a:pt x="737" y="0"/>
                  </a:lnTo>
                  <a:lnTo>
                    <a:pt x="738" y="0"/>
                  </a:lnTo>
                  <a:lnTo>
                    <a:pt x="739" y="0"/>
                  </a:lnTo>
                  <a:lnTo>
                    <a:pt x="740" y="0"/>
                  </a:lnTo>
                  <a:lnTo>
                    <a:pt x="741" y="0"/>
                  </a:lnTo>
                  <a:lnTo>
                    <a:pt x="742" y="0"/>
                  </a:lnTo>
                  <a:lnTo>
                    <a:pt x="743" y="0"/>
                  </a:lnTo>
                  <a:lnTo>
                    <a:pt x="744" y="0"/>
                  </a:lnTo>
                  <a:lnTo>
                    <a:pt x="745" y="0"/>
                  </a:lnTo>
                  <a:lnTo>
                    <a:pt x="746" y="0"/>
                  </a:lnTo>
                  <a:lnTo>
                    <a:pt x="747" y="0"/>
                  </a:lnTo>
                  <a:lnTo>
                    <a:pt x="748" y="0"/>
                  </a:lnTo>
                  <a:lnTo>
                    <a:pt x="749" y="0"/>
                  </a:lnTo>
                  <a:lnTo>
                    <a:pt x="750" y="0"/>
                  </a:lnTo>
                  <a:lnTo>
                    <a:pt x="751" y="0"/>
                  </a:lnTo>
                  <a:lnTo>
                    <a:pt x="752" y="0"/>
                  </a:lnTo>
                  <a:lnTo>
                    <a:pt x="753" y="0"/>
                  </a:lnTo>
                  <a:lnTo>
                    <a:pt x="754" y="0"/>
                  </a:lnTo>
                  <a:lnTo>
                    <a:pt x="755" y="0"/>
                  </a:lnTo>
                  <a:lnTo>
                    <a:pt x="756" y="0"/>
                  </a:lnTo>
                  <a:lnTo>
                    <a:pt x="757" y="0"/>
                  </a:lnTo>
                  <a:lnTo>
                    <a:pt x="758" y="0"/>
                  </a:lnTo>
                  <a:lnTo>
                    <a:pt x="759" y="0"/>
                  </a:lnTo>
                  <a:lnTo>
                    <a:pt x="760" y="0"/>
                  </a:lnTo>
                  <a:lnTo>
                    <a:pt x="761" y="0"/>
                  </a:lnTo>
                  <a:lnTo>
                    <a:pt x="762" y="0"/>
                  </a:lnTo>
                  <a:lnTo>
                    <a:pt x="763" y="0"/>
                  </a:lnTo>
                  <a:lnTo>
                    <a:pt x="764" y="0"/>
                  </a:lnTo>
                  <a:lnTo>
                    <a:pt x="765" y="0"/>
                  </a:lnTo>
                  <a:lnTo>
                    <a:pt x="766" y="0"/>
                  </a:lnTo>
                  <a:lnTo>
                    <a:pt x="767" y="0"/>
                  </a:lnTo>
                  <a:lnTo>
                    <a:pt x="768" y="0"/>
                  </a:lnTo>
                  <a:lnTo>
                    <a:pt x="769" y="0"/>
                  </a:lnTo>
                  <a:lnTo>
                    <a:pt x="770" y="0"/>
                  </a:lnTo>
                  <a:lnTo>
                    <a:pt x="771" y="0"/>
                  </a:lnTo>
                  <a:lnTo>
                    <a:pt x="772" y="0"/>
                  </a:lnTo>
                  <a:lnTo>
                    <a:pt x="773" y="0"/>
                  </a:lnTo>
                  <a:lnTo>
                    <a:pt x="774" y="0"/>
                  </a:lnTo>
                  <a:lnTo>
                    <a:pt x="775" y="0"/>
                  </a:lnTo>
                  <a:lnTo>
                    <a:pt x="776" y="0"/>
                  </a:lnTo>
                  <a:lnTo>
                    <a:pt x="777" y="0"/>
                  </a:lnTo>
                  <a:lnTo>
                    <a:pt x="778" y="0"/>
                  </a:lnTo>
                  <a:lnTo>
                    <a:pt x="779" y="0"/>
                  </a:lnTo>
                  <a:lnTo>
                    <a:pt x="780" y="0"/>
                  </a:lnTo>
                  <a:lnTo>
                    <a:pt x="781" y="0"/>
                  </a:lnTo>
                  <a:lnTo>
                    <a:pt x="782" y="0"/>
                  </a:lnTo>
                  <a:lnTo>
                    <a:pt x="783" y="0"/>
                  </a:lnTo>
                  <a:lnTo>
                    <a:pt x="784" y="0"/>
                  </a:lnTo>
                  <a:lnTo>
                    <a:pt x="785" y="0"/>
                  </a:lnTo>
                  <a:lnTo>
                    <a:pt x="786" y="0"/>
                  </a:lnTo>
                  <a:lnTo>
                    <a:pt x="787" y="0"/>
                  </a:lnTo>
                  <a:lnTo>
                    <a:pt x="788" y="0"/>
                  </a:lnTo>
                  <a:lnTo>
                    <a:pt x="789" y="0"/>
                  </a:lnTo>
                  <a:lnTo>
                    <a:pt x="790" y="0"/>
                  </a:lnTo>
                  <a:lnTo>
                    <a:pt x="791" y="0"/>
                  </a:lnTo>
                  <a:lnTo>
                    <a:pt x="792" y="0"/>
                  </a:lnTo>
                  <a:lnTo>
                    <a:pt x="793" y="0"/>
                  </a:lnTo>
                  <a:lnTo>
                    <a:pt x="794" y="0"/>
                  </a:lnTo>
                  <a:lnTo>
                    <a:pt x="795" y="0"/>
                  </a:lnTo>
                  <a:lnTo>
                    <a:pt x="796" y="0"/>
                  </a:lnTo>
                  <a:lnTo>
                    <a:pt x="797" y="0"/>
                  </a:lnTo>
                  <a:lnTo>
                    <a:pt x="798" y="0"/>
                  </a:lnTo>
                  <a:lnTo>
                    <a:pt x="799" y="0"/>
                  </a:lnTo>
                  <a:lnTo>
                    <a:pt x="800" y="0"/>
                  </a:lnTo>
                  <a:lnTo>
                    <a:pt x="801" y="0"/>
                  </a:lnTo>
                  <a:lnTo>
                    <a:pt x="802" y="0"/>
                  </a:lnTo>
                  <a:lnTo>
                    <a:pt x="803" y="0"/>
                  </a:lnTo>
                  <a:lnTo>
                    <a:pt x="804" y="0"/>
                  </a:lnTo>
                  <a:lnTo>
                    <a:pt x="805" y="0"/>
                  </a:lnTo>
                  <a:lnTo>
                    <a:pt x="806" y="0"/>
                  </a:lnTo>
                  <a:lnTo>
                    <a:pt x="807" y="0"/>
                  </a:lnTo>
                  <a:lnTo>
                    <a:pt x="808" y="0"/>
                  </a:lnTo>
                  <a:lnTo>
                    <a:pt x="809" y="0"/>
                  </a:lnTo>
                  <a:lnTo>
                    <a:pt x="810" y="0"/>
                  </a:lnTo>
                  <a:lnTo>
                    <a:pt x="811" y="0"/>
                  </a:lnTo>
                  <a:lnTo>
                    <a:pt x="812" y="0"/>
                  </a:lnTo>
                  <a:lnTo>
                    <a:pt x="813" y="0"/>
                  </a:lnTo>
                  <a:lnTo>
                    <a:pt x="814" y="0"/>
                  </a:lnTo>
                  <a:lnTo>
                    <a:pt x="815" y="0"/>
                  </a:lnTo>
                  <a:lnTo>
                    <a:pt x="816" y="0"/>
                  </a:lnTo>
                  <a:lnTo>
                    <a:pt x="817" y="0"/>
                  </a:lnTo>
                  <a:lnTo>
                    <a:pt x="818" y="0"/>
                  </a:lnTo>
                  <a:lnTo>
                    <a:pt x="819" y="0"/>
                  </a:lnTo>
                  <a:lnTo>
                    <a:pt x="820" y="0"/>
                  </a:lnTo>
                  <a:lnTo>
                    <a:pt x="821" y="0"/>
                  </a:lnTo>
                  <a:lnTo>
                    <a:pt x="822" y="0"/>
                  </a:lnTo>
                  <a:lnTo>
                    <a:pt x="823" y="0"/>
                  </a:lnTo>
                  <a:lnTo>
                    <a:pt x="824" y="0"/>
                  </a:lnTo>
                  <a:lnTo>
                    <a:pt x="825" y="0"/>
                  </a:lnTo>
                  <a:lnTo>
                    <a:pt x="826" y="0"/>
                  </a:lnTo>
                  <a:lnTo>
                    <a:pt x="827" y="0"/>
                  </a:lnTo>
                  <a:lnTo>
                    <a:pt x="828" y="0"/>
                  </a:lnTo>
                </a:path>
              </a:pathLst>
            </a:custGeom>
            <a:noFill/>
            <a:ln w="0">
              <a:solidFill>
                <a:srgbClr val="00FF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
          <p:nvSpPr>
            <p:cNvPr id="28014" name="Freeform 162"/>
            <p:cNvSpPr>
              <a:spLocks/>
            </p:cNvSpPr>
            <p:nvPr/>
          </p:nvSpPr>
          <p:spPr bwMode="auto">
            <a:xfrm>
              <a:off x="238" y="4018"/>
              <a:ext cx="5504" cy="199"/>
            </a:xfrm>
            <a:custGeom>
              <a:avLst/>
              <a:gdLst>
                <a:gd name="T0" fmla="*/ 156246 w 828"/>
                <a:gd name="T1" fmla="*/ 385271 h 30"/>
                <a:gd name="T2" fmla="*/ 323978 w 828"/>
                <a:gd name="T3" fmla="*/ 385271 h 30"/>
                <a:gd name="T4" fmla="*/ 505810 w 828"/>
                <a:gd name="T5" fmla="*/ 385271 h 30"/>
                <a:gd name="T6" fmla="*/ 675576 w 828"/>
                <a:gd name="T7" fmla="*/ 385271 h 30"/>
                <a:gd name="T8" fmla="*/ 843574 w 828"/>
                <a:gd name="T9" fmla="*/ 385271 h 30"/>
                <a:gd name="T10" fmla="*/ 1011313 w 828"/>
                <a:gd name="T11" fmla="*/ 385271 h 30"/>
                <a:gd name="T12" fmla="*/ 1181386 w 828"/>
                <a:gd name="T13" fmla="*/ 385271 h 30"/>
                <a:gd name="T14" fmla="*/ 1349078 w 828"/>
                <a:gd name="T15" fmla="*/ 385271 h 30"/>
                <a:gd name="T16" fmla="*/ 1530910 w 828"/>
                <a:gd name="T17" fmla="*/ 385271 h 30"/>
                <a:gd name="T18" fmla="*/ 1700676 w 828"/>
                <a:gd name="T19" fmla="*/ 385271 h 30"/>
                <a:gd name="T20" fmla="*/ 1868674 w 828"/>
                <a:gd name="T21" fmla="*/ 385271 h 30"/>
                <a:gd name="T22" fmla="*/ 2038487 w 828"/>
                <a:gd name="T23" fmla="*/ 385271 h 30"/>
                <a:gd name="T24" fmla="*/ 2206180 w 828"/>
                <a:gd name="T25" fmla="*/ 385271 h 30"/>
                <a:gd name="T26" fmla="*/ 2388005 w 828"/>
                <a:gd name="T27" fmla="*/ 385271 h 30"/>
                <a:gd name="T28" fmla="*/ 2557771 w 828"/>
                <a:gd name="T29" fmla="*/ 385271 h 30"/>
                <a:gd name="T30" fmla="*/ 2725776 w 828"/>
                <a:gd name="T31" fmla="*/ 385271 h 30"/>
                <a:gd name="T32" fmla="*/ 2893509 w 828"/>
                <a:gd name="T33" fmla="*/ 385271 h 30"/>
                <a:gd name="T34" fmla="*/ 3063588 w 828"/>
                <a:gd name="T35" fmla="*/ 385271 h 30"/>
                <a:gd name="T36" fmla="*/ 3231273 w 828"/>
                <a:gd name="T37" fmla="*/ 385271 h 30"/>
                <a:gd name="T38" fmla="*/ 3413105 w 828"/>
                <a:gd name="T39" fmla="*/ 385271 h 30"/>
                <a:gd name="T40" fmla="*/ 3582871 w 828"/>
                <a:gd name="T41" fmla="*/ 385271 h 30"/>
                <a:gd name="T42" fmla="*/ 3750916 w 828"/>
                <a:gd name="T43" fmla="*/ 385271 h 30"/>
                <a:gd name="T44" fmla="*/ 3918609 w 828"/>
                <a:gd name="T45" fmla="*/ 385271 h 30"/>
                <a:gd name="T46" fmla="*/ 4088681 w 828"/>
                <a:gd name="T47" fmla="*/ 385271 h 30"/>
                <a:gd name="T48" fmla="*/ 4256420 w 828"/>
                <a:gd name="T49" fmla="*/ 385271 h 30"/>
                <a:gd name="T50" fmla="*/ 4437939 w 828"/>
                <a:gd name="T51" fmla="*/ 385271 h 30"/>
                <a:gd name="T52" fmla="*/ 4608018 w 828"/>
                <a:gd name="T53" fmla="*/ 385271 h 30"/>
                <a:gd name="T54" fmla="*/ 4775704 w 828"/>
                <a:gd name="T55" fmla="*/ 385271 h 30"/>
                <a:gd name="T56" fmla="*/ 4945783 w 828"/>
                <a:gd name="T57" fmla="*/ 385271 h 30"/>
                <a:gd name="T58" fmla="*/ 5113515 w 828"/>
                <a:gd name="T59" fmla="*/ 385271 h 30"/>
                <a:gd name="T60" fmla="*/ 5281513 w 828"/>
                <a:gd name="T61" fmla="*/ 385271 h 30"/>
                <a:gd name="T62" fmla="*/ 5465067 w 828"/>
                <a:gd name="T63" fmla="*/ 385271 h 30"/>
                <a:gd name="T64" fmla="*/ 5633111 w 828"/>
                <a:gd name="T65" fmla="*/ 154975 h 30"/>
                <a:gd name="T66" fmla="*/ 5800804 w 828"/>
                <a:gd name="T67" fmla="*/ 385271 h 30"/>
                <a:gd name="T68" fmla="*/ 5970883 w 828"/>
                <a:gd name="T69" fmla="*/ 385271 h 30"/>
                <a:gd name="T70" fmla="*/ 6138615 w 828"/>
                <a:gd name="T71" fmla="*/ 371851 h 30"/>
                <a:gd name="T72" fmla="*/ 6320134 w 828"/>
                <a:gd name="T73" fmla="*/ 385271 h 30"/>
                <a:gd name="T74" fmla="*/ 6490213 w 828"/>
                <a:gd name="T75" fmla="*/ 385271 h 30"/>
                <a:gd name="T76" fmla="*/ 6657899 w 828"/>
                <a:gd name="T77" fmla="*/ 385271 h 30"/>
                <a:gd name="T78" fmla="*/ 6827978 w 828"/>
                <a:gd name="T79" fmla="*/ 385271 h 30"/>
                <a:gd name="T80" fmla="*/ 6995710 w 828"/>
                <a:gd name="T81" fmla="*/ 385271 h 30"/>
                <a:gd name="T82" fmla="*/ 7163715 w 828"/>
                <a:gd name="T83" fmla="*/ 385271 h 30"/>
                <a:gd name="T84" fmla="*/ 7345234 w 828"/>
                <a:gd name="T85" fmla="*/ 371851 h 30"/>
                <a:gd name="T86" fmla="*/ 7515307 w 828"/>
                <a:gd name="T87" fmla="*/ 385271 h 30"/>
                <a:gd name="T88" fmla="*/ 7683046 w 828"/>
                <a:gd name="T89" fmla="*/ 385271 h 30"/>
                <a:gd name="T90" fmla="*/ 7853078 w 828"/>
                <a:gd name="T91" fmla="*/ 385271 h 30"/>
                <a:gd name="T92" fmla="*/ 8020810 w 828"/>
                <a:gd name="T93" fmla="*/ 385271 h 30"/>
                <a:gd name="T94" fmla="*/ 8188809 w 828"/>
                <a:gd name="T95" fmla="*/ 321339 h 30"/>
                <a:gd name="T96" fmla="*/ 8372408 w 828"/>
                <a:gd name="T97" fmla="*/ 385271 h 30"/>
                <a:gd name="T98" fmla="*/ 8540101 w 828"/>
                <a:gd name="T99" fmla="*/ 385271 h 30"/>
                <a:gd name="T100" fmla="*/ 8708139 w 828"/>
                <a:gd name="T101" fmla="*/ 385271 h 30"/>
                <a:gd name="T102" fmla="*/ 8877912 w 828"/>
                <a:gd name="T103" fmla="*/ 385271 h 30"/>
                <a:gd name="T104" fmla="*/ 9045910 w 828"/>
                <a:gd name="T105" fmla="*/ 385271 h 30"/>
                <a:gd name="T106" fmla="*/ 9215677 w 828"/>
                <a:gd name="T107" fmla="*/ 385271 h 30"/>
                <a:gd name="T108" fmla="*/ 9397508 w 828"/>
                <a:gd name="T109" fmla="*/ 385271 h 30"/>
                <a:gd name="T110" fmla="*/ 9565241 w 828"/>
                <a:gd name="T111" fmla="*/ 385271 h 30"/>
                <a:gd name="T112" fmla="*/ 9735320 w 828"/>
                <a:gd name="T113" fmla="*/ 385271 h 30"/>
                <a:gd name="T114" fmla="*/ 9903006 w 828"/>
                <a:gd name="T115" fmla="*/ 385271 h 30"/>
                <a:gd name="T116" fmla="*/ 10071004 w 828"/>
                <a:gd name="T117" fmla="*/ 385271 h 30"/>
                <a:gd name="T118" fmla="*/ 10240817 w 828"/>
                <a:gd name="T119" fmla="*/ 385271 h 30"/>
                <a:gd name="T120" fmla="*/ 10422602 w 828"/>
                <a:gd name="T121" fmla="*/ 385271 h 30"/>
                <a:gd name="T122" fmla="*/ 10590341 w 828"/>
                <a:gd name="T123" fmla="*/ 385271 h 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8"/>
                <a:gd name="T187" fmla="*/ 0 h 30"/>
                <a:gd name="T188" fmla="*/ 828 w 828"/>
                <a:gd name="T189" fmla="*/ 30 h 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8" h="30">
                  <a:moveTo>
                    <a:pt x="0" y="30"/>
                  </a:moveTo>
                  <a:lnTo>
                    <a:pt x="0" y="30"/>
                  </a:lnTo>
                  <a:lnTo>
                    <a:pt x="1" y="30"/>
                  </a:lnTo>
                  <a:lnTo>
                    <a:pt x="2" y="30"/>
                  </a:lnTo>
                  <a:lnTo>
                    <a:pt x="3" y="30"/>
                  </a:lnTo>
                  <a:lnTo>
                    <a:pt x="4" y="30"/>
                  </a:lnTo>
                  <a:lnTo>
                    <a:pt x="5" y="30"/>
                  </a:lnTo>
                  <a:lnTo>
                    <a:pt x="6" y="30"/>
                  </a:lnTo>
                  <a:lnTo>
                    <a:pt x="7" y="30"/>
                  </a:lnTo>
                  <a:lnTo>
                    <a:pt x="8" y="30"/>
                  </a:lnTo>
                  <a:lnTo>
                    <a:pt x="9" y="30"/>
                  </a:lnTo>
                  <a:lnTo>
                    <a:pt x="10" y="30"/>
                  </a:lnTo>
                  <a:lnTo>
                    <a:pt x="11" y="30"/>
                  </a:lnTo>
                  <a:lnTo>
                    <a:pt x="12" y="30"/>
                  </a:lnTo>
                  <a:lnTo>
                    <a:pt x="13" y="30"/>
                  </a:lnTo>
                  <a:lnTo>
                    <a:pt x="14" y="30"/>
                  </a:lnTo>
                  <a:lnTo>
                    <a:pt x="15" y="30"/>
                  </a:lnTo>
                  <a:lnTo>
                    <a:pt x="16" y="30"/>
                  </a:lnTo>
                  <a:lnTo>
                    <a:pt x="17" y="30"/>
                  </a:lnTo>
                  <a:lnTo>
                    <a:pt x="18" y="30"/>
                  </a:lnTo>
                  <a:lnTo>
                    <a:pt x="19" y="30"/>
                  </a:lnTo>
                  <a:lnTo>
                    <a:pt x="20" y="30"/>
                  </a:lnTo>
                  <a:lnTo>
                    <a:pt x="21" y="30"/>
                  </a:lnTo>
                  <a:lnTo>
                    <a:pt x="22" y="30"/>
                  </a:lnTo>
                  <a:lnTo>
                    <a:pt x="23" y="30"/>
                  </a:lnTo>
                  <a:lnTo>
                    <a:pt x="24" y="30"/>
                  </a:lnTo>
                  <a:lnTo>
                    <a:pt x="25" y="30"/>
                  </a:lnTo>
                  <a:lnTo>
                    <a:pt x="26" y="30"/>
                  </a:lnTo>
                  <a:lnTo>
                    <a:pt x="27" y="30"/>
                  </a:lnTo>
                  <a:lnTo>
                    <a:pt x="28" y="30"/>
                  </a:lnTo>
                  <a:lnTo>
                    <a:pt x="29" y="30"/>
                  </a:lnTo>
                  <a:lnTo>
                    <a:pt x="30" y="30"/>
                  </a:lnTo>
                  <a:lnTo>
                    <a:pt x="31" y="30"/>
                  </a:lnTo>
                  <a:lnTo>
                    <a:pt x="32" y="30"/>
                  </a:lnTo>
                  <a:lnTo>
                    <a:pt x="33" y="30"/>
                  </a:lnTo>
                  <a:lnTo>
                    <a:pt x="34" y="30"/>
                  </a:lnTo>
                  <a:lnTo>
                    <a:pt x="35" y="30"/>
                  </a:lnTo>
                  <a:lnTo>
                    <a:pt x="36" y="30"/>
                  </a:lnTo>
                  <a:lnTo>
                    <a:pt x="37" y="30"/>
                  </a:lnTo>
                  <a:lnTo>
                    <a:pt x="38" y="30"/>
                  </a:lnTo>
                  <a:lnTo>
                    <a:pt x="39" y="30"/>
                  </a:lnTo>
                  <a:lnTo>
                    <a:pt x="40" y="30"/>
                  </a:lnTo>
                  <a:lnTo>
                    <a:pt x="41" y="30"/>
                  </a:lnTo>
                  <a:lnTo>
                    <a:pt x="42" y="30"/>
                  </a:lnTo>
                  <a:lnTo>
                    <a:pt x="43" y="30"/>
                  </a:lnTo>
                  <a:lnTo>
                    <a:pt x="44" y="30"/>
                  </a:lnTo>
                  <a:lnTo>
                    <a:pt x="45" y="30"/>
                  </a:lnTo>
                  <a:lnTo>
                    <a:pt x="46" y="30"/>
                  </a:lnTo>
                  <a:lnTo>
                    <a:pt x="47" y="30"/>
                  </a:lnTo>
                  <a:lnTo>
                    <a:pt x="48" y="30"/>
                  </a:lnTo>
                  <a:lnTo>
                    <a:pt x="49" y="30"/>
                  </a:lnTo>
                  <a:lnTo>
                    <a:pt x="50" y="30"/>
                  </a:lnTo>
                  <a:lnTo>
                    <a:pt x="51" y="30"/>
                  </a:lnTo>
                  <a:lnTo>
                    <a:pt x="52" y="30"/>
                  </a:lnTo>
                  <a:lnTo>
                    <a:pt x="53" y="30"/>
                  </a:lnTo>
                  <a:lnTo>
                    <a:pt x="54" y="30"/>
                  </a:lnTo>
                  <a:lnTo>
                    <a:pt x="55" y="30"/>
                  </a:lnTo>
                  <a:lnTo>
                    <a:pt x="56" y="30"/>
                  </a:lnTo>
                  <a:lnTo>
                    <a:pt x="57" y="30"/>
                  </a:lnTo>
                  <a:lnTo>
                    <a:pt x="58" y="30"/>
                  </a:lnTo>
                  <a:lnTo>
                    <a:pt x="59" y="30"/>
                  </a:lnTo>
                  <a:lnTo>
                    <a:pt x="60" y="30"/>
                  </a:lnTo>
                  <a:lnTo>
                    <a:pt x="61" y="30"/>
                  </a:lnTo>
                  <a:lnTo>
                    <a:pt x="62" y="30"/>
                  </a:lnTo>
                  <a:lnTo>
                    <a:pt x="63" y="30"/>
                  </a:lnTo>
                  <a:lnTo>
                    <a:pt x="64" y="30"/>
                  </a:lnTo>
                  <a:lnTo>
                    <a:pt x="65" y="30"/>
                  </a:lnTo>
                  <a:lnTo>
                    <a:pt x="66" y="30"/>
                  </a:lnTo>
                  <a:lnTo>
                    <a:pt x="67" y="30"/>
                  </a:lnTo>
                  <a:lnTo>
                    <a:pt x="68" y="30"/>
                  </a:lnTo>
                  <a:lnTo>
                    <a:pt x="69" y="30"/>
                  </a:lnTo>
                  <a:lnTo>
                    <a:pt x="70" y="30"/>
                  </a:lnTo>
                  <a:lnTo>
                    <a:pt x="71" y="30"/>
                  </a:lnTo>
                  <a:lnTo>
                    <a:pt x="72" y="30"/>
                  </a:lnTo>
                  <a:lnTo>
                    <a:pt x="73" y="30"/>
                  </a:lnTo>
                  <a:lnTo>
                    <a:pt x="74" y="30"/>
                  </a:lnTo>
                  <a:lnTo>
                    <a:pt x="75" y="30"/>
                  </a:lnTo>
                  <a:lnTo>
                    <a:pt x="76" y="30"/>
                  </a:lnTo>
                  <a:lnTo>
                    <a:pt x="77" y="30"/>
                  </a:lnTo>
                  <a:lnTo>
                    <a:pt x="78" y="30"/>
                  </a:lnTo>
                  <a:lnTo>
                    <a:pt x="79" y="30"/>
                  </a:lnTo>
                  <a:lnTo>
                    <a:pt x="80" y="30"/>
                  </a:lnTo>
                  <a:lnTo>
                    <a:pt x="81" y="30"/>
                  </a:lnTo>
                  <a:lnTo>
                    <a:pt x="82" y="30"/>
                  </a:lnTo>
                  <a:lnTo>
                    <a:pt x="83" y="30"/>
                  </a:lnTo>
                  <a:lnTo>
                    <a:pt x="84" y="30"/>
                  </a:lnTo>
                  <a:lnTo>
                    <a:pt x="85" y="30"/>
                  </a:lnTo>
                  <a:lnTo>
                    <a:pt x="86" y="30"/>
                  </a:lnTo>
                  <a:lnTo>
                    <a:pt x="87" y="30"/>
                  </a:lnTo>
                  <a:lnTo>
                    <a:pt x="88" y="30"/>
                  </a:lnTo>
                  <a:lnTo>
                    <a:pt x="89" y="30"/>
                  </a:lnTo>
                  <a:lnTo>
                    <a:pt x="90" y="30"/>
                  </a:lnTo>
                  <a:lnTo>
                    <a:pt x="91" y="30"/>
                  </a:lnTo>
                  <a:lnTo>
                    <a:pt x="92" y="30"/>
                  </a:lnTo>
                  <a:lnTo>
                    <a:pt x="93" y="30"/>
                  </a:lnTo>
                  <a:lnTo>
                    <a:pt x="94" y="30"/>
                  </a:lnTo>
                  <a:lnTo>
                    <a:pt x="95" y="30"/>
                  </a:lnTo>
                  <a:lnTo>
                    <a:pt x="96" y="30"/>
                  </a:lnTo>
                  <a:lnTo>
                    <a:pt x="97" y="30"/>
                  </a:lnTo>
                  <a:lnTo>
                    <a:pt x="98" y="30"/>
                  </a:lnTo>
                  <a:lnTo>
                    <a:pt x="99" y="30"/>
                  </a:lnTo>
                  <a:lnTo>
                    <a:pt x="100" y="30"/>
                  </a:lnTo>
                  <a:lnTo>
                    <a:pt x="101" y="30"/>
                  </a:lnTo>
                  <a:lnTo>
                    <a:pt x="102" y="30"/>
                  </a:lnTo>
                  <a:lnTo>
                    <a:pt x="103" y="30"/>
                  </a:lnTo>
                  <a:lnTo>
                    <a:pt x="104" y="30"/>
                  </a:lnTo>
                  <a:lnTo>
                    <a:pt x="105" y="30"/>
                  </a:lnTo>
                  <a:lnTo>
                    <a:pt x="106" y="30"/>
                  </a:lnTo>
                  <a:lnTo>
                    <a:pt x="107" y="30"/>
                  </a:lnTo>
                  <a:lnTo>
                    <a:pt x="108" y="30"/>
                  </a:lnTo>
                  <a:lnTo>
                    <a:pt x="109" y="30"/>
                  </a:lnTo>
                  <a:lnTo>
                    <a:pt x="110" y="30"/>
                  </a:lnTo>
                  <a:lnTo>
                    <a:pt x="111" y="30"/>
                  </a:lnTo>
                  <a:lnTo>
                    <a:pt x="112" y="30"/>
                  </a:lnTo>
                  <a:lnTo>
                    <a:pt x="113" y="30"/>
                  </a:lnTo>
                  <a:lnTo>
                    <a:pt x="114" y="30"/>
                  </a:lnTo>
                  <a:lnTo>
                    <a:pt x="115" y="30"/>
                  </a:lnTo>
                  <a:lnTo>
                    <a:pt x="116" y="30"/>
                  </a:lnTo>
                  <a:lnTo>
                    <a:pt x="117" y="30"/>
                  </a:lnTo>
                  <a:lnTo>
                    <a:pt x="118" y="30"/>
                  </a:lnTo>
                  <a:lnTo>
                    <a:pt x="119" y="30"/>
                  </a:lnTo>
                  <a:lnTo>
                    <a:pt x="120" y="30"/>
                  </a:lnTo>
                  <a:lnTo>
                    <a:pt x="121" y="30"/>
                  </a:lnTo>
                  <a:lnTo>
                    <a:pt x="122" y="30"/>
                  </a:lnTo>
                  <a:lnTo>
                    <a:pt x="123" y="30"/>
                  </a:lnTo>
                  <a:lnTo>
                    <a:pt x="124" y="30"/>
                  </a:lnTo>
                  <a:lnTo>
                    <a:pt x="125" y="30"/>
                  </a:lnTo>
                  <a:lnTo>
                    <a:pt x="126" y="30"/>
                  </a:lnTo>
                  <a:lnTo>
                    <a:pt x="127" y="30"/>
                  </a:lnTo>
                  <a:lnTo>
                    <a:pt x="128" y="30"/>
                  </a:lnTo>
                  <a:lnTo>
                    <a:pt x="129" y="30"/>
                  </a:lnTo>
                  <a:lnTo>
                    <a:pt x="130" y="30"/>
                  </a:lnTo>
                  <a:lnTo>
                    <a:pt x="131" y="30"/>
                  </a:lnTo>
                  <a:lnTo>
                    <a:pt x="132" y="30"/>
                  </a:lnTo>
                  <a:lnTo>
                    <a:pt x="133" y="30"/>
                  </a:lnTo>
                  <a:lnTo>
                    <a:pt x="134" y="30"/>
                  </a:lnTo>
                  <a:lnTo>
                    <a:pt x="135" y="30"/>
                  </a:lnTo>
                  <a:lnTo>
                    <a:pt x="136" y="30"/>
                  </a:lnTo>
                  <a:lnTo>
                    <a:pt x="137" y="30"/>
                  </a:lnTo>
                  <a:lnTo>
                    <a:pt x="138" y="30"/>
                  </a:lnTo>
                  <a:lnTo>
                    <a:pt x="139" y="30"/>
                  </a:lnTo>
                  <a:lnTo>
                    <a:pt x="140" y="30"/>
                  </a:lnTo>
                  <a:lnTo>
                    <a:pt x="141" y="30"/>
                  </a:lnTo>
                  <a:lnTo>
                    <a:pt x="142" y="30"/>
                  </a:lnTo>
                  <a:lnTo>
                    <a:pt x="143" y="30"/>
                  </a:lnTo>
                  <a:lnTo>
                    <a:pt x="144" y="30"/>
                  </a:lnTo>
                  <a:lnTo>
                    <a:pt x="145" y="30"/>
                  </a:lnTo>
                  <a:lnTo>
                    <a:pt x="146" y="30"/>
                  </a:lnTo>
                  <a:lnTo>
                    <a:pt x="147" y="30"/>
                  </a:lnTo>
                  <a:lnTo>
                    <a:pt x="148" y="30"/>
                  </a:lnTo>
                  <a:lnTo>
                    <a:pt x="149" y="30"/>
                  </a:lnTo>
                  <a:lnTo>
                    <a:pt x="150" y="30"/>
                  </a:lnTo>
                  <a:lnTo>
                    <a:pt x="151" y="30"/>
                  </a:lnTo>
                  <a:lnTo>
                    <a:pt x="152" y="30"/>
                  </a:lnTo>
                  <a:lnTo>
                    <a:pt x="153" y="30"/>
                  </a:lnTo>
                  <a:lnTo>
                    <a:pt x="154" y="30"/>
                  </a:lnTo>
                  <a:lnTo>
                    <a:pt x="155" y="30"/>
                  </a:lnTo>
                  <a:lnTo>
                    <a:pt x="156" y="30"/>
                  </a:lnTo>
                  <a:lnTo>
                    <a:pt x="157" y="30"/>
                  </a:lnTo>
                  <a:lnTo>
                    <a:pt x="158" y="30"/>
                  </a:lnTo>
                  <a:lnTo>
                    <a:pt x="159" y="30"/>
                  </a:lnTo>
                  <a:lnTo>
                    <a:pt x="160" y="30"/>
                  </a:lnTo>
                  <a:lnTo>
                    <a:pt x="161" y="30"/>
                  </a:lnTo>
                  <a:lnTo>
                    <a:pt x="162" y="30"/>
                  </a:lnTo>
                  <a:lnTo>
                    <a:pt x="163" y="30"/>
                  </a:lnTo>
                  <a:lnTo>
                    <a:pt x="164" y="30"/>
                  </a:lnTo>
                  <a:lnTo>
                    <a:pt x="165" y="30"/>
                  </a:lnTo>
                  <a:lnTo>
                    <a:pt x="166" y="30"/>
                  </a:lnTo>
                  <a:lnTo>
                    <a:pt x="167" y="30"/>
                  </a:lnTo>
                  <a:lnTo>
                    <a:pt x="168" y="30"/>
                  </a:lnTo>
                  <a:lnTo>
                    <a:pt x="169" y="30"/>
                  </a:lnTo>
                  <a:lnTo>
                    <a:pt x="170" y="30"/>
                  </a:lnTo>
                  <a:lnTo>
                    <a:pt x="171" y="30"/>
                  </a:lnTo>
                  <a:lnTo>
                    <a:pt x="172" y="30"/>
                  </a:lnTo>
                  <a:lnTo>
                    <a:pt x="173" y="30"/>
                  </a:lnTo>
                  <a:lnTo>
                    <a:pt x="174" y="30"/>
                  </a:lnTo>
                  <a:lnTo>
                    <a:pt x="175" y="30"/>
                  </a:lnTo>
                  <a:lnTo>
                    <a:pt x="176" y="30"/>
                  </a:lnTo>
                  <a:lnTo>
                    <a:pt x="177" y="30"/>
                  </a:lnTo>
                  <a:lnTo>
                    <a:pt x="178" y="30"/>
                  </a:lnTo>
                  <a:lnTo>
                    <a:pt x="179" y="30"/>
                  </a:lnTo>
                  <a:lnTo>
                    <a:pt x="180" y="30"/>
                  </a:lnTo>
                  <a:lnTo>
                    <a:pt x="181" y="30"/>
                  </a:lnTo>
                  <a:lnTo>
                    <a:pt x="182" y="30"/>
                  </a:lnTo>
                  <a:lnTo>
                    <a:pt x="183" y="30"/>
                  </a:lnTo>
                  <a:lnTo>
                    <a:pt x="184" y="30"/>
                  </a:lnTo>
                  <a:lnTo>
                    <a:pt x="185" y="30"/>
                  </a:lnTo>
                  <a:lnTo>
                    <a:pt x="186" y="30"/>
                  </a:lnTo>
                  <a:lnTo>
                    <a:pt x="187" y="30"/>
                  </a:lnTo>
                  <a:lnTo>
                    <a:pt x="188" y="30"/>
                  </a:lnTo>
                  <a:lnTo>
                    <a:pt x="189" y="30"/>
                  </a:lnTo>
                  <a:lnTo>
                    <a:pt x="190" y="30"/>
                  </a:lnTo>
                  <a:lnTo>
                    <a:pt x="191" y="30"/>
                  </a:lnTo>
                  <a:lnTo>
                    <a:pt x="192" y="30"/>
                  </a:lnTo>
                  <a:lnTo>
                    <a:pt x="193" y="30"/>
                  </a:lnTo>
                  <a:lnTo>
                    <a:pt x="194" y="30"/>
                  </a:lnTo>
                  <a:lnTo>
                    <a:pt x="195" y="30"/>
                  </a:lnTo>
                  <a:lnTo>
                    <a:pt x="196" y="30"/>
                  </a:lnTo>
                  <a:lnTo>
                    <a:pt x="197" y="30"/>
                  </a:lnTo>
                  <a:lnTo>
                    <a:pt x="198" y="30"/>
                  </a:lnTo>
                  <a:lnTo>
                    <a:pt x="199" y="30"/>
                  </a:lnTo>
                  <a:lnTo>
                    <a:pt x="200" y="30"/>
                  </a:lnTo>
                  <a:lnTo>
                    <a:pt x="201" y="30"/>
                  </a:lnTo>
                  <a:lnTo>
                    <a:pt x="202" y="30"/>
                  </a:lnTo>
                  <a:lnTo>
                    <a:pt x="203" y="30"/>
                  </a:lnTo>
                  <a:lnTo>
                    <a:pt x="204" y="30"/>
                  </a:lnTo>
                  <a:lnTo>
                    <a:pt x="205" y="30"/>
                  </a:lnTo>
                  <a:lnTo>
                    <a:pt x="206" y="30"/>
                  </a:lnTo>
                  <a:lnTo>
                    <a:pt x="207" y="30"/>
                  </a:lnTo>
                  <a:lnTo>
                    <a:pt x="208" y="30"/>
                  </a:lnTo>
                  <a:lnTo>
                    <a:pt x="209" y="30"/>
                  </a:lnTo>
                  <a:lnTo>
                    <a:pt x="210" y="30"/>
                  </a:lnTo>
                  <a:lnTo>
                    <a:pt x="211" y="30"/>
                  </a:lnTo>
                  <a:lnTo>
                    <a:pt x="212" y="30"/>
                  </a:lnTo>
                  <a:lnTo>
                    <a:pt x="213" y="30"/>
                  </a:lnTo>
                  <a:lnTo>
                    <a:pt x="214" y="30"/>
                  </a:lnTo>
                  <a:lnTo>
                    <a:pt x="215" y="30"/>
                  </a:lnTo>
                  <a:lnTo>
                    <a:pt x="216" y="30"/>
                  </a:lnTo>
                  <a:lnTo>
                    <a:pt x="217" y="30"/>
                  </a:lnTo>
                  <a:lnTo>
                    <a:pt x="218" y="30"/>
                  </a:lnTo>
                  <a:lnTo>
                    <a:pt x="219" y="30"/>
                  </a:lnTo>
                  <a:lnTo>
                    <a:pt x="220" y="30"/>
                  </a:lnTo>
                  <a:lnTo>
                    <a:pt x="221" y="30"/>
                  </a:lnTo>
                  <a:lnTo>
                    <a:pt x="222" y="30"/>
                  </a:lnTo>
                  <a:lnTo>
                    <a:pt x="223" y="30"/>
                  </a:lnTo>
                  <a:lnTo>
                    <a:pt x="224" y="30"/>
                  </a:lnTo>
                  <a:lnTo>
                    <a:pt x="225" y="30"/>
                  </a:lnTo>
                  <a:lnTo>
                    <a:pt x="226" y="30"/>
                  </a:lnTo>
                  <a:lnTo>
                    <a:pt x="227" y="30"/>
                  </a:lnTo>
                  <a:lnTo>
                    <a:pt x="228" y="30"/>
                  </a:lnTo>
                  <a:lnTo>
                    <a:pt x="229" y="30"/>
                  </a:lnTo>
                  <a:lnTo>
                    <a:pt x="230" y="30"/>
                  </a:lnTo>
                  <a:lnTo>
                    <a:pt x="231" y="30"/>
                  </a:lnTo>
                  <a:lnTo>
                    <a:pt x="232" y="30"/>
                  </a:lnTo>
                  <a:lnTo>
                    <a:pt x="233" y="30"/>
                  </a:lnTo>
                  <a:lnTo>
                    <a:pt x="234" y="30"/>
                  </a:lnTo>
                  <a:lnTo>
                    <a:pt x="235" y="30"/>
                  </a:lnTo>
                  <a:lnTo>
                    <a:pt x="236" y="30"/>
                  </a:lnTo>
                  <a:lnTo>
                    <a:pt x="237" y="30"/>
                  </a:lnTo>
                  <a:lnTo>
                    <a:pt x="238" y="30"/>
                  </a:lnTo>
                  <a:lnTo>
                    <a:pt x="239" y="30"/>
                  </a:lnTo>
                  <a:lnTo>
                    <a:pt x="240" y="30"/>
                  </a:lnTo>
                  <a:lnTo>
                    <a:pt x="241" y="30"/>
                  </a:lnTo>
                  <a:lnTo>
                    <a:pt x="242" y="30"/>
                  </a:lnTo>
                  <a:lnTo>
                    <a:pt x="243" y="30"/>
                  </a:lnTo>
                  <a:lnTo>
                    <a:pt x="244" y="30"/>
                  </a:lnTo>
                  <a:lnTo>
                    <a:pt x="245" y="30"/>
                  </a:lnTo>
                  <a:lnTo>
                    <a:pt x="246" y="30"/>
                  </a:lnTo>
                  <a:lnTo>
                    <a:pt x="247" y="30"/>
                  </a:lnTo>
                  <a:lnTo>
                    <a:pt x="248" y="30"/>
                  </a:lnTo>
                  <a:lnTo>
                    <a:pt x="249" y="30"/>
                  </a:lnTo>
                  <a:lnTo>
                    <a:pt x="250" y="30"/>
                  </a:lnTo>
                  <a:lnTo>
                    <a:pt x="251" y="30"/>
                  </a:lnTo>
                  <a:lnTo>
                    <a:pt x="252" y="30"/>
                  </a:lnTo>
                  <a:lnTo>
                    <a:pt x="253" y="30"/>
                  </a:lnTo>
                  <a:lnTo>
                    <a:pt x="254" y="30"/>
                  </a:lnTo>
                  <a:lnTo>
                    <a:pt x="255" y="30"/>
                  </a:lnTo>
                  <a:lnTo>
                    <a:pt x="256" y="30"/>
                  </a:lnTo>
                  <a:lnTo>
                    <a:pt x="257" y="30"/>
                  </a:lnTo>
                  <a:lnTo>
                    <a:pt x="258" y="30"/>
                  </a:lnTo>
                  <a:lnTo>
                    <a:pt x="259" y="30"/>
                  </a:lnTo>
                  <a:lnTo>
                    <a:pt x="260" y="30"/>
                  </a:lnTo>
                  <a:lnTo>
                    <a:pt x="261" y="30"/>
                  </a:lnTo>
                  <a:lnTo>
                    <a:pt x="262" y="30"/>
                  </a:lnTo>
                  <a:lnTo>
                    <a:pt x="263" y="30"/>
                  </a:lnTo>
                  <a:lnTo>
                    <a:pt x="264" y="30"/>
                  </a:lnTo>
                  <a:lnTo>
                    <a:pt x="265" y="30"/>
                  </a:lnTo>
                  <a:lnTo>
                    <a:pt x="266" y="30"/>
                  </a:lnTo>
                  <a:lnTo>
                    <a:pt x="267" y="30"/>
                  </a:lnTo>
                  <a:lnTo>
                    <a:pt x="268" y="30"/>
                  </a:lnTo>
                  <a:lnTo>
                    <a:pt x="269" y="30"/>
                  </a:lnTo>
                  <a:lnTo>
                    <a:pt x="270" y="30"/>
                  </a:lnTo>
                  <a:lnTo>
                    <a:pt x="271" y="30"/>
                  </a:lnTo>
                  <a:lnTo>
                    <a:pt x="272" y="30"/>
                  </a:lnTo>
                  <a:lnTo>
                    <a:pt x="273" y="30"/>
                  </a:lnTo>
                  <a:lnTo>
                    <a:pt x="274" y="30"/>
                  </a:lnTo>
                  <a:lnTo>
                    <a:pt x="275" y="30"/>
                  </a:lnTo>
                  <a:lnTo>
                    <a:pt x="276" y="30"/>
                  </a:lnTo>
                  <a:lnTo>
                    <a:pt x="277" y="30"/>
                  </a:lnTo>
                  <a:lnTo>
                    <a:pt x="278" y="30"/>
                  </a:lnTo>
                  <a:lnTo>
                    <a:pt x="279" y="30"/>
                  </a:lnTo>
                  <a:lnTo>
                    <a:pt x="280" y="30"/>
                  </a:lnTo>
                  <a:lnTo>
                    <a:pt x="281" y="30"/>
                  </a:lnTo>
                  <a:lnTo>
                    <a:pt x="282" y="30"/>
                  </a:lnTo>
                  <a:lnTo>
                    <a:pt x="283" y="30"/>
                  </a:lnTo>
                  <a:lnTo>
                    <a:pt x="284" y="30"/>
                  </a:lnTo>
                  <a:lnTo>
                    <a:pt x="285" y="30"/>
                  </a:lnTo>
                  <a:lnTo>
                    <a:pt x="286" y="30"/>
                  </a:lnTo>
                  <a:lnTo>
                    <a:pt x="287" y="30"/>
                  </a:lnTo>
                  <a:lnTo>
                    <a:pt x="288" y="30"/>
                  </a:lnTo>
                  <a:lnTo>
                    <a:pt x="289" y="30"/>
                  </a:lnTo>
                  <a:lnTo>
                    <a:pt x="290" y="30"/>
                  </a:lnTo>
                  <a:lnTo>
                    <a:pt x="291" y="30"/>
                  </a:lnTo>
                  <a:lnTo>
                    <a:pt x="292" y="30"/>
                  </a:lnTo>
                  <a:lnTo>
                    <a:pt x="293" y="30"/>
                  </a:lnTo>
                  <a:lnTo>
                    <a:pt x="294" y="30"/>
                  </a:lnTo>
                  <a:lnTo>
                    <a:pt x="295" y="30"/>
                  </a:lnTo>
                  <a:lnTo>
                    <a:pt x="296" y="30"/>
                  </a:lnTo>
                  <a:lnTo>
                    <a:pt x="297" y="30"/>
                  </a:lnTo>
                  <a:lnTo>
                    <a:pt x="298" y="30"/>
                  </a:lnTo>
                  <a:lnTo>
                    <a:pt x="299" y="30"/>
                  </a:lnTo>
                  <a:lnTo>
                    <a:pt x="300" y="30"/>
                  </a:lnTo>
                  <a:lnTo>
                    <a:pt x="301" y="30"/>
                  </a:lnTo>
                  <a:lnTo>
                    <a:pt x="302" y="30"/>
                  </a:lnTo>
                  <a:lnTo>
                    <a:pt x="303" y="30"/>
                  </a:lnTo>
                  <a:lnTo>
                    <a:pt x="304" y="30"/>
                  </a:lnTo>
                  <a:lnTo>
                    <a:pt x="305" y="30"/>
                  </a:lnTo>
                  <a:lnTo>
                    <a:pt x="306" y="30"/>
                  </a:lnTo>
                  <a:lnTo>
                    <a:pt x="307" y="30"/>
                  </a:lnTo>
                  <a:lnTo>
                    <a:pt x="308" y="30"/>
                  </a:lnTo>
                  <a:lnTo>
                    <a:pt x="309" y="30"/>
                  </a:lnTo>
                  <a:lnTo>
                    <a:pt x="310" y="30"/>
                  </a:lnTo>
                  <a:lnTo>
                    <a:pt x="311" y="30"/>
                  </a:lnTo>
                  <a:lnTo>
                    <a:pt x="312" y="30"/>
                  </a:lnTo>
                  <a:lnTo>
                    <a:pt x="313" y="30"/>
                  </a:lnTo>
                  <a:lnTo>
                    <a:pt x="314" y="30"/>
                  </a:lnTo>
                  <a:lnTo>
                    <a:pt x="315" y="30"/>
                  </a:lnTo>
                  <a:lnTo>
                    <a:pt x="316" y="30"/>
                  </a:lnTo>
                  <a:lnTo>
                    <a:pt x="317" y="30"/>
                  </a:lnTo>
                  <a:lnTo>
                    <a:pt x="318" y="30"/>
                  </a:lnTo>
                  <a:lnTo>
                    <a:pt x="319" y="30"/>
                  </a:lnTo>
                  <a:lnTo>
                    <a:pt x="320" y="30"/>
                  </a:lnTo>
                  <a:lnTo>
                    <a:pt x="321" y="30"/>
                  </a:lnTo>
                  <a:lnTo>
                    <a:pt x="322" y="30"/>
                  </a:lnTo>
                  <a:lnTo>
                    <a:pt x="323" y="30"/>
                  </a:lnTo>
                  <a:lnTo>
                    <a:pt x="324" y="30"/>
                  </a:lnTo>
                  <a:lnTo>
                    <a:pt x="325" y="30"/>
                  </a:lnTo>
                  <a:lnTo>
                    <a:pt x="326" y="30"/>
                  </a:lnTo>
                  <a:lnTo>
                    <a:pt x="327" y="30"/>
                  </a:lnTo>
                  <a:lnTo>
                    <a:pt x="328" y="30"/>
                  </a:lnTo>
                  <a:lnTo>
                    <a:pt x="329" y="30"/>
                  </a:lnTo>
                  <a:lnTo>
                    <a:pt x="330" y="30"/>
                  </a:lnTo>
                  <a:lnTo>
                    <a:pt x="331" y="30"/>
                  </a:lnTo>
                  <a:lnTo>
                    <a:pt x="332" y="30"/>
                  </a:lnTo>
                  <a:lnTo>
                    <a:pt x="333" y="30"/>
                  </a:lnTo>
                  <a:lnTo>
                    <a:pt x="334" y="30"/>
                  </a:lnTo>
                  <a:lnTo>
                    <a:pt x="335" y="30"/>
                  </a:lnTo>
                  <a:lnTo>
                    <a:pt x="336" y="30"/>
                  </a:lnTo>
                  <a:lnTo>
                    <a:pt x="337" y="30"/>
                  </a:lnTo>
                  <a:lnTo>
                    <a:pt x="338" y="30"/>
                  </a:lnTo>
                  <a:lnTo>
                    <a:pt x="339" y="30"/>
                  </a:lnTo>
                  <a:lnTo>
                    <a:pt x="340" y="30"/>
                  </a:lnTo>
                  <a:lnTo>
                    <a:pt x="341" y="30"/>
                  </a:lnTo>
                  <a:lnTo>
                    <a:pt x="342" y="30"/>
                  </a:lnTo>
                  <a:lnTo>
                    <a:pt x="343" y="30"/>
                  </a:lnTo>
                  <a:lnTo>
                    <a:pt x="344" y="30"/>
                  </a:lnTo>
                  <a:lnTo>
                    <a:pt x="345" y="30"/>
                  </a:lnTo>
                  <a:lnTo>
                    <a:pt x="346" y="30"/>
                  </a:lnTo>
                  <a:lnTo>
                    <a:pt x="347" y="30"/>
                  </a:lnTo>
                  <a:lnTo>
                    <a:pt x="348" y="30"/>
                  </a:lnTo>
                  <a:lnTo>
                    <a:pt x="349" y="30"/>
                  </a:lnTo>
                  <a:lnTo>
                    <a:pt x="350" y="30"/>
                  </a:lnTo>
                  <a:lnTo>
                    <a:pt x="351" y="30"/>
                  </a:lnTo>
                  <a:lnTo>
                    <a:pt x="352" y="30"/>
                  </a:lnTo>
                  <a:lnTo>
                    <a:pt x="353" y="30"/>
                  </a:lnTo>
                  <a:lnTo>
                    <a:pt x="354" y="30"/>
                  </a:lnTo>
                  <a:lnTo>
                    <a:pt x="355" y="30"/>
                  </a:lnTo>
                  <a:lnTo>
                    <a:pt x="356" y="30"/>
                  </a:lnTo>
                  <a:lnTo>
                    <a:pt x="357" y="30"/>
                  </a:lnTo>
                  <a:lnTo>
                    <a:pt x="358" y="30"/>
                  </a:lnTo>
                  <a:lnTo>
                    <a:pt x="359" y="30"/>
                  </a:lnTo>
                  <a:lnTo>
                    <a:pt x="360" y="30"/>
                  </a:lnTo>
                  <a:lnTo>
                    <a:pt x="361" y="30"/>
                  </a:lnTo>
                  <a:lnTo>
                    <a:pt x="362" y="30"/>
                  </a:lnTo>
                  <a:lnTo>
                    <a:pt x="363" y="30"/>
                  </a:lnTo>
                  <a:lnTo>
                    <a:pt x="364" y="30"/>
                  </a:lnTo>
                  <a:lnTo>
                    <a:pt x="365" y="30"/>
                  </a:lnTo>
                  <a:lnTo>
                    <a:pt x="366" y="30"/>
                  </a:lnTo>
                  <a:lnTo>
                    <a:pt x="367" y="30"/>
                  </a:lnTo>
                  <a:lnTo>
                    <a:pt x="368" y="30"/>
                  </a:lnTo>
                  <a:lnTo>
                    <a:pt x="369" y="30"/>
                  </a:lnTo>
                  <a:lnTo>
                    <a:pt x="370" y="30"/>
                  </a:lnTo>
                  <a:lnTo>
                    <a:pt x="371" y="30"/>
                  </a:lnTo>
                  <a:lnTo>
                    <a:pt x="372" y="30"/>
                  </a:lnTo>
                  <a:lnTo>
                    <a:pt x="373" y="30"/>
                  </a:lnTo>
                  <a:lnTo>
                    <a:pt x="374" y="30"/>
                  </a:lnTo>
                  <a:lnTo>
                    <a:pt x="375" y="30"/>
                  </a:lnTo>
                  <a:lnTo>
                    <a:pt x="376" y="30"/>
                  </a:lnTo>
                  <a:lnTo>
                    <a:pt x="377" y="30"/>
                  </a:lnTo>
                  <a:lnTo>
                    <a:pt x="378" y="30"/>
                  </a:lnTo>
                  <a:lnTo>
                    <a:pt x="379" y="30"/>
                  </a:lnTo>
                  <a:lnTo>
                    <a:pt x="380" y="30"/>
                  </a:lnTo>
                  <a:lnTo>
                    <a:pt x="381" y="30"/>
                  </a:lnTo>
                  <a:lnTo>
                    <a:pt x="382" y="30"/>
                  </a:lnTo>
                  <a:lnTo>
                    <a:pt x="383" y="30"/>
                  </a:lnTo>
                  <a:lnTo>
                    <a:pt x="384" y="30"/>
                  </a:lnTo>
                  <a:lnTo>
                    <a:pt x="385" y="30"/>
                  </a:lnTo>
                  <a:lnTo>
                    <a:pt x="386" y="30"/>
                  </a:lnTo>
                  <a:lnTo>
                    <a:pt x="387" y="30"/>
                  </a:lnTo>
                  <a:lnTo>
                    <a:pt x="388" y="30"/>
                  </a:lnTo>
                  <a:lnTo>
                    <a:pt x="389" y="30"/>
                  </a:lnTo>
                  <a:lnTo>
                    <a:pt x="390" y="30"/>
                  </a:lnTo>
                  <a:lnTo>
                    <a:pt x="391" y="30"/>
                  </a:lnTo>
                  <a:lnTo>
                    <a:pt x="392" y="30"/>
                  </a:lnTo>
                  <a:lnTo>
                    <a:pt x="393" y="30"/>
                  </a:lnTo>
                  <a:lnTo>
                    <a:pt x="394" y="30"/>
                  </a:lnTo>
                  <a:lnTo>
                    <a:pt x="395" y="30"/>
                  </a:lnTo>
                  <a:lnTo>
                    <a:pt x="396" y="30"/>
                  </a:lnTo>
                  <a:lnTo>
                    <a:pt x="397" y="30"/>
                  </a:lnTo>
                  <a:lnTo>
                    <a:pt x="398" y="30"/>
                  </a:lnTo>
                  <a:lnTo>
                    <a:pt x="399" y="30"/>
                  </a:lnTo>
                  <a:lnTo>
                    <a:pt x="400" y="30"/>
                  </a:lnTo>
                  <a:lnTo>
                    <a:pt x="401" y="30"/>
                  </a:lnTo>
                  <a:lnTo>
                    <a:pt x="402" y="30"/>
                  </a:lnTo>
                  <a:lnTo>
                    <a:pt x="403" y="30"/>
                  </a:lnTo>
                  <a:lnTo>
                    <a:pt x="404" y="30"/>
                  </a:lnTo>
                  <a:lnTo>
                    <a:pt x="405" y="30"/>
                  </a:lnTo>
                  <a:lnTo>
                    <a:pt x="406" y="30"/>
                  </a:lnTo>
                  <a:lnTo>
                    <a:pt x="407" y="30"/>
                  </a:lnTo>
                  <a:lnTo>
                    <a:pt x="408" y="30"/>
                  </a:lnTo>
                  <a:lnTo>
                    <a:pt x="409" y="30"/>
                  </a:lnTo>
                  <a:lnTo>
                    <a:pt x="410" y="30"/>
                  </a:lnTo>
                  <a:lnTo>
                    <a:pt x="411" y="30"/>
                  </a:lnTo>
                  <a:lnTo>
                    <a:pt x="412" y="30"/>
                  </a:lnTo>
                  <a:lnTo>
                    <a:pt x="413" y="30"/>
                  </a:lnTo>
                  <a:lnTo>
                    <a:pt x="414" y="30"/>
                  </a:lnTo>
                  <a:lnTo>
                    <a:pt x="415" y="30"/>
                  </a:lnTo>
                  <a:lnTo>
                    <a:pt x="416" y="30"/>
                  </a:lnTo>
                  <a:lnTo>
                    <a:pt x="417" y="30"/>
                  </a:lnTo>
                  <a:lnTo>
                    <a:pt x="418" y="30"/>
                  </a:lnTo>
                  <a:lnTo>
                    <a:pt x="419" y="30"/>
                  </a:lnTo>
                  <a:lnTo>
                    <a:pt x="420" y="30"/>
                  </a:lnTo>
                  <a:lnTo>
                    <a:pt x="421" y="30"/>
                  </a:lnTo>
                  <a:lnTo>
                    <a:pt x="422" y="30"/>
                  </a:lnTo>
                  <a:lnTo>
                    <a:pt x="423" y="30"/>
                  </a:lnTo>
                  <a:lnTo>
                    <a:pt x="424" y="30"/>
                  </a:lnTo>
                  <a:lnTo>
                    <a:pt x="424" y="29"/>
                  </a:lnTo>
                  <a:lnTo>
                    <a:pt x="425" y="28"/>
                  </a:lnTo>
                  <a:lnTo>
                    <a:pt x="425" y="26"/>
                  </a:lnTo>
                  <a:lnTo>
                    <a:pt x="426" y="23"/>
                  </a:lnTo>
                  <a:lnTo>
                    <a:pt x="426" y="20"/>
                  </a:lnTo>
                  <a:lnTo>
                    <a:pt x="427" y="16"/>
                  </a:lnTo>
                  <a:lnTo>
                    <a:pt x="427" y="13"/>
                  </a:lnTo>
                  <a:lnTo>
                    <a:pt x="428" y="9"/>
                  </a:lnTo>
                  <a:lnTo>
                    <a:pt x="428" y="6"/>
                  </a:lnTo>
                  <a:lnTo>
                    <a:pt x="429" y="5"/>
                  </a:lnTo>
                  <a:lnTo>
                    <a:pt x="429" y="3"/>
                  </a:lnTo>
                  <a:lnTo>
                    <a:pt x="430" y="3"/>
                  </a:lnTo>
                  <a:lnTo>
                    <a:pt x="430" y="0"/>
                  </a:lnTo>
                  <a:lnTo>
                    <a:pt x="431" y="2"/>
                  </a:lnTo>
                  <a:lnTo>
                    <a:pt x="431" y="3"/>
                  </a:lnTo>
                  <a:lnTo>
                    <a:pt x="432" y="2"/>
                  </a:lnTo>
                  <a:lnTo>
                    <a:pt x="433" y="6"/>
                  </a:lnTo>
                  <a:lnTo>
                    <a:pt x="433" y="8"/>
                  </a:lnTo>
                  <a:lnTo>
                    <a:pt x="434" y="12"/>
                  </a:lnTo>
                  <a:lnTo>
                    <a:pt x="434" y="14"/>
                  </a:lnTo>
                  <a:lnTo>
                    <a:pt x="435" y="17"/>
                  </a:lnTo>
                  <a:lnTo>
                    <a:pt x="435" y="19"/>
                  </a:lnTo>
                  <a:lnTo>
                    <a:pt x="436" y="22"/>
                  </a:lnTo>
                  <a:lnTo>
                    <a:pt x="436" y="24"/>
                  </a:lnTo>
                  <a:lnTo>
                    <a:pt x="437" y="27"/>
                  </a:lnTo>
                  <a:lnTo>
                    <a:pt x="437" y="28"/>
                  </a:lnTo>
                  <a:lnTo>
                    <a:pt x="438" y="29"/>
                  </a:lnTo>
                  <a:lnTo>
                    <a:pt x="439" y="29"/>
                  </a:lnTo>
                  <a:lnTo>
                    <a:pt x="440" y="30"/>
                  </a:lnTo>
                  <a:lnTo>
                    <a:pt x="440" y="29"/>
                  </a:lnTo>
                  <a:lnTo>
                    <a:pt x="441" y="30"/>
                  </a:lnTo>
                  <a:lnTo>
                    <a:pt x="442" y="30"/>
                  </a:lnTo>
                  <a:lnTo>
                    <a:pt x="443" y="30"/>
                  </a:lnTo>
                  <a:lnTo>
                    <a:pt x="444" y="30"/>
                  </a:lnTo>
                  <a:lnTo>
                    <a:pt x="445" y="30"/>
                  </a:lnTo>
                  <a:lnTo>
                    <a:pt x="446" y="30"/>
                  </a:lnTo>
                  <a:lnTo>
                    <a:pt x="447" y="30"/>
                  </a:lnTo>
                  <a:lnTo>
                    <a:pt x="448" y="30"/>
                  </a:lnTo>
                  <a:lnTo>
                    <a:pt x="449" y="30"/>
                  </a:lnTo>
                  <a:lnTo>
                    <a:pt x="449" y="29"/>
                  </a:lnTo>
                  <a:lnTo>
                    <a:pt x="450" y="29"/>
                  </a:lnTo>
                  <a:lnTo>
                    <a:pt x="451" y="29"/>
                  </a:lnTo>
                  <a:lnTo>
                    <a:pt x="452" y="29"/>
                  </a:lnTo>
                  <a:lnTo>
                    <a:pt x="452" y="28"/>
                  </a:lnTo>
                  <a:lnTo>
                    <a:pt x="453" y="28"/>
                  </a:lnTo>
                  <a:lnTo>
                    <a:pt x="454" y="29"/>
                  </a:lnTo>
                  <a:lnTo>
                    <a:pt x="454" y="28"/>
                  </a:lnTo>
                  <a:lnTo>
                    <a:pt x="455" y="28"/>
                  </a:lnTo>
                  <a:lnTo>
                    <a:pt x="455" y="29"/>
                  </a:lnTo>
                  <a:lnTo>
                    <a:pt x="456" y="29"/>
                  </a:lnTo>
                  <a:lnTo>
                    <a:pt x="457" y="29"/>
                  </a:lnTo>
                  <a:lnTo>
                    <a:pt x="458" y="29"/>
                  </a:lnTo>
                  <a:lnTo>
                    <a:pt x="459" y="30"/>
                  </a:lnTo>
                  <a:lnTo>
                    <a:pt x="460" y="30"/>
                  </a:lnTo>
                  <a:lnTo>
                    <a:pt x="461" y="30"/>
                  </a:lnTo>
                  <a:lnTo>
                    <a:pt x="462" y="30"/>
                  </a:lnTo>
                  <a:lnTo>
                    <a:pt x="463" y="30"/>
                  </a:lnTo>
                  <a:lnTo>
                    <a:pt x="464" y="30"/>
                  </a:lnTo>
                  <a:lnTo>
                    <a:pt x="465" y="30"/>
                  </a:lnTo>
                  <a:lnTo>
                    <a:pt x="466" y="30"/>
                  </a:lnTo>
                  <a:lnTo>
                    <a:pt x="467" y="30"/>
                  </a:lnTo>
                  <a:lnTo>
                    <a:pt x="468" y="30"/>
                  </a:lnTo>
                  <a:lnTo>
                    <a:pt x="469" y="30"/>
                  </a:lnTo>
                  <a:lnTo>
                    <a:pt x="470" y="30"/>
                  </a:lnTo>
                  <a:lnTo>
                    <a:pt x="471" y="30"/>
                  </a:lnTo>
                  <a:lnTo>
                    <a:pt x="472" y="30"/>
                  </a:lnTo>
                  <a:lnTo>
                    <a:pt x="473" y="29"/>
                  </a:lnTo>
                  <a:lnTo>
                    <a:pt x="474" y="29"/>
                  </a:lnTo>
                  <a:lnTo>
                    <a:pt x="475" y="29"/>
                  </a:lnTo>
                  <a:lnTo>
                    <a:pt x="476" y="29"/>
                  </a:lnTo>
                  <a:lnTo>
                    <a:pt x="477" y="29"/>
                  </a:lnTo>
                  <a:lnTo>
                    <a:pt x="478" y="29"/>
                  </a:lnTo>
                  <a:lnTo>
                    <a:pt x="479" y="29"/>
                  </a:lnTo>
                  <a:lnTo>
                    <a:pt x="480" y="29"/>
                  </a:lnTo>
                  <a:lnTo>
                    <a:pt x="481" y="29"/>
                  </a:lnTo>
                  <a:lnTo>
                    <a:pt x="481" y="30"/>
                  </a:lnTo>
                  <a:lnTo>
                    <a:pt x="482" y="29"/>
                  </a:lnTo>
                  <a:lnTo>
                    <a:pt x="482" y="30"/>
                  </a:lnTo>
                  <a:lnTo>
                    <a:pt x="483" y="30"/>
                  </a:lnTo>
                  <a:lnTo>
                    <a:pt x="484" y="30"/>
                  </a:lnTo>
                  <a:lnTo>
                    <a:pt x="485" y="30"/>
                  </a:lnTo>
                  <a:lnTo>
                    <a:pt x="486" y="30"/>
                  </a:lnTo>
                  <a:lnTo>
                    <a:pt x="487" y="30"/>
                  </a:lnTo>
                  <a:lnTo>
                    <a:pt x="488" y="30"/>
                  </a:lnTo>
                  <a:lnTo>
                    <a:pt x="489" y="30"/>
                  </a:lnTo>
                  <a:lnTo>
                    <a:pt x="490" y="30"/>
                  </a:lnTo>
                  <a:lnTo>
                    <a:pt x="491" y="30"/>
                  </a:lnTo>
                  <a:lnTo>
                    <a:pt x="492" y="30"/>
                  </a:lnTo>
                  <a:lnTo>
                    <a:pt x="493" y="30"/>
                  </a:lnTo>
                  <a:lnTo>
                    <a:pt x="494" y="30"/>
                  </a:lnTo>
                  <a:lnTo>
                    <a:pt x="495" y="30"/>
                  </a:lnTo>
                  <a:lnTo>
                    <a:pt x="496" y="30"/>
                  </a:lnTo>
                  <a:lnTo>
                    <a:pt x="497" y="30"/>
                  </a:lnTo>
                  <a:lnTo>
                    <a:pt x="498" y="30"/>
                  </a:lnTo>
                  <a:lnTo>
                    <a:pt x="499" y="30"/>
                  </a:lnTo>
                  <a:lnTo>
                    <a:pt x="500" y="30"/>
                  </a:lnTo>
                  <a:lnTo>
                    <a:pt x="501" y="30"/>
                  </a:lnTo>
                  <a:lnTo>
                    <a:pt x="502" y="30"/>
                  </a:lnTo>
                  <a:lnTo>
                    <a:pt x="503" y="30"/>
                  </a:lnTo>
                  <a:lnTo>
                    <a:pt x="504" y="30"/>
                  </a:lnTo>
                  <a:lnTo>
                    <a:pt x="505" y="30"/>
                  </a:lnTo>
                  <a:lnTo>
                    <a:pt x="506" y="30"/>
                  </a:lnTo>
                  <a:lnTo>
                    <a:pt x="507" y="30"/>
                  </a:lnTo>
                  <a:lnTo>
                    <a:pt x="508" y="30"/>
                  </a:lnTo>
                  <a:lnTo>
                    <a:pt x="509" y="30"/>
                  </a:lnTo>
                  <a:lnTo>
                    <a:pt x="510" y="30"/>
                  </a:lnTo>
                  <a:lnTo>
                    <a:pt x="511" y="30"/>
                  </a:lnTo>
                  <a:lnTo>
                    <a:pt x="512" y="30"/>
                  </a:lnTo>
                  <a:lnTo>
                    <a:pt x="513" y="30"/>
                  </a:lnTo>
                  <a:lnTo>
                    <a:pt x="514" y="30"/>
                  </a:lnTo>
                  <a:lnTo>
                    <a:pt x="515" y="30"/>
                  </a:lnTo>
                  <a:lnTo>
                    <a:pt x="516" y="30"/>
                  </a:lnTo>
                  <a:lnTo>
                    <a:pt x="517" y="30"/>
                  </a:lnTo>
                  <a:lnTo>
                    <a:pt x="518" y="30"/>
                  </a:lnTo>
                  <a:lnTo>
                    <a:pt x="519" y="30"/>
                  </a:lnTo>
                  <a:lnTo>
                    <a:pt x="520" y="30"/>
                  </a:lnTo>
                  <a:lnTo>
                    <a:pt x="521" y="30"/>
                  </a:lnTo>
                  <a:lnTo>
                    <a:pt x="522" y="30"/>
                  </a:lnTo>
                  <a:lnTo>
                    <a:pt x="523" y="30"/>
                  </a:lnTo>
                  <a:lnTo>
                    <a:pt x="524" y="30"/>
                  </a:lnTo>
                  <a:lnTo>
                    <a:pt x="525" y="30"/>
                  </a:lnTo>
                  <a:lnTo>
                    <a:pt x="526" y="30"/>
                  </a:lnTo>
                  <a:lnTo>
                    <a:pt x="527" y="30"/>
                  </a:lnTo>
                  <a:lnTo>
                    <a:pt x="528" y="30"/>
                  </a:lnTo>
                  <a:lnTo>
                    <a:pt x="529" y="30"/>
                  </a:lnTo>
                  <a:lnTo>
                    <a:pt x="530" y="30"/>
                  </a:lnTo>
                  <a:lnTo>
                    <a:pt x="531" y="30"/>
                  </a:lnTo>
                  <a:lnTo>
                    <a:pt x="532" y="30"/>
                  </a:lnTo>
                  <a:lnTo>
                    <a:pt x="533" y="30"/>
                  </a:lnTo>
                  <a:lnTo>
                    <a:pt x="534" y="30"/>
                  </a:lnTo>
                  <a:lnTo>
                    <a:pt x="535" y="30"/>
                  </a:lnTo>
                  <a:lnTo>
                    <a:pt x="536" y="30"/>
                  </a:lnTo>
                  <a:lnTo>
                    <a:pt x="537" y="30"/>
                  </a:lnTo>
                  <a:lnTo>
                    <a:pt x="538" y="30"/>
                  </a:lnTo>
                  <a:lnTo>
                    <a:pt x="539" y="30"/>
                  </a:lnTo>
                  <a:lnTo>
                    <a:pt x="540" y="30"/>
                  </a:lnTo>
                  <a:lnTo>
                    <a:pt x="541" y="30"/>
                  </a:lnTo>
                  <a:lnTo>
                    <a:pt x="542" y="30"/>
                  </a:lnTo>
                  <a:lnTo>
                    <a:pt x="543" y="30"/>
                  </a:lnTo>
                  <a:lnTo>
                    <a:pt x="544" y="30"/>
                  </a:lnTo>
                  <a:lnTo>
                    <a:pt x="545" y="30"/>
                  </a:lnTo>
                  <a:lnTo>
                    <a:pt x="546" y="30"/>
                  </a:lnTo>
                  <a:lnTo>
                    <a:pt x="547" y="30"/>
                  </a:lnTo>
                  <a:lnTo>
                    <a:pt x="548" y="30"/>
                  </a:lnTo>
                  <a:lnTo>
                    <a:pt x="549" y="30"/>
                  </a:lnTo>
                  <a:lnTo>
                    <a:pt x="550" y="30"/>
                  </a:lnTo>
                  <a:lnTo>
                    <a:pt x="551" y="30"/>
                  </a:lnTo>
                  <a:lnTo>
                    <a:pt x="552" y="30"/>
                  </a:lnTo>
                  <a:lnTo>
                    <a:pt x="553" y="30"/>
                  </a:lnTo>
                  <a:lnTo>
                    <a:pt x="554" y="30"/>
                  </a:lnTo>
                  <a:lnTo>
                    <a:pt x="555" y="30"/>
                  </a:lnTo>
                  <a:lnTo>
                    <a:pt x="556" y="29"/>
                  </a:lnTo>
                  <a:lnTo>
                    <a:pt x="557" y="29"/>
                  </a:lnTo>
                  <a:lnTo>
                    <a:pt x="558" y="28"/>
                  </a:lnTo>
                  <a:lnTo>
                    <a:pt x="559" y="28"/>
                  </a:lnTo>
                  <a:lnTo>
                    <a:pt x="560" y="27"/>
                  </a:lnTo>
                  <a:lnTo>
                    <a:pt x="561" y="28"/>
                  </a:lnTo>
                  <a:lnTo>
                    <a:pt x="562" y="28"/>
                  </a:lnTo>
                  <a:lnTo>
                    <a:pt x="563" y="28"/>
                  </a:lnTo>
                  <a:lnTo>
                    <a:pt x="564" y="28"/>
                  </a:lnTo>
                  <a:lnTo>
                    <a:pt x="564" y="29"/>
                  </a:lnTo>
                  <a:lnTo>
                    <a:pt x="565" y="29"/>
                  </a:lnTo>
                  <a:lnTo>
                    <a:pt x="566" y="29"/>
                  </a:lnTo>
                  <a:lnTo>
                    <a:pt x="566" y="30"/>
                  </a:lnTo>
                  <a:lnTo>
                    <a:pt x="567" y="30"/>
                  </a:lnTo>
                  <a:lnTo>
                    <a:pt x="568" y="30"/>
                  </a:lnTo>
                  <a:lnTo>
                    <a:pt x="569" y="30"/>
                  </a:lnTo>
                  <a:lnTo>
                    <a:pt x="570" y="30"/>
                  </a:lnTo>
                  <a:lnTo>
                    <a:pt x="571" y="30"/>
                  </a:lnTo>
                  <a:lnTo>
                    <a:pt x="572" y="30"/>
                  </a:lnTo>
                  <a:lnTo>
                    <a:pt x="573" y="30"/>
                  </a:lnTo>
                  <a:lnTo>
                    <a:pt x="574" y="30"/>
                  </a:lnTo>
                  <a:lnTo>
                    <a:pt x="575" y="30"/>
                  </a:lnTo>
                  <a:lnTo>
                    <a:pt x="576" y="30"/>
                  </a:lnTo>
                  <a:lnTo>
                    <a:pt x="577" y="30"/>
                  </a:lnTo>
                  <a:lnTo>
                    <a:pt x="578" y="30"/>
                  </a:lnTo>
                  <a:lnTo>
                    <a:pt x="579" y="30"/>
                  </a:lnTo>
                  <a:lnTo>
                    <a:pt x="580" y="30"/>
                  </a:lnTo>
                  <a:lnTo>
                    <a:pt x="581" y="30"/>
                  </a:lnTo>
                  <a:lnTo>
                    <a:pt x="582" y="30"/>
                  </a:lnTo>
                  <a:lnTo>
                    <a:pt x="583" y="30"/>
                  </a:lnTo>
                  <a:lnTo>
                    <a:pt x="584" y="30"/>
                  </a:lnTo>
                  <a:lnTo>
                    <a:pt x="585" y="30"/>
                  </a:lnTo>
                  <a:lnTo>
                    <a:pt x="586" y="30"/>
                  </a:lnTo>
                  <a:lnTo>
                    <a:pt x="587" y="30"/>
                  </a:lnTo>
                  <a:lnTo>
                    <a:pt x="588" y="30"/>
                  </a:lnTo>
                  <a:lnTo>
                    <a:pt x="589" y="30"/>
                  </a:lnTo>
                  <a:lnTo>
                    <a:pt x="590" y="30"/>
                  </a:lnTo>
                  <a:lnTo>
                    <a:pt x="591" y="30"/>
                  </a:lnTo>
                  <a:lnTo>
                    <a:pt x="592" y="30"/>
                  </a:lnTo>
                  <a:lnTo>
                    <a:pt x="593" y="30"/>
                  </a:lnTo>
                  <a:lnTo>
                    <a:pt x="594" y="30"/>
                  </a:lnTo>
                  <a:lnTo>
                    <a:pt x="595" y="30"/>
                  </a:lnTo>
                  <a:lnTo>
                    <a:pt x="596" y="30"/>
                  </a:lnTo>
                  <a:lnTo>
                    <a:pt x="597" y="30"/>
                  </a:lnTo>
                  <a:lnTo>
                    <a:pt x="598" y="30"/>
                  </a:lnTo>
                  <a:lnTo>
                    <a:pt x="599" y="30"/>
                  </a:lnTo>
                  <a:lnTo>
                    <a:pt x="600" y="30"/>
                  </a:lnTo>
                  <a:lnTo>
                    <a:pt x="601" y="30"/>
                  </a:lnTo>
                  <a:lnTo>
                    <a:pt x="602" y="30"/>
                  </a:lnTo>
                  <a:lnTo>
                    <a:pt x="603" y="30"/>
                  </a:lnTo>
                  <a:lnTo>
                    <a:pt x="604" y="30"/>
                  </a:lnTo>
                  <a:lnTo>
                    <a:pt x="605" y="30"/>
                  </a:lnTo>
                  <a:lnTo>
                    <a:pt x="606" y="30"/>
                  </a:lnTo>
                  <a:lnTo>
                    <a:pt x="607" y="30"/>
                  </a:lnTo>
                  <a:lnTo>
                    <a:pt x="608" y="30"/>
                  </a:lnTo>
                  <a:lnTo>
                    <a:pt x="609" y="30"/>
                  </a:lnTo>
                  <a:lnTo>
                    <a:pt x="610" y="30"/>
                  </a:lnTo>
                  <a:lnTo>
                    <a:pt x="611" y="30"/>
                  </a:lnTo>
                  <a:lnTo>
                    <a:pt x="612" y="30"/>
                  </a:lnTo>
                  <a:lnTo>
                    <a:pt x="613" y="30"/>
                  </a:lnTo>
                  <a:lnTo>
                    <a:pt x="614" y="30"/>
                  </a:lnTo>
                  <a:lnTo>
                    <a:pt x="615" y="30"/>
                  </a:lnTo>
                  <a:lnTo>
                    <a:pt x="616" y="30"/>
                  </a:lnTo>
                  <a:lnTo>
                    <a:pt x="617" y="30"/>
                  </a:lnTo>
                  <a:lnTo>
                    <a:pt x="618" y="30"/>
                  </a:lnTo>
                  <a:lnTo>
                    <a:pt x="619" y="30"/>
                  </a:lnTo>
                  <a:lnTo>
                    <a:pt x="620" y="30"/>
                  </a:lnTo>
                  <a:lnTo>
                    <a:pt x="621" y="30"/>
                  </a:lnTo>
                  <a:lnTo>
                    <a:pt x="622" y="29"/>
                  </a:lnTo>
                  <a:lnTo>
                    <a:pt x="623" y="29"/>
                  </a:lnTo>
                  <a:lnTo>
                    <a:pt x="624" y="29"/>
                  </a:lnTo>
                  <a:lnTo>
                    <a:pt x="625" y="28"/>
                  </a:lnTo>
                  <a:lnTo>
                    <a:pt x="626" y="28"/>
                  </a:lnTo>
                  <a:lnTo>
                    <a:pt x="626" y="27"/>
                  </a:lnTo>
                  <a:lnTo>
                    <a:pt x="627" y="27"/>
                  </a:lnTo>
                  <a:lnTo>
                    <a:pt x="628" y="27"/>
                  </a:lnTo>
                  <a:lnTo>
                    <a:pt x="628" y="26"/>
                  </a:lnTo>
                  <a:lnTo>
                    <a:pt x="629" y="26"/>
                  </a:lnTo>
                  <a:lnTo>
                    <a:pt x="630" y="26"/>
                  </a:lnTo>
                  <a:lnTo>
                    <a:pt x="631" y="26"/>
                  </a:lnTo>
                  <a:lnTo>
                    <a:pt x="631" y="25"/>
                  </a:lnTo>
                  <a:lnTo>
                    <a:pt x="632" y="26"/>
                  </a:lnTo>
                  <a:lnTo>
                    <a:pt x="633" y="26"/>
                  </a:lnTo>
                  <a:lnTo>
                    <a:pt x="634" y="27"/>
                  </a:lnTo>
                  <a:lnTo>
                    <a:pt x="635" y="27"/>
                  </a:lnTo>
                  <a:lnTo>
                    <a:pt x="635" y="28"/>
                  </a:lnTo>
                  <a:lnTo>
                    <a:pt x="636" y="28"/>
                  </a:lnTo>
                  <a:lnTo>
                    <a:pt x="636" y="29"/>
                  </a:lnTo>
                  <a:lnTo>
                    <a:pt x="637" y="29"/>
                  </a:lnTo>
                  <a:lnTo>
                    <a:pt x="638" y="29"/>
                  </a:lnTo>
                  <a:lnTo>
                    <a:pt x="639" y="30"/>
                  </a:lnTo>
                  <a:lnTo>
                    <a:pt x="640" y="30"/>
                  </a:lnTo>
                  <a:lnTo>
                    <a:pt x="641" y="30"/>
                  </a:lnTo>
                  <a:lnTo>
                    <a:pt x="642" y="30"/>
                  </a:lnTo>
                  <a:lnTo>
                    <a:pt x="643" y="30"/>
                  </a:lnTo>
                  <a:lnTo>
                    <a:pt x="644" y="30"/>
                  </a:lnTo>
                  <a:lnTo>
                    <a:pt x="645" y="30"/>
                  </a:lnTo>
                  <a:lnTo>
                    <a:pt x="646" y="30"/>
                  </a:lnTo>
                  <a:lnTo>
                    <a:pt x="647" y="30"/>
                  </a:lnTo>
                  <a:lnTo>
                    <a:pt x="648" y="30"/>
                  </a:lnTo>
                  <a:lnTo>
                    <a:pt x="649" y="30"/>
                  </a:lnTo>
                  <a:lnTo>
                    <a:pt x="650" y="30"/>
                  </a:lnTo>
                  <a:lnTo>
                    <a:pt x="651" y="30"/>
                  </a:lnTo>
                  <a:lnTo>
                    <a:pt x="652" y="30"/>
                  </a:lnTo>
                  <a:lnTo>
                    <a:pt x="653" y="30"/>
                  </a:lnTo>
                  <a:lnTo>
                    <a:pt x="654" y="30"/>
                  </a:lnTo>
                  <a:lnTo>
                    <a:pt x="655" y="30"/>
                  </a:lnTo>
                  <a:lnTo>
                    <a:pt x="656" y="30"/>
                  </a:lnTo>
                  <a:lnTo>
                    <a:pt x="657" y="30"/>
                  </a:lnTo>
                  <a:lnTo>
                    <a:pt x="658" y="30"/>
                  </a:lnTo>
                  <a:lnTo>
                    <a:pt x="659" y="30"/>
                  </a:lnTo>
                  <a:lnTo>
                    <a:pt x="660" y="30"/>
                  </a:lnTo>
                  <a:lnTo>
                    <a:pt x="661" y="30"/>
                  </a:lnTo>
                  <a:lnTo>
                    <a:pt x="662" y="30"/>
                  </a:lnTo>
                  <a:lnTo>
                    <a:pt x="663" y="30"/>
                  </a:lnTo>
                  <a:lnTo>
                    <a:pt x="664" y="30"/>
                  </a:lnTo>
                  <a:lnTo>
                    <a:pt x="665" y="30"/>
                  </a:lnTo>
                  <a:lnTo>
                    <a:pt x="666" y="30"/>
                  </a:lnTo>
                  <a:lnTo>
                    <a:pt x="667" y="30"/>
                  </a:lnTo>
                  <a:lnTo>
                    <a:pt x="668" y="30"/>
                  </a:lnTo>
                  <a:lnTo>
                    <a:pt x="669" y="30"/>
                  </a:lnTo>
                  <a:lnTo>
                    <a:pt x="670" y="30"/>
                  </a:lnTo>
                  <a:lnTo>
                    <a:pt x="671" y="30"/>
                  </a:lnTo>
                  <a:lnTo>
                    <a:pt x="672" y="30"/>
                  </a:lnTo>
                  <a:lnTo>
                    <a:pt x="673" y="30"/>
                  </a:lnTo>
                  <a:lnTo>
                    <a:pt x="674" y="30"/>
                  </a:lnTo>
                  <a:lnTo>
                    <a:pt x="675" y="30"/>
                  </a:lnTo>
                  <a:lnTo>
                    <a:pt x="676" y="30"/>
                  </a:lnTo>
                  <a:lnTo>
                    <a:pt x="677" y="30"/>
                  </a:lnTo>
                  <a:lnTo>
                    <a:pt x="678" y="30"/>
                  </a:lnTo>
                  <a:lnTo>
                    <a:pt x="679" y="30"/>
                  </a:lnTo>
                  <a:lnTo>
                    <a:pt x="680" y="30"/>
                  </a:lnTo>
                  <a:lnTo>
                    <a:pt x="681" y="30"/>
                  </a:lnTo>
                  <a:lnTo>
                    <a:pt x="682" y="30"/>
                  </a:lnTo>
                  <a:lnTo>
                    <a:pt x="683" y="30"/>
                  </a:lnTo>
                  <a:lnTo>
                    <a:pt x="684" y="30"/>
                  </a:lnTo>
                  <a:lnTo>
                    <a:pt x="685" y="30"/>
                  </a:lnTo>
                  <a:lnTo>
                    <a:pt x="686" y="30"/>
                  </a:lnTo>
                  <a:lnTo>
                    <a:pt x="687" y="30"/>
                  </a:lnTo>
                  <a:lnTo>
                    <a:pt x="688" y="30"/>
                  </a:lnTo>
                  <a:lnTo>
                    <a:pt x="689" y="30"/>
                  </a:lnTo>
                  <a:lnTo>
                    <a:pt x="690" y="30"/>
                  </a:lnTo>
                  <a:lnTo>
                    <a:pt x="691" y="30"/>
                  </a:lnTo>
                  <a:lnTo>
                    <a:pt x="692" y="30"/>
                  </a:lnTo>
                  <a:lnTo>
                    <a:pt x="693" y="30"/>
                  </a:lnTo>
                  <a:lnTo>
                    <a:pt x="694" y="30"/>
                  </a:lnTo>
                  <a:lnTo>
                    <a:pt x="695" y="30"/>
                  </a:lnTo>
                  <a:lnTo>
                    <a:pt x="696" y="30"/>
                  </a:lnTo>
                  <a:lnTo>
                    <a:pt x="697" y="30"/>
                  </a:lnTo>
                  <a:lnTo>
                    <a:pt x="698" y="30"/>
                  </a:lnTo>
                  <a:lnTo>
                    <a:pt x="699" y="30"/>
                  </a:lnTo>
                  <a:lnTo>
                    <a:pt x="700" y="30"/>
                  </a:lnTo>
                  <a:lnTo>
                    <a:pt x="701" y="30"/>
                  </a:lnTo>
                  <a:lnTo>
                    <a:pt x="702" y="30"/>
                  </a:lnTo>
                  <a:lnTo>
                    <a:pt x="703" y="30"/>
                  </a:lnTo>
                  <a:lnTo>
                    <a:pt x="704" y="30"/>
                  </a:lnTo>
                  <a:lnTo>
                    <a:pt x="705" y="30"/>
                  </a:lnTo>
                  <a:lnTo>
                    <a:pt x="706" y="30"/>
                  </a:lnTo>
                  <a:lnTo>
                    <a:pt x="707" y="30"/>
                  </a:lnTo>
                  <a:lnTo>
                    <a:pt x="708" y="30"/>
                  </a:lnTo>
                  <a:lnTo>
                    <a:pt x="709" y="30"/>
                  </a:lnTo>
                  <a:lnTo>
                    <a:pt x="710" y="30"/>
                  </a:lnTo>
                  <a:lnTo>
                    <a:pt x="711" y="30"/>
                  </a:lnTo>
                  <a:lnTo>
                    <a:pt x="712" y="30"/>
                  </a:lnTo>
                  <a:lnTo>
                    <a:pt x="713" y="30"/>
                  </a:lnTo>
                  <a:lnTo>
                    <a:pt x="714" y="30"/>
                  </a:lnTo>
                  <a:lnTo>
                    <a:pt x="715" y="30"/>
                  </a:lnTo>
                  <a:lnTo>
                    <a:pt x="716" y="30"/>
                  </a:lnTo>
                  <a:lnTo>
                    <a:pt x="717" y="30"/>
                  </a:lnTo>
                  <a:lnTo>
                    <a:pt x="718" y="30"/>
                  </a:lnTo>
                  <a:lnTo>
                    <a:pt x="719" y="30"/>
                  </a:lnTo>
                  <a:lnTo>
                    <a:pt x="720" y="30"/>
                  </a:lnTo>
                  <a:lnTo>
                    <a:pt x="721" y="30"/>
                  </a:lnTo>
                  <a:lnTo>
                    <a:pt x="722" y="30"/>
                  </a:lnTo>
                  <a:lnTo>
                    <a:pt x="723" y="30"/>
                  </a:lnTo>
                  <a:lnTo>
                    <a:pt x="724" y="30"/>
                  </a:lnTo>
                  <a:lnTo>
                    <a:pt x="725" y="30"/>
                  </a:lnTo>
                  <a:lnTo>
                    <a:pt x="726" y="30"/>
                  </a:lnTo>
                  <a:lnTo>
                    <a:pt x="727" y="30"/>
                  </a:lnTo>
                  <a:lnTo>
                    <a:pt x="728" y="30"/>
                  </a:lnTo>
                  <a:lnTo>
                    <a:pt x="729" y="30"/>
                  </a:lnTo>
                  <a:lnTo>
                    <a:pt x="730" y="30"/>
                  </a:lnTo>
                  <a:lnTo>
                    <a:pt x="731" y="30"/>
                  </a:lnTo>
                  <a:lnTo>
                    <a:pt x="732" y="30"/>
                  </a:lnTo>
                  <a:lnTo>
                    <a:pt x="733" y="30"/>
                  </a:lnTo>
                  <a:lnTo>
                    <a:pt x="734" y="30"/>
                  </a:lnTo>
                  <a:lnTo>
                    <a:pt x="735" y="30"/>
                  </a:lnTo>
                  <a:lnTo>
                    <a:pt x="736" y="30"/>
                  </a:lnTo>
                  <a:lnTo>
                    <a:pt x="737" y="30"/>
                  </a:lnTo>
                  <a:lnTo>
                    <a:pt x="738" y="30"/>
                  </a:lnTo>
                  <a:lnTo>
                    <a:pt x="739" y="30"/>
                  </a:lnTo>
                  <a:lnTo>
                    <a:pt x="740" y="30"/>
                  </a:lnTo>
                  <a:lnTo>
                    <a:pt x="741" y="30"/>
                  </a:lnTo>
                  <a:lnTo>
                    <a:pt x="742" y="30"/>
                  </a:lnTo>
                  <a:lnTo>
                    <a:pt x="743" y="30"/>
                  </a:lnTo>
                  <a:lnTo>
                    <a:pt x="744" y="30"/>
                  </a:lnTo>
                  <a:lnTo>
                    <a:pt x="745" y="30"/>
                  </a:lnTo>
                  <a:lnTo>
                    <a:pt x="746" y="30"/>
                  </a:lnTo>
                  <a:lnTo>
                    <a:pt x="747" y="30"/>
                  </a:lnTo>
                  <a:lnTo>
                    <a:pt x="748" y="30"/>
                  </a:lnTo>
                  <a:lnTo>
                    <a:pt x="749" y="30"/>
                  </a:lnTo>
                  <a:lnTo>
                    <a:pt x="750" y="30"/>
                  </a:lnTo>
                  <a:lnTo>
                    <a:pt x="751" y="30"/>
                  </a:lnTo>
                  <a:lnTo>
                    <a:pt x="752" y="30"/>
                  </a:lnTo>
                  <a:lnTo>
                    <a:pt x="753" y="30"/>
                  </a:lnTo>
                  <a:lnTo>
                    <a:pt x="754" y="30"/>
                  </a:lnTo>
                  <a:lnTo>
                    <a:pt x="755" y="30"/>
                  </a:lnTo>
                  <a:lnTo>
                    <a:pt x="756" y="30"/>
                  </a:lnTo>
                  <a:lnTo>
                    <a:pt x="757" y="30"/>
                  </a:lnTo>
                  <a:lnTo>
                    <a:pt x="758" y="30"/>
                  </a:lnTo>
                  <a:lnTo>
                    <a:pt x="759" y="30"/>
                  </a:lnTo>
                  <a:lnTo>
                    <a:pt x="760" y="30"/>
                  </a:lnTo>
                  <a:lnTo>
                    <a:pt x="761" y="30"/>
                  </a:lnTo>
                  <a:lnTo>
                    <a:pt x="762" y="30"/>
                  </a:lnTo>
                  <a:lnTo>
                    <a:pt x="763" y="30"/>
                  </a:lnTo>
                  <a:lnTo>
                    <a:pt x="764" y="30"/>
                  </a:lnTo>
                  <a:lnTo>
                    <a:pt x="765" y="30"/>
                  </a:lnTo>
                  <a:lnTo>
                    <a:pt x="766" y="30"/>
                  </a:lnTo>
                  <a:lnTo>
                    <a:pt x="767" y="30"/>
                  </a:lnTo>
                  <a:lnTo>
                    <a:pt x="768" y="30"/>
                  </a:lnTo>
                  <a:lnTo>
                    <a:pt x="769" y="30"/>
                  </a:lnTo>
                  <a:lnTo>
                    <a:pt x="770" y="30"/>
                  </a:lnTo>
                  <a:lnTo>
                    <a:pt x="771" y="30"/>
                  </a:lnTo>
                  <a:lnTo>
                    <a:pt x="772" y="30"/>
                  </a:lnTo>
                  <a:lnTo>
                    <a:pt x="773" y="30"/>
                  </a:lnTo>
                  <a:lnTo>
                    <a:pt x="774" y="30"/>
                  </a:lnTo>
                  <a:lnTo>
                    <a:pt x="775" y="30"/>
                  </a:lnTo>
                  <a:lnTo>
                    <a:pt x="776" y="30"/>
                  </a:lnTo>
                  <a:lnTo>
                    <a:pt x="777" y="30"/>
                  </a:lnTo>
                  <a:lnTo>
                    <a:pt x="778" y="30"/>
                  </a:lnTo>
                  <a:lnTo>
                    <a:pt x="779" y="30"/>
                  </a:lnTo>
                  <a:lnTo>
                    <a:pt x="780" y="30"/>
                  </a:lnTo>
                  <a:lnTo>
                    <a:pt x="781" y="30"/>
                  </a:lnTo>
                  <a:lnTo>
                    <a:pt x="782" y="30"/>
                  </a:lnTo>
                  <a:lnTo>
                    <a:pt x="783" y="30"/>
                  </a:lnTo>
                  <a:lnTo>
                    <a:pt x="784" y="30"/>
                  </a:lnTo>
                  <a:lnTo>
                    <a:pt x="785" y="30"/>
                  </a:lnTo>
                  <a:lnTo>
                    <a:pt x="786" y="30"/>
                  </a:lnTo>
                  <a:lnTo>
                    <a:pt x="787" y="30"/>
                  </a:lnTo>
                  <a:lnTo>
                    <a:pt x="788" y="30"/>
                  </a:lnTo>
                  <a:lnTo>
                    <a:pt x="789" y="30"/>
                  </a:lnTo>
                  <a:lnTo>
                    <a:pt x="790" y="30"/>
                  </a:lnTo>
                  <a:lnTo>
                    <a:pt x="791" y="30"/>
                  </a:lnTo>
                  <a:lnTo>
                    <a:pt x="792" y="30"/>
                  </a:lnTo>
                  <a:lnTo>
                    <a:pt x="793" y="30"/>
                  </a:lnTo>
                  <a:lnTo>
                    <a:pt x="794" y="30"/>
                  </a:lnTo>
                  <a:lnTo>
                    <a:pt x="795" y="30"/>
                  </a:lnTo>
                  <a:lnTo>
                    <a:pt x="796" y="30"/>
                  </a:lnTo>
                  <a:lnTo>
                    <a:pt x="797" y="30"/>
                  </a:lnTo>
                  <a:lnTo>
                    <a:pt x="798" y="30"/>
                  </a:lnTo>
                  <a:lnTo>
                    <a:pt x="799" y="30"/>
                  </a:lnTo>
                  <a:lnTo>
                    <a:pt x="800" y="30"/>
                  </a:lnTo>
                  <a:lnTo>
                    <a:pt x="801" y="30"/>
                  </a:lnTo>
                  <a:lnTo>
                    <a:pt x="802" y="30"/>
                  </a:lnTo>
                  <a:lnTo>
                    <a:pt x="803" y="30"/>
                  </a:lnTo>
                  <a:lnTo>
                    <a:pt x="804" y="30"/>
                  </a:lnTo>
                  <a:lnTo>
                    <a:pt x="805" y="30"/>
                  </a:lnTo>
                  <a:lnTo>
                    <a:pt x="806" y="30"/>
                  </a:lnTo>
                  <a:lnTo>
                    <a:pt x="807" y="30"/>
                  </a:lnTo>
                  <a:lnTo>
                    <a:pt x="808" y="30"/>
                  </a:lnTo>
                  <a:lnTo>
                    <a:pt x="809" y="30"/>
                  </a:lnTo>
                  <a:lnTo>
                    <a:pt x="810" y="30"/>
                  </a:lnTo>
                  <a:lnTo>
                    <a:pt x="811" y="30"/>
                  </a:lnTo>
                  <a:lnTo>
                    <a:pt x="812" y="30"/>
                  </a:lnTo>
                  <a:lnTo>
                    <a:pt x="813" y="30"/>
                  </a:lnTo>
                  <a:lnTo>
                    <a:pt x="814" y="30"/>
                  </a:lnTo>
                  <a:lnTo>
                    <a:pt x="815" y="30"/>
                  </a:lnTo>
                  <a:lnTo>
                    <a:pt x="816" y="30"/>
                  </a:lnTo>
                  <a:lnTo>
                    <a:pt x="817" y="30"/>
                  </a:lnTo>
                  <a:lnTo>
                    <a:pt x="818" y="30"/>
                  </a:lnTo>
                  <a:lnTo>
                    <a:pt x="819" y="30"/>
                  </a:lnTo>
                  <a:lnTo>
                    <a:pt x="820" y="30"/>
                  </a:lnTo>
                  <a:lnTo>
                    <a:pt x="821" y="30"/>
                  </a:lnTo>
                  <a:lnTo>
                    <a:pt x="822" y="30"/>
                  </a:lnTo>
                  <a:lnTo>
                    <a:pt x="823" y="30"/>
                  </a:lnTo>
                  <a:lnTo>
                    <a:pt x="824" y="30"/>
                  </a:lnTo>
                  <a:lnTo>
                    <a:pt x="825" y="30"/>
                  </a:lnTo>
                  <a:lnTo>
                    <a:pt x="826" y="30"/>
                  </a:lnTo>
                  <a:lnTo>
                    <a:pt x="827" y="30"/>
                  </a:lnTo>
                  <a:lnTo>
                    <a:pt x="828" y="30"/>
                  </a:lnTo>
                </a:path>
              </a:pathLst>
            </a:cu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grpSp>
      <p:grpSp>
        <p:nvGrpSpPr>
          <p:cNvPr id="3" name="Group 170"/>
          <p:cNvGrpSpPr>
            <a:grpSpLocks noChangeAspect="1"/>
          </p:cNvGrpSpPr>
          <p:nvPr/>
        </p:nvGrpSpPr>
        <p:grpSpPr bwMode="auto">
          <a:xfrm>
            <a:off x="1019177" y="1220789"/>
            <a:ext cx="4443413" cy="3276600"/>
            <a:chOff x="642" y="769"/>
            <a:chExt cx="2799" cy="2064"/>
          </a:xfrm>
        </p:grpSpPr>
        <p:grpSp>
          <p:nvGrpSpPr>
            <p:cNvPr id="4" name="Group 371"/>
            <p:cNvGrpSpPr>
              <a:grpSpLocks/>
            </p:cNvGrpSpPr>
            <p:nvPr/>
          </p:nvGrpSpPr>
          <p:grpSpPr bwMode="auto">
            <a:xfrm>
              <a:off x="642" y="769"/>
              <a:ext cx="2799" cy="2064"/>
              <a:chOff x="642" y="769"/>
              <a:chExt cx="2799" cy="2064"/>
            </a:xfrm>
          </p:grpSpPr>
          <p:sp>
            <p:nvSpPr>
              <p:cNvPr id="27671" name="Line 178"/>
              <p:cNvSpPr>
                <a:spLocks noChangeShapeType="1"/>
              </p:cNvSpPr>
              <p:nvPr/>
            </p:nvSpPr>
            <p:spPr bwMode="auto">
              <a:xfrm>
                <a:off x="878" y="2727"/>
                <a:ext cx="2563"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72" name="Line 179"/>
              <p:cNvSpPr>
                <a:spLocks noChangeShapeType="1"/>
              </p:cNvSpPr>
              <p:nvPr/>
            </p:nvSpPr>
            <p:spPr bwMode="auto">
              <a:xfrm>
                <a:off x="965"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73" name="Line 180"/>
              <p:cNvSpPr>
                <a:spLocks noChangeShapeType="1"/>
              </p:cNvSpPr>
              <p:nvPr/>
            </p:nvSpPr>
            <p:spPr bwMode="auto">
              <a:xfrm>
                <a:off x="1049"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74" name="Line 181"/>
              <p:cNvSpPr>
                <a:spLocks noChangeShapeType="1"/>
              </p:cNvSpPr>
              <p:nvPr/>
            </p:nvSpPr>
            <p:spPr bwMode="auto">
              <a:xfrm>
                <a:off x="1135"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75" name="Line 182"/>
              <p:cNvSpPr>
                <a:spLocks noChangeShapeType="1"/>
              </p:cNvSpPr>
              <p:nvPr/>
            </p:nvSpPr>
            <p:spPr bwMode="auto">
              <a:xfrm>
                <a:off x="1222"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76" name="Line 183"/>
              <p:cNvSpPr>
                <a:spLocks noChangeShapeType="1"/>
              </p:cNvSpPr>
              <p:nvPr/>
            </p:nvSpPr>
            <p:spPr bwMode="auto">
              <a:xfrm>
                <a:off x="1306"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77" name="Line 184"/>
              <p:cNvSpPr>
                <a:spLocks noChangeShapeType="1"/>
              </p:cNvSpPr>
              <p:nvPr/>
            </p:nvSpPr>
            <p:spPr bwMode="auto">
              <a:xfrm>
                <a:off x="1392"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78" name="Line 185"/>
              <p:cNvSpPr>
                <a:spLocks noChangeShapeType="1"/>
              </p:cNvSpPr>
              <p:nvPr/>
            </p:nvSpPr>
            <p:spPr bwMode="auto">
              <a:xfrm>
                <a:off x="1479"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79" name="Line 186"/>
              <p:cNvSpPr>
                <a:spLocks noChangeShapeType="1"/>
              </p:cNvSpPr>
              <p:nvPr/>
            </p:nvSpPr>
            <p:spPr bwMode="auto">
              <a:xfrm>
                <a:off x="1562"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80" name="Line 187"/>
              <p:cNvSpPr>
                <a:spLocks noChangeShapeType="1"/>
              </p:cNvSpPr>
              <p:nvPr/>
            </p:nvSpPr>
            <p:spPr bwMode="auto">
              <a:xfrm>
                <a:off x="1649"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81" name="Line 188"/>
              <p:cNvSpPr>
                <a:spLocks noChangeShapeType="1"/>
              </p:cNvSpPr>
              <p:nvPr/>
            </p:nvSpPr>
            <p:spPr bwMode="auto">
              <a:xfrm>
                <a:off x="1733"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82" name="Line 189"/>
              <p:cNvSpPr>
                <a:spLocks noChangeShapeType="1"/>
              </p:cNvSpPr>
              <p:nvPr/>
            </p:nvSpPr>
            <p:spPr bwMode="auto">
              <a:xfrm>
                <a:off x="1819"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83" name="Line 190"/>
              <p:cNvSpPr>
                <a:spLocks noChangeShapeType="1"/>
              </p:cNvSpPr>
              <p:nvPr/>
            </p:nvSpPr>
            <p:spPr bwMode="auto">
              <a:xfrm>
                <a:off x="1906"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84" name="Line 191"/>
              <p:cNvSpPr>
                <a:spLocks noChangeShapeType="1"/>
              </p:cNvSpPr>
              <p:nvPr/>
            </p:nvSpPr>
            <p:spPr bwMode="auto">
              <a:xfrm>
                <a:off x="1989"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85" name="Line 192"/>
              <p:cNvSpPr>
                <a:spLocks noChangeShapeType="1"/>
              </p:cNvSpPr>
              <p:nvPr/>
            </p:nvSpPr>
            <p:spPr bwMode="auto">
              <a:xfrm>
                <a:off x="2076"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86" name="Line 193"/>
              <p:cNvSpPr>
                <a:spLocks noChangeShapeType="1"/>
              </p:cNvSpPr>
              <p:nvPr/>
            </p:nvSpPr>
            <p:spPr bwMode="auto">
              <a:xfrm>
                <a:off x="2163"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87" name="Line 194"/>
              <p:cNvSpPr>
                <a:spLocks noChangeShapeType="1"/>
              </p:cNvSpPr>
              <p:nvPr/>
            </p:nvSpPr>
            <p:spPr bwMode="auto">
              <a:xfrm>
                <a:off x="2246"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88" name="Line 195"/>
              <p:cNvSpPr>
                <a:spLocks noChangeShapeType="1"/>
              </p:cNvSpPr>
              <p:nvPr/>
            </p:nvSpPr>
            <p:spPr bwMode="auto">
              <a:xfrm>
                <a:off x="2333"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89" name="Line 196"/>
              <p:cNvSpPr>
                <a:spLocks noChangeShapeType="1"/>
              </p:cNvSpPr>
              <p:nvPr/>
            </p:nvSpPr>
            <p:spPr bwMode="auto">
              <a:xfrm>
                <a:off x="2416"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90" name="Line 197"/>
              <p:cNvSpPr>
                <a:spLocks noChangeShapeType="1"/>
              </p:cNvSpPr>
              <p:nvPr/>
            </p:nvSpPr>
            <p:spPr bwMode="auto">
              <a:xfrm>
                <a:off x="2503"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91" name="Line 198"/>
              <p:cNvSpPr>
                <a:spLocks noChangeShapeType="1"/>
              </p:cNvSpPr>
              <p:nvPr/>
            </p:nvSpPr>
            <p:spPr bwMode="auto">
              <a:xfrm>
                <a:off x="2590"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92" name="Line 199"/>
              <p:cNvSpPr>
                <a:spLocks noChangeShapeType="1"/>
              </p:cNvSpPr>
              <p:nvPr/>
            </p:nvSpPr>
            <p:spPr bwMode="auto">
              <a:xfrm>
                <a:off x="2673"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93" name="Line 200"/>
              <p:cNvSpPr>
                <a:spLocks noChangeShapeType="1"/>
              </p:cNvSpPr>
              <p:nvPr/>
            </p:nvSpPr>
            <p:spPr bwMode="auto">
              <a:xfrm>
                <a:off x="2760"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94" name="Line 201"/>
              <p:cNvSpPr>
                <a:spLocks noChangeShapeType="1"/>
              </p:cNvSpPr>
              <p:nvPr/>
            </p:nvSpPr>
            <p:spPr bwMode="auto">
              <a:xfrm>
                <a:off x="2847"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95" name="Line 202"/>
              <p:cNvSpPr>
                <a:spLocks noChangeShapeType="1"/>
              </p:cNvSpPr>
              <p:nvPr/>
            </p:nvSpPr>
            <p:spPr bwMode="auto">
              <a:xfrm>
                <a:off x="2930"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96" name="Line 203"/>
              <p:cNvSpPr>
                <a:spLocks noChangeShapeType="1"/>
              </p:cNvSpPr>
              <p:nvPr/>
            </p:nvSpPr>
            <p:spPr bwMode="auto">
              <a:xfrm>
                <a:off x="3017"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97" name="Line 204"/>
              <p:cNvSpPr>
                <a:spLocks noChangeShapeType="1"/>
              </p:cNvSpPr>
              <p:nvPr/>
            </p:nvSpPr>
            <p:spPr bwMode="auto">
              <a:xfrm>
                <a:off x="3103"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98" name="Line 205"/>
              <p:cNvSpPr>
                <a:spLocks noChangeShapeType="1"/>
              </p:cNvSpPr>
              <p:nvPr/>
            </p:nvSpPr>
            <p:spPr bwMode="auto">
              <a:xfrm>
                <a:off x="3187"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699" name="Line 206"/>
              <p:cNvSpPr>
                <a:spLocks noChangeShapeType="1"/>
              </p:cNvSpPr>
              <p:nvPr/>
            </p:nvSpPr>
            <p:spPr bwMode="auto">
              <a:xfrm>
                <a:off x="3274"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00" name="Line 207"/>
              <p:cNvSpPr>
                <a:spLocks noChangeShapeType="1"/>
              </p:cNvSpPr>
              <p:nvPr/>
            </p:nvSpPr>
            <p:spPr bwMode="auto">
              <a:xfrm>
                <a:off x="3357" y="2727"/>
                <a:ext cx="0" cy="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01" name="Line 208"/>
              <p:cNvSpPr>
                <a:spLocks noChangeShapeType="1"/>
              </p:cNvSpPr>
              <p:nvPr/>
            </p:nvSpPr>
            <p:spPr bwMode="auto">
              <a:xfrm>
                <a:off x="1049"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02" name="Line 209"/>
              <p:cNvSpPr>
                <a:spLocks noChangeShapeType="1"/>
              </p:cNvSpPr>
              <p:nvPr/>
            </p:nvSpPr>
            <p:spPr bwMode="auto">
              <a:xfrm>
                <a:off x="1222"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03" name="Line 210"/>
              <p:cNvSpPr>
                <a:spLocks noChangeShapeType="1"/>
              </p:cNvSpPr>
              <p:nvPr/>
            </p:nvSpPr>
            <p:spPr bwMode="auto">
              <a:xfrm>
                <a:off x="1392"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04" name="Line 211"/>
              <p:cNvSpPr>
                <a:spLocks noChangeShapeType="1"/>
              </p:cNvSpPr>
              <p:nvPr/>
            </p:nvSpPr>
            <p:spPr bwMode="auto">
              <a:xfrm>
                <a:off x="1562"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05" name="Line 212"/>
              <p:cNvSpPr>
                <a:spLocks noChangeShapeType="1"/>
              </p:cNvSpPr>
              <p:nvPr/>
            </p:nvSpPr>
            <p:spPr bwMode="auto">
              <a:xfrm>
                <a:off x="1733"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06" name="Line 213"/>
              <p:cNvSpPr>
                <a:spLocks noChangeShapeType="1"/>
              </p:cNvSpPr>
              <p:nvPr/>
            </p:nvSpPr>
            <p:spPr bwMode="auto">
              <a:xfrm>
                <a:off x="1906"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07" name="Line 214"/>
              <p:cNvSpPr>
                <a:spLocks noChangeShapeType="1"/>
              </p:cNvSpPr>
              <p:nvPr/>
            </p:nvSpPr>
            <p:spPr bwMode="auto">
              <a:xfrm>
                <a:off x="2076"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08" name="Line 215"/>
              <p:cNvSpPr>
                <a:spLocks noChangeShapeType="1"/>
              </p:cNvSpPr>
              <p:nvPr/>
            </p:nvSpPr>
            <p:spPr bwMode="auto">
              <a:xfrm>
                <a:off x="2246"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09" name="Line 216"/>
              <p:cNvSpPr>
                <a:spLocks noChangeShapeType="1"/>
              </p:cNvSpPr>
              <p:nvPr/>
            </p:nvSpPr>
            <p:spPr bwMode="auto">
              <a:xfrm>
                <a:off x="2416"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10" name="Line 217"/>
              <p:cNvSpPr>
                <a:spLocks noChangeShapeType="1"/>
              </p:cNvSpPr>
              <p:nvPr/>
            </p:nvSpPr>
            <p:spPr bwMode="auto">
              <a:xfrm>
                <a:off x="2590"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11" name="Line 218"/>
              <p:cNvSpPr>
                <a:spLocks noChangeShapeType="1"/>
              </p:cNvSpPr>
              <p:nvPr/>
            </p:nvSpPr>
            <p:spPr bwMode="auto">
              <a:xfrm>
                <a:off x="2760"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12" name="Line 219"/>
              <p:cNvSpPr>
                <a:spLocks noChangeShapeType="1"/>
              </p:cNvSpPr>
              <p:nvPr/>
            </p:nvSpPr>
            <p:spPr bwMode="auto">
              <a:xfrm>
                <a:off x="2930"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13" name="Line 220"/>
              <p:cNvSpPr>
                <a:spLocks noChangeShapeType="1"/>
              </p:cNvSpPr>
              <p:nvPr/>
            </p:nvSpPr>
            <p:spPr bwMode="auto">
              <a:xfrm>
                <a:off x="3103"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14" name="Line 221"/>
              <p:cNvSpPr>
                <a:spLocks noChangeShapeType="1"/>
              </p:cNvSpPr>
              <p:nvPr/>
            </p:nvSpPr>
            <p:spPr bwMode="auto">
              <a:xfrm>
                <a:off x="3274" y="2727"/>
                <a:ext cx="0" cy="12"/>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15" name="Rectangle 222"/>
              <p:cNvSpPr>
                <a:spLocks noChangeArrowheads="1"/>
              </p:cNvSpPr>
              <p:nvPr/>
            </p:nvSpPr>
            <p:spPr bwMode="auto">
              <a:xfrm>
                <a:off x="1024" y="2739"/>
                <a:ext cx="24"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2</a:t>
                </a:r>
                <a:endParaRPr lang="en-US">
                  <a:latin typeface="Calibri" pitchFamily="34" charset="0"/>
                </a:endParaRPr>
              </a:p>
            </p:txBody>
          </p:sp>
          <p:sp>
            <p:nvSpPr>
              <p:cNvPr id="27716" name="Rectangle 223"/>
              <p:cNvSpPr>
                <a:spLocks noChangeArrowheads="1"/>
              </p:cNvSpPr>
              <p:nvPr/>
            </p:nvSpPr>
            <p:spPr bwMode="auto">
              <a:xfrm>
                <a:off x="1197" y="2739"/>
                <a:ext cx="24"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4</a:t>
                </a:r>
                <a:endParaRPr lang="en-US">
                  <a:latin typeface="Calibri" pitchFamily="34" charset="0"/>
                </a:endParaRPr>
              </a:p>
            </p:txBody>
          </p:sp>
          <p:sp>
            <p:nvSpPr>
              <p:cNvPr id="27717" name="Rectangle 224"/>
              <p:cNvSpPr>
                <a:spLocks noChangeArrowheads="1"/>
              </p:cNvSpPr>
              <p:nvPr/>
            </p:nvSpPr>
            <p:spPr bwMode="auto">
              <a:xfrm>
                <a:off x="1367" y="2739"/>
                <a:ext cx="24"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6</a:t>
                </a:r>
                <a:endParaRPr lang="en-US">
                  <a:latin typeface="Calibri" pitchFamily="34" charset="0"/>
                </a:endParaRPr>
              </a:p>
            </p:txBody>
          </p:sp>
          <p:sp>
            <p:nvSpPr>
              <p:cNvPr id="27718" name="Rectangle 225"/>
              <p:cNvSpPr>
                <a:spLocks noChangeArrowheads="1"/>
              </p:cNvSpPr>
              <p:nvPr/>
            </p:nvSpPr>
            <p:spPr bwMode="auto">
              <a:xfrm>
                <a:off x="1537" y="2739"/>
                <a:ext cx="24"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8</a:t>
                </a:r>
                <a:endParaRPr lang="en-US">
                  <a:latin typeface="Calibri" pitchFamily="34" charset="0"/>
                </a:endParaRPr>
              </a:p>
            </p:txBody>
          </p:sp>
          <p:sp>
            <p:nvSpPr>
              <p:cNvPr id="27719" name="Rectangle 226"/>
              <p:cNvSpPr>
                <a:spLocks noChangeArrowheads="1"/>
              </p:cNvSpPr>
              <p:nvPr/>
            </p:nvSpPr>
            <p:spPr bwMode="auto">
              <a:xfrm>
                <a:off x="1695" y="2739"/>
                <a:ext cx="41"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10</a:t>
                </a:r>
                <a:endParaRPr lang="en-US">
                  <a:latin typeface="Calibri" pitchFamily="34" charset="0"/>
                </a:endParaRPr>
              </a:p>
            </p:txBody>
          </p:sp>
          <p:sp>
            <p:nvSpPr>
              <p:cNvPr id="27720" name="Rectangle 227"/>
              <p:cNvSpPr>
                <a:spLocks noChangeArrowheads="1"/>
              </p:cNvSpPr>
              <p:nvPr/>
            </p:nvSpPr>
            <p:spPr bwMode="auto">
              <a:xfrm>
                <a:off x="1868" y="2739"/>
                <a:ext cx="41"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12</a:t>
                </a:r>
                <a:endParaRPr lang="en-US">
                  <a:latin typeface="Calibri" pitchFamily="34" charset="0"/>
                </a:endParaRPr>
              </a:p>
            </p:txBody>
          </p:sp>
          <p:sp>
            <p:nvSpPr>
              <p:cNvPr id="27721" name="Rectangle 228"/>
              <p:cNvSpPr>
                <a:spLocks noChangeArrowheads="1"/>
              </p:cNvSpPr>
              <p:nvPr/>
            </p:nvSpPr>
            <p:spPr bwMode="auto">
              <a:xfrm>
                <a:off x="2038" y="2739"/>
                <a:ext cx="41"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14</a:t>
                </a:r>
                <a:endParaRPr lang="en-US">
                  <a:latin typeface="Calibri" pitchFamily="34" charset="0"/>
                </a:endParaRPr>
              </a:p>
            </p:txBody>
          </p:sp>
          <p:sp>
            <p:nvSpPr>
              <p:cNvPr id="27722" name="Rectangle 229"/>
              <p:cNvSpPr>
                <a:spLocks noChangeArrowheads="1"/>
              </p:cNvSpPr>
              <p:nvPr/>
            </p:nvSpPr>
            <p:spPr bwMode="auto">
              <a:xfrm>
                <a:off x="2208" y="2739"/>
                <a:ext cx="41"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16</a:t>
                </a:r>
                <a:endParaRPr lang="en-US">
                  <a:latin typeface="Calibri" pitchFamily="34" charset="0"/>
                </a:endParaRPr>
              </a:p>
            </p:txBody>
          </p:sp>
          <p:sp>
            <p:nvSpPr>
              <p:cNvPr id="27723" name="Rectangle 230"/>
              <p:cNvSpPr>
                <a:spLocks noChangeArrowheads="1"/>
              </p:cNvSpPr>
              <p:nvPr/>
            </p:nvSpPr>
            <p:spPr bwMode="auto">
              <a:xfrm>
                <a:off x="2378" y="2739"/>
                <a:ext cx="41"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18</a:t>
                </a:r>
                <a:endParaRPr lang="en-US">
                  <a:latin typeface="Calibri" pitchFamily="34" charset="0"/>
                </a:endParaRPr>
              </a:p>
            </p:txBody>
          </p:sp>
          <p:sp>
            <p:nvSpPr>
              <p:cNvPr id="27724" name="Rectangle 231"/>
              <p:cNvSpPr>
                <a:spLocks noChangeArrowheads="1"/>
              </p:cNvSpPr>
              <p:nvPr/>
            </p:nvSpPr>
            <p:spPr bwMode="auto">
              <a:xfrm>
                <a:off x="2552" y="2739"/>
                <a:ext cx="41"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20</a:t>
                </a:r>
                <a:endParaRPr lang="en-US">
                  <a:latin typeface="Calibri" pitchFamily="34" charset="0"/>
                </a:endParaRPr>
              </a:p>
            </p:txBody>
          </p:sp>
          <p:sp>
            <p:nvSpPr>
              <p:cNvPr id="27725" name="Rectangle 232"/>
              <p:cNvSpPr>
                <a:spLocks noChangeArrowheads="1"/>
              </p:cNvSpPr>
              <p:nvPr/>
            </p:nvSpPr>
            <p:spPr bwMode="auto">
              <a:xfrm>
                <a:off x="2722" y="2739"/>
                <a:ext cx="41"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22</a:t>
                </a:r>
                <a:endParaRPr lang="en-US">
                  <a:latin typeface="Calibri" pitchFamily="34" charset="0"/>
                </a:endParaRPr>
              </a:p>
            </p:txBody>
          </p:sp>
          <p:sp>
            <p:nvSpPr>
              <p:cNvPr id="27726" name="Rectangle 233"/>
              <p:cNvSpPr>
                <a:spLocks noChangeArrowheads="1"/>
              </p:cNvSpPr>
              <p:nvPr/>
            </p:nvSpPr>
            <p:spPr bwMode="auto">
              <a:xfrm>
                <a:off x="2892" y="2739"/>
                <a:ext cx="41"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24</a:t>
                </a:r>
                <a:endParaRPr lang="en-US">
                  <a:latin typeface="Calibri" pitchFamily="34" charset="0"/>
                </a:endParaRPr>
              </a:p>
            </p:txBody>
          </p:sp>
          <p:sp>
            <p:nvSpPr>
              <p:cNvPr id="27727" name="Rectangle 234"/>
              <p:cNvSpPr>
                <a:spLocks noChangeArrowheads="1"/>
              </p:cNvSpPr>
              <p:nvPr/>
            </p:nvSpPr>
            <p:spPr bwMode="auto">
              <a:xfrm>
                <a:off x="3065" y="2739"/>
                <a:ext cx="41"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26</a:t>
                </a:r>
                <a:endParaRPr lang="en-US">
                  <a:latin typeface="Calibri" pitchFamily="34" charset="0"/>
                </a:endParaRPr>
              </a:p>
            </p:txBody>
          </p:sp>
          <p:sp>
            <p:nvSpPr>
              <p:cNvPr id="27728" name="Rectangle 235"/>
              <p:cNvSpPr>
                <a:spLocks noChangeArrowheads="1"/>
              </p:cNvSpPr>
              <p:nvPr/>
            </p:nvSpPr>
            <p:spPr bwMode="auto">
              <a:xfrm>
                <a:off x="3236" y="2739"/>
                <a:ext cx="41"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28</a:t>
                </a:r>
                <a:endParaRPr lang="en-US">
                  <a:latin typeface="Calibri" pitchFamily="34" charset="0"/>
                </a:endParaRPr>
              </a:p>
            </p:txBody>
          </p:sp>
          <p:sp>
            <p:nvSpPr>
              <p:cNvPr id="27729" name="Rectangle 236"/>
              <p:cNvSpPr>
                <a:spLocks noChangeArrowheads="1"/>
              </p:cNvSpPr>
              <p:nvPr/>
            </p:nvSpPr>
            <p:spPr bwMode="auto">
              <a:xfrm>
                <a:off x="2044" y="2785"/>
                <a:ext cx="163"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Time, min</a:t>
                </a:r>
                <a:endParaRPr lang="en-US">
                  <a:latin typeface="Calibri" pitchFamily="34" charset="0"/>
                </a:endParaRPr>
              </a:p>
            </p:txBody>
          </p:sp>
          <p:sp>
            <p:nvSpPr>
              <p:cNvPr id="27730" name="Line 237"/>
              <p:cNvSpPr>
                <a:spLocks noChangeShapeType="1"/>
              </p:cNvSpPr>
              <p:nvPr/>
            </p:nvSpPr>
            <p:spPr bwMode="auto">
              <a:xfrm flipV="1">
                <a:off x="878" y="791"/>
                <a:ext cx="0" cy="1936"/>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31" name="Line 238"/>
              <p:cNvSpPr>
                <a:spLocks noChangeShapeType="1"/>
              </p:cNvSpPr>
              <p:nvPr/>
            </p:nvSpPr>
            <p:spPr bwMode="auto">
              <a:xfrm flipH="1">
                <a:off x="872" y="2727"/>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32" name="Line 239"/>
              <p:cNvSpPr>
                <a:spLocks noChangeShapeType="1"/>
              </p:cNvSpPr>
              <p:nvPr/>
            </p:nvSpPr>
            <p:spPr bwMode="auto">
              <a:xfrm flipH="1">
                <a:off x="872" y="2705"/>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33" name="Line 240"/>
              <p:cNvSpPr>
                <a:spLocks noChangeShapeType="1"/>
              </p:cNvSpPr>
              <p:nvPr/>
            </p:nvSpPr>
            <p:spPr bwMode="auto">
              <a:xfrm flipH="1">
                <a:off x="872" y="2686"/>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34" name="Line 241"/>
              <p:cNvSpPr>
                <a:spLocks noChangeShapeType="1"/>
              </p:cNvSpPr>
              <p:nvPr/>
            </p:nvSpPr>
            <p:spPr bwMode="auto">
              <a:xfrm flipH="1">
                <a:off x="872" y="2665"/>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35" name="Line 242"/>
              <p:cNvSpPr>
                <a:spLocks noChangeShapeType="1"/>
              </p:cNvSpPr>
              <p:nvPr/>
            </p:nvSpPr>
            <p:spPr bwMode="auto">
              <a:xfrm flipH="1">
                <a:off x="872" y="2643"/>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36" name="Line 243"/>
              <p:cNvSpPr>
                <a:spLocks noChangeShapeType="1"/>
              </p:cNvSpPr>
              <p:nvPr/>
            </p:nvSpPr>
            <p:spPr bwMode="auto">
              <a:xfrm flipH="1">
                <a:off x="872" y="2625"/>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37" name="Line 244"/>
              <p:cNvSpPr>
                <a:spLocks noChangeShapeType="1"/>
              </p:cNvSpPr>
              <p:nvPr/>
            </p:nvSpPr>
            <p:spPr bwMode="auto">
              <a:xfrm flipH="1">
                <a:off x="872" y="2603"/>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38" name="Line 245"/>
              <p:cNvSpPr>
                <a:spLocks noChangeShapeType="1"/>
              </p:cNvSpPr>
              <p:nvPr/>
            </p:nvSpPr>
            <p:spPr bwMode="auto">
              <a:xfrm flipH="1">
                <a:off x="872" y="2581"/>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39" name="Line 246"/>
              <p:cNvSpPr>
                <a:spLocks noChangeShapeType="1"/>
              </p:cNvSpPr>
              <p:nvPr/>
            </p:nvSpPr>
            <p:spPr bwMode="auto">
              <a:xfrm flipH="1">
                <a:off x="872" y="2560"/>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40" name="Line 247"/>
              <p:cNvSpPr>
                <a:spLocks noChangeShapeType="1"/>
              </p:cNvSpPr>
              <p:nvPr/>
            </p:nvSpPr>
            <p:spPr bwMode="auto">
              <a:xfrm flipH="1">
                <a:off x="872" y="2541"/>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41" name="Line 248"/>
              <p:cNvSpPr>
                <a:spLocks noChangeShapeType="1"/>
              </p:cNvSpPr>
              <p:nvPr/>
            </p:nvSpPr>
            <p:spPr bwMode="auto">
              <a:xfrm flipH="1">
                <a:off x="872" y="2519"/>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42" name="Line 249"/>
              <p:cNvSpPr>
                <a:spLocks noChangeShapeType="1"/>
              </p:cNvSpPr>
              <p:nvPr/>
            </p:nvSpPr>
            <p:spPr bwMode="auto">
              <a:xfrm flipH="1">
                <a:off x="872" y="2498"/>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43" name="Line 250"/>
              <p:cNvSpPr>
                <a:spLocks noChangeShapeType="1"/>
              </p:cNvSpPr>
              <p:nvPr/>
            </p:nvSpPr>
            <p:spPr bwMode="auto">
              <a:xfrm flipH="1">
                <a:off x="872" y="2476"/>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44" name="Line 251"/>
              <p:cNvSpPr>
                <a:spLocks noChangeShapeType="1"/>
              </p:cNvSpPr>
              <p:nvPr/>
            </p:nvSpPr>
            <p:spPr bwMode="auto">
              <a:xfrm flipH="1">
                <a:off x="872" y="2458"/>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45" name="Line 252"/>
              <p:cNvSpPr>
                <a:spLocks noChangeShapeType="1"/>
              </p:cNvSpPr>
              <p:nvPr/>
            </p:nvSpPr>
            <p:spPr bwMode="auto">
              <a:xfrm flipH="1">
                <a:off x="872" y="2436"/>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46" name="Line 253"/>
              <p:cNvSpPr>
                <a:spLocks noChangeShapeType="1"/>
              </p:cNvSpPr>
              <p:nvPr/>
            </p:nvSpPr>
            <p:spPr bwMode="auto">
              <a:xfrm flipH="1">
                <a:off x="872" y="2414"/>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47" name="Line 254"/>
              <p:cNvSpPr>
                <a:spLocks noChangeShapeType="1"/>
              </p:cNvSpPr>
              <p:nvPr/>
            </p:nvSpPr>
            <p:spPr bwMode="auto">
              <a:xfrm flipH="1">
                <a:off x="872" y="2393"/>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48" name="Line 255"/>
              <p:cNvSpPr>
                <a:spLocks noChangeShapeType="1"/>
              </p:cNvSpPr>
              <p:nvPr/>
            </p:nvSpPr>
            <p:spPr bwMode="auto">
              <a:xfrm flipH="1">
                <a:off x="872" y="2374"/>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49" name="Line 256"/>
              <p:cNvSpPr>
                <a:spLocks noChangeShapeType="1"/>
              </p:cNvSpPr>
              <p:nvPr/>
            </p:nvSpPr>
            <p:spPr bwMode="auto">
              <a:xfrm flipH="1">
                <a:off x="872" y="2352"/>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50" name="Line 257"/>
              <p:cNvSpPr>
                <a:spLocks noChangeShapeType="1"/>
              </p:cNvSpPr>
              <p:nvPr/>
            </p:nvSpPr>
            <p:spPr bwMode="auto">
              <a:xfrm flipH="1">
                <a:off x="872" y="2331"/>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51" name="Line 258"/>
              <p:cNvSpPr>
                <a:spLocks noChangeShapeType="1"/>
              </p:cNvSpPr>
              <p:nvPr/>
            </p:nvSpPr>
            <p:spPr bwMode="auto">
              <a:xfrm flipH="1">
                <a:off x="872" y="2309"/>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52" name="Line 259"/>
              <p:cNvSpPr>
                <a:spLocks noChangeShapeType="1"/>
              </p:cNvSpPr>
              <p:nvPr/>
            </p:nvSpPr>
            <p:spPr bwMode="auto">
              <a:xfrm flipH="1">
                <a:off x="872" y="2291"/>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53" name="Line 260"/>
              <p:cNvSpPr>
                <a:spLocks noChangeShapeType="1"/>
              </p:cNvSpPr>
              <p:nvPr/>
            </p:nvSpPr>
            <p:spPr bwMode="auto">
              <a:xfrm flipH="1">
                <a:off x="872" y="2269"/>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54" name="Line 261"/>
              <p:cNvSpPr>
                <a:spLocks noChangeShapeType="1"/>
              </p:cNvSpPr>
              <p:nvPr/>
            </p:nvSpPr>
            <p:spPr bwMode="auto">
              <a:xfrm flipH="1">
                <a:off x="872" y="2247"/>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55" name="Line 262"/>
              <p:cNvSpPr>
                <a:spLocks noChangeShapeType="1"/>
              </p:cNvSpPr>
              <p:nvPr/>
            </p:nvSpPr>
            <p:spPr bwMode="auto">
              <a:xfrm flipH="1">
                <a:off x="872" y="2229"/>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56" name="Line 263"/>
              <p:cNvSpPr>
                <a:spLocks noChangeShapeType="1"/>
              </p:cNvSpPr>
              <p:nvPr/>
            </p:nvSpPr>
            <p:spPr bwMode="auto">
              <a:xfrm flipH="1">
                <a:off x="872" y="2207"/>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57" name="Line 264"/>
              <p:cNvSpPr>
                <a:spLocks noChangeShapeType="1"/>
              </p:cNvSpPr>
              <p:nvPr/>
            </p:nvSpPr>
            <p:spPr bwMode="auto">
              <a:xfrm flipH="1">
                <a:off x="872" y="2185"/>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58" name="Line 265"/>
              <p:cNvSpPr>
                <a:spLocks noChangeShapeType="1"/>
              </p:cNvSpPr>
              <p:nvPr/>
            </p:nvSpPr>
            <p:spPr bwMode="auto">
              <a:xfrm flipH="1">
                <a:off x="872" y="2164"/>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59" name="Line 266"/>
              <p:cNvSpPr>
                <a:spLocks noChangeShapeType="1"/>
              </p:cNvSpPr>
              <p:nvPr/>
            </p:nvSpPr>
            <p:spPr bwMode="auto">
              <a:xfrm flipH="1">
                <a:off x="872" y="2145"/>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60" name="Line 267"/>
              <p:cNvSpPr>
                <a:spLocks noChangeShapeType="1"/>
              </p:cNvSpPr>
              <p:nvPr/>
            </p:nvSpPr>
            <p:spPr bwMode="auto">
              <a:xfrm flipH="1">
                <a:off x="872" y="2124"/>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61" name="Line 268"/>
              <p:cNvSpPr>
                <a:spLocks noChangeShapeType="1"/>
              </p:cNvSpPr>
              <p:nvPr/>
            </p:nvSpPr>
            <p:spPr bwMode="auto">
              <a:xfrm flipH="1">
                <a:off x="872" y="2102"/>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62" name="Line 269"/>
              <p:cNvSpPr>
                <a:spLocks noChangeShapeType="1"/>
              </p:cNvSpPr>
              <p:nvPr/>
            </p:nvSpPr>
            <p:spPr bwMode="auto">
              <a:xfrm flipH="1">
                <a:off x="872" y="2080"/>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63" name="Line 270"/>
              <p:cNvSpPr>
                <a:spLocks noChangeShapeType="1"/>
              </p:cNvSpPr>
              <p:nvPr/>
            </p:nvSpPr>
            <p:spPr bwMode="auto">
              <a:xfrm flipH="1">
                <a:off x="872" y="2062"/>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64" name="Line 271"/>
              <p:cNvSpPr>
                <a:spLocks noChangeShapeType="1"/>
              </p:cNvSpPr>
              <p:nvPr/>
            </p:nvSpPr>
            <p:spPr bwMode="auto">
              <a:xfrm flipH="1">
                <a:off x="872" y="2040"/>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65" name="Line 272"/>
              <p:cNvSpPr>
                <a:spLocks noChangeShapeType="1"/>
              </p:cNvSpPr>
              <p:nvPr/>
            </p:nvSpPr>
            <p:spPr bwMode="auto">
              <a:xfrm flipH="1">
                <a:off x="872" y="2018"/>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66" name="Line 273"/>
              <p:cNvSpPr>
                <a:spLocks noChangeShapeType="1"/>
              </p:cNvSpPr>
              <p:nvPr/>
            </p:nvSpPr>
            <p:spPr bwMode="auto">
              <a:xfrm flipH="1">
                <a:off x="872" y="1997"/>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67" name="Line 274"/>
              <p:cNvSpPr>
                <a:spLocks noChangeShapeType="1"/>
              </p:cNvSpPr>
              <p:nvPr/>
            </p:nvSpPr>
            <p:spPr bwMode="auto">
              <a:xfrm flipH="1">
                <a:off x="872" y="1978"/>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68" name="Line 275"/>
              <p:cNvSpPr>
                <a:spLocks noChangeShapeType="1"/>
              </p:cNvSpPr>
              <p:nvPr/>
            </p:nvSpPr>
            <p:spPr bwMode="auto">
              <a:xfrm flipH="1">
                <a:off x="872" y="1957"/>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69" name="Line 276"/>
              <p:cNvSpPr>
                <a:spLocks noChangeShapeType="1"/>
              </p:cNvSpPr>
              <p:nvPr/>
            </p:nvSpPr>
            <p:spPr bwMode="auto">
              <a:xfrm flipH="1">
                <a:off x="872" y="1935"/>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70" name="Line 277"/>
              <p:cNvSpPr>
                <a:spLocks noChangeShapeType="1"/>
              </p:cNvSpPr>
              <p:nvPr/>
            </p:nvSpPr>
            <p:spPr bwMode="auto">
              <a:xfrm flipH="1">
                <a:off x="872" y="1913"/>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71" name="Line 278"/>
              <p:cNvSpPr>
                <a:spLocks noChangeShapeType="1"/>
              </p:cNvSpPr>
              <p:nvPr/>
            </p:nvSpPr>
            <p:spPr bwMode="auto">
              <a:xfrm flipH="1">
                <a:off x="872" y="1895"/>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72" name="Line 279"/>
              <p:cNvSpPr>
                <a:spLocks noChangeShapeType="1"/>
              </p:cNvSpPr>
              <p:nvPr/>
            </p:nvSpPr>
            <p:spPr bwMode="auto">
              <a:xfrm flipH="1">
                <a:off x="872" y="1873"/>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73" name="Line 280"/>
              <p:cNvSpPr>
                <a:spLocks noChangeShapeType="1"/>
              </p:cNvSpPr>
              <p:nvPr/>
            </p:nvSpPr>
            <p:spPr bwMode="auto">
              <a:xfrm flipH="1">
                <a:off x="872" y="1851"/>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74" name="Line 281"/>
              <p:cNvSpPr>
                <a:spLocks noChangeShapeType="1"/>
              </p:cNvSpPr>
              <p:nvPr/>
            </p:nvSpPr>
            <p:spPr bwMode="auto">
              <a:xfrm flipH="1">
                <a:off x="872" y="1833"/>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75" name="Line 282"/>
              <p:cNvSpPr>
                <a:spLocks noChangeShapeType="1"/>
              </p:cNvSpPr>
              <p:nvPr/>
            </p:nvSpPr>
            <p:spPr bwMode="auto">
              <a:xfrm flipH="1">
                <a:off x="872" y="1811"/>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76" name="Line 283"/>
              <p:cNvSpPr>
                <a:spLocks noChangeShapeType="1"/>
              </p:cNvSpPr>
              <p:nvPr/>
            </p:nvSpPr>
            <p:spPr bwMode="auto">
              <a:xfrm flipH="1">
                <a:off x="872" y="1790"/>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77" name="Line 284"/>
              <p:cNvSpPr>
                <a:spLocks noChangeShapeType="1"/>
              </p:cNvSpPr>
              <p:nvPr/>
            </p:nvSpPr>
            <p:spPr bwMode="auto">
              <a:xfrm flipH="1">
                <a:off x="872" y="1768"/>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78" name="Line 285"/>
              <p:cNvSpPr>
                <a:spLocks noChangeShapeType="1"/>
              </p:cNvSpPr>
              <p:nvPr/>
            </p:nvSpPr>
            <p:spPr bwMode="auto">
              <a:xfrm flipH="1">
                <a:off x="872" y="1749"/>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79" name="Line 286"/>
              <p:cNvSpPr>
                <a:spLocks noChangeShapeType="1"/>
              </p:cNvSpPr>
              <p:nvPr/>
            </p:nvSpPr>
            <p:spPr bwMode="auto">
              <a:xfrm flipH="1">
                <a:off x="872" y="1728"/>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80" name="Line 287"/>
              <p:cNvSpPr>
                <a:spLocks noChangeShapeType="1"/>
              </p:cNvSpPr>
              <p:nvPr/>
            </p:nvSpPr>
            <p:spPr bwMode="auto">
              <a:xfrm flipH="1">
                <a:off x="872" y="1706"/>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81" name="Line 288"/>
              <p:cNvSpPr>
                <a:spLocks noChangeShapeType="1"/>
              </p:cNvSpPr>
              <p:nvPr/>
            </p:nvSpPr>
            <p:spPr bwMode="auto">
              <a:xfrm flipH="1">
                <a:off x="872" y="1684"/>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82" name="Line 289"/>
              <p:cNvSpPr>
                <a:spLocks noChangeShapeType="1"/>
              </p:cNvSpPr>
              <p:nvPr/>
            </p:nvSpPr>
            <p:spPr bwMode="auto">
              <a:xfrm flipH="1">
                <a:off x="872" y="1666"/>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83" name="Line 290"/>
              <p:cNvSpPr>
                <a:spLocks noChangeShapeType="1"/>
              </p:cNvSpPr>
              <p:nvPr/>
            </p:nvSpPr>
            <p:spPr bwMode="auto">
              <a:xfrm flipH="1">
                <a:off x="872" y="1644"/>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84" name="Line 291"/>
              <p:cNvSpPr>
                <a:spLocks noChangeShapeType="1"/>
              </p:cNvSpPr>
              <p:nvPr/>
            </p:nvSpPr>
            <p:spPr bwMode="auto">
              <a:xfrm flipH="1">
                <a:off x="872" y="1623"/>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85" name="Line 292"/>
              <p:cNvSpPr>
                <a:spLocks noChangeShapeType="1"/>
              </p:cNvSpPr>
              <p:nvPr/>
            </p:nvSpPr>
            <p:spPr bwMode="auto">
              <a:xfrm flipH="1">
                <a:off x="872" y="1601"/>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86" name="Line 293"/>
              <p:cNvSpPr>
                <a:spLocks noChangeShapeType="1"/>
              </p:cNvSpPr>
              <p:nvPr/>
            </p:nvSpPr>
            <p:spPr bwMode="auto">
              <a:xfrm flipH="1">
                <a:off x="872" y="1582"/>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87" name="Line 294"/>
              <p:cNvSpPr>
                <a:spLocks noChangeShapeType="1"/>
              </p:cNvSpPr>
              <p:nvPr/>
            </p:nvSpPr>
            <p:spPr bwMode="auto">
              <a:xfrm flipH="1">
                <a:off x="872" y="1561"/>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88" name="Line 295"/>
              <p:cNvSpPr>
                <a:spLocks noChangeShapeType="1"/>
              </p:cNvSpPr>
              <p:nvPr/>
            </p:nvSpPr>
            <p:spPr bwMode="auto">
              <a:xfrm flipH="1">
                <a:off x="872" y="1539"/>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89" name="Line 296"/>
              <p:cNvSpPr>
                <a:spLocks noChangeShapeType="1"/>
              </p:cNvSpPr>
              <p:nvPr/>
            </p:nvSpPr>
            <p:spPr bwMode="auto">
              <a:xfrm flipH="1">
                <a:off x="872" y="1517"/>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90" name="Line 297"/>
              <p:cNvSpPr>
                <a:spLocks noChangeShapeType="1"/>
              </p:cNvSpPr>
              <p:nvPr/>
            </p:nvSpPr>
            <p:spPr bwMode="auto">
              <a:xfrm flipH="1">
                <a:off x="872" y="1499"/>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91" name="Line 298"/>
              <p:cNvSpPr>
                <a:spLocks noChangeShapeType="1"/>
              </p:cNvSpPr>
              <p:nvPr/>
            </p:nvSpPr>
            <p:spPr bwMode="auto">
              <a:xfrm flipH="1">
                <a:off x="872" y="1477"/>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92" name="Line 299"/>
              <p:cNvSpPr>
                <a:spLocks noChangeShapeType="1"/>
              </p:cNvSpPr>
              <p:nvPr/>
            </p:nvSpPr>
            <p:spPr bwMode="auto">
              <a:xfrm flipH="1">
                <a:off x="872" y="1456"/>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93" name="Line 300"/>
              <p:cNvSpPr>
                <a:spLocks noChangeShapeType="1"/>
              </p:cNvSpPr>
              <p:nvPr/>
            </p:nvSpPr>
            <p:spPr bwMode="auto">
              <a:xfrm flipH="1">
                <a:off x="872" y="1437"/>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94" name="Line 301"/>
              <p:cNvSpPr>
                <a:spLocks noChangeShapeType="1"/>
              </p:cNvSpPr>
              <p:nvPr/>
            </p:nvSpPr>
            <p:spPr bwMode="auto">
              <a:xfrm flipH="1">
                <a:off x="872" y="1415"/>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95" name="Line 302"/>
              <p:cNvSpPr>
                <a:spLocks noChangeShapeType="1"/>
              </p:cNvSpPr>
              <p:nvPr/>
            </p:nvSpPr>
            <p:spPr bwMode="auto">
              <a:xfrm flipH="1">
                <a:off x="872" y="1394"/>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96" name="Line 303"/>
              <p:cNvSpPr>
                <a:spLocks noChangeShapeType="1"/>
              </p:cNvSpPr>
              <p:nvPr/>
            </p:nvSpPr>
            <p:spPr bwMode="auto">
              <a:xfrm flipH="1">
                <a:off x="872" y="1372"/>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97" name="Line 304"/>
              <p:cNvSpPr>
                <a:spLocks noChangeShapeType="1"/>
              </p:cNvSpPr>
              <p:nvPr/>
            </p:nvSpPr>
            <p:spPr bwMode="auto">
              <a:xfrm flipH="1">
                <a:off x="872" y="1354"/>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98" name="Line 305"/>
              <p:cNvSpPr>
                <a:spLocks noChangeShapeType="1"/>
              </p:cNvSpPr>
              <p:nvPr/>
            </p:nvSpPr>
            <p:spPr bwMode="auto">
              <a:xfrm flipH="1">
                <a:off x="872" y="1332"/>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799" name="Line 306"/>
              <p:cNvSpPr>
                <a:spLocks noChangeShapeType="1"/>
              </p:cNvSpPr>
              <p:nvPr/>
            </p:nvSpPr>
            <p:spPr bwMode="auto">
              <a:xfrm flipH="1">
                <a:off x="872" y="1310"/>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00" name="Line 307"/>
              <p:cNvSpPr>
                <a:spLocks noChangeShapeType="1"/>
              </p:cNvSpPr>
              <p:nvPr/>
            </p:nvSpPr>
            <p:spPr bwMode="auto">
              <a:xfrm flipH="1">
                <a:off x="872" y="1289"/>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01" name="Line 308"/>
              <p:cNvSpPr>
                <a:spLocks noChangeShapeType="1"/>
              </p:cNvSpPr>
              <p:nvPr/>
            </p:nvSpPr>
            <p:spPr bwMode="auto">
              <a:xfrm flipH="1">
                <a:off x="872" y="1270"/>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02" name="Line 309"/>
              <p:cNvSpPr>
                <a:spLocks noChangeShapeType="1"/>
              </p:cNvSpPr>
              <p:nvPr/>
            </p:nvSpPr>
            <p:spPr bwMode="auto">
              <a:xfrm flipH="1">
                <a:off x="872" y="1248"/>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03" name="Line 310"/>
              <p:cNvSpPr>
                <a:spLocks noChangeShapeType="1"/>
              </p:cNvSpPr>
              <p:nvPr/>
            </p:nvSpPr>
            <p:spPr bwMode="auto">
              <a:xfrm flipH="1">
                <a:off x="872" y="1227"/>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04" name="Line 311"/>
              <p:cNvSpPr>
                <a:spLocks noChangeShapeType="1"/>
              </p:cNvSpPr>
              <p:nvPr/>
            </p:nvSpPr>
            <p:spPr bwMode="auto">
              <a:xfrm flipH="1">
                <a:off x="872" y="1205"/>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05" name="Line 312"/>
              <p:cNvSpPr>
                <a:spLocks noChangeShapeType="1"/>
              </p:cNvSpPr>
              <p:nvPr/>
            </p:nvSpPr>
            <p:spPr bwMode="auto">
              <a:xfrm flipH="1">
                <a:off x="872" y="1187"/>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06" name="Line 313"/>
              <p:cNvSpPr>
                <a:spLocks noChangeShapeType="1"/>
              </p:cNvSpPr>
              <p:nvPr/>
            </p:nvSpPr>
            <p:spPr bwMode="auto">
              <a:xfrm flipH="1">
                <a:off x="872" y="1165"/>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07" name="Line 314"/>
              <p:cNvSpPr>
                <a:spLocks noChangeShapeType="1"/>
              </p:cNvSpPr>
              <p:nvPr/>
            </p:nvSpPr>
            <p:spPr bwMode="auto">
              <a:xfrm flipH="1">
                <a:off x="872" y="1143"/>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08" name="Line 315"/>
              <p:cNvSpPr>
                <a:spLocks noChangeShapeType="1"/>
              </p:cNvSpPr>
              <p:nvPr/>
            </p:nvSpPr>
            <p:spPr bwMode="auto">
              <a:xfrm flipH="1">
                <a:off x="872" y="1122"/>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09" name="Line 316"/>
              <p:cNvSpPr>
                <a:spLocks noChangeShapeType="1"/>
              </p:cNvSpPr>
              <p:nvPr/>
            </p:nvSpPr>
            <p:spPr bwMode="auto">
              <a:xfrm flipH="1">
                <a:off x="872" y="1103"/>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10" name="Line 317"/>
              <p:cNvSpPr>
                <a:spLocks noChangeShapeType="1"/>
              </p:cNvSpPr>
              <p:nvPr/>
            </p:nvSpPr>
            <p:spPr bwMode="auto">
              <a:xfrm flipH="1">
                <a:off x="872" y="1081"/>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11" name="Line 318"/>
              <p:cNvSpPr>
                <a:spLocks noChangeShapeType="1"/>
              </p:cNvSpPr>
              <p:nvPr/>
            </p:nvSpPr>
            <p:spPr bwMode="auto">
              <a:xfrm flipH="1">
                <a:off x="872" y="1060"/>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12" name="Line 319"/>
              <p:cNvSpPr>
                <a:spLocks noChangeShapeType="1"/>
              </p:cNvSpPr>
              <p:nvPr/>
            </p:nvSpPr>
            <p:spPr bwMode="auto">
              <a:xfrm flipH="1">
                <a:off x="872" y="1041"/>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13" name="Line 320"/>
              <p:cNvSpPr>
                <a:spLocks noChangeShapeType="1"/>
              </p:cNvSpPr>
              <p:nvPr/>
            </p:nvSpPr>
            <p:spPr bwMode="auto">
              <a:xfrm flipH="1">
                <a:off x="872" y="1020"/>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14" name="Line 321"/>
              <p:cNvSpPr>
                <a:spLocks noChangeShapeType="1"/>
              </p:cNvSpPr>
              <p:nvPr/>
            </p:nvSpPr>
            <p:spPr bwMode="auto">
              <a:xfrm flipH="1">
                <a:off x="872" y="998"/>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15" name="Line 322"/>
              <p:cNvSpPr>
                <a:spLocks noChangeShapeType="1"/>
              </p:cNvSpPr>
              <p:nvPr/>
            </p:nvSpPr>
            <p:spPr bwMode="auto">
              <a:xfrm flipH="1">
                <a:off x="872" y="976"/>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16" name="Line 323"/>
              <p:cNvSpPr>
                <a:spLocks noChangeShapeType="1"/>
              </p:cNvSpPr>
              <p:nvPr/>
            </p:nvSpPr>
            <p:spPr bwMode="auto">
              <a:xfrm flipH="1">
                <a:off x="872" y="958"/>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17" name="Line 324"/>
              <p:cNvSpPr>
                <a:spLocks noChangeShapeType="1"/>
              </p:cNvSpPr>
              <p:nvPr/>
            </p:nvSpPr>
            <p:spPr bwMode="auto">
              <a:xfrm flipH="1">
                <a:off x="872" y="936"/>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18" name="Line 325"/>
              <p:cNvSpPr>
                <a:spLocks noChangeShapeType="1"/>
              </p:cNvSpPr>
              <p:nvPr/>
            </p:nvSpPr>
            <p:spPr bwMode="auto">
              <a:xfrm flipH="1">
                <a:off x="872" y="914"/>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19" name="Line 326"/>
              <p:cNvSpPr>
                <a:spLocks noChangeShapeType="1"/>
              </p:cNvSpPr>
              <p:nvPr/>
            </p:nvSpPr>
            <p:spPr bwMode="auto">
              <a:xfrm flipH="1">
                <a:off x="872" y="893"/>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20" name="Line 327"/>
              <p:cNvSpPr>
                <a:spLocks noChangeShapeType="1"/>
              </p:cNvSpPr>
              <p:nvPr/>
            </p:nvSpPr>
            <p:spPr bwMode="auto">
              <a:xfrm flipH="1">
                <a:off x="872" y="874"/>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21" name="Line 328"/>
              <p:cNvSpPr>
                <a:spLocks noChangeShapeType="1"/>
              </p:cNvSpPr>
              <p:nvPr/>
            </p:nvSpPr>
            <p:spPr bwMode="auto">
              <a:xfrm flipH="1">
                <a:off x="872" y="853"/>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22" name="Line 329"/>
              <p:cNvSpPr>
                <a:spLocks noChangeShapeType="1"/>
              </p:cNvSpPr>
              <p:nvPr/>
            </p:nvSpPr>
            <p:spPr bwMode="auto">
              <a:xfrm flipH="1">
                <a:off x="872" y="831"/>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23" name="Line 330"/>
              <p:cNvSpPr>
                <a:spLocks noChangeShapeType="1"/>
              </p:cNvSpPr>
              <p:nvPr/>
            </p:nvSpPr>
            <p:spPr bwMode="auto">
              <a:xfrm flipH="1">
                <a:off x="872" y="809"/>
                <a:ext cx="6"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24" name="Line 331"/>
              <p:cNvSpPr>
                <a:spLocks noChangeShapeType="1"/>
              </p:cNvSpPr>
              <p:nvPr/>
            </p:nvSpPr>
            <p:spPr bwMode="auto">
              <a:xfrm flipH="1">
                <a:off x="869" y="2727"/>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25" name="Line 332"/>
              <p:cNvSpPr>
                <a:spLocks noChangeShapeType="1"/>
              </p:cNvSpPr>
              <p:nvPr/>
            </p:nvSpPr>
            <p:spPr bwMode="auto">
              <a:xfrm flipH="1">
                <a:off x="869" y="2625"/>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26" name="Line 333"/>
              <p:cNvSpPr>
                <a:spLocks noChangeShapeType="1"/>
              </p:cNvSpPr>
              <p:nvPr/>
            </p:nvSpPr>
            <p:spPr bwMode="auto">
              <a:xfrm flipH="1">
                <a:off x="869" y="2519"/>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27" name="Line 334"/>
              <p:cNvSpPr>
                <a:spLocks noChangeShapeType="1"/>
              </p:cNvSpPr>
              <p:nvPr/>
            </p:nvSpPr>
            <p:spPr bwMode="auto">
              <a:xfrm flipH="1">
                <a:off x="869" y="2414"/>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28" name="Line 335"/>
              <p:cNvSpPr>
                <a:spLocks noChangeShapeType="1"/>
              </p:cNvSpPr>
              <p:nvPr/>
            </p:nvSpPr>
            <p:spPr bwMode="auto">
              <a:xfrm flipH="1">
                <a:off x="869" y="2309"/>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29" name="Line 336"/>
              <p:cNvSpPr>
                <a:spLocks noChangeShapeType="1"/>
              </p:cNvSpPr>
              <p:nvPr/>
            </p:nvSpPr>
            <p:spPr bwMode="auto">
              <a:xfrm flipH="1">
                <a:off x="869" y="2207"/>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30" name="Line 337"/>
              <p:cNvSpPr>
                <a:spLocks noChangeShapeType="1"/>
              </p:cNvSpPr>
              <p:nvPr/>
            </p:nvSpPr>
            <p:spPr bwMode="auto">
              <a:xfrm flipH="1">
                <a:off x="869" y="2102"/>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31" name="Line 338"/>
              <p:cNvSpPr>
                <a:spLocks noChangeShapeType="1"/>
              </p:cNvSpPr>
              <p:nvPr/>
            </p:nvSpPr>
            <p:spPr bwMode="auto">
              <a:xfrm flipH="1">
                <a:off x="869" y="1997"/>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32" name="Line 339"/>
              <p:cNvSpPr>
                <a:spLocks noChangeShapeType="1"/>
              </p:cNvSpPr>
              <p:nvPr/>
            </p:nvSpPr>
            <p:spPr bwMode="auto">
              <a:xfrm flipH="1">
                <a:off x="869" y="1895"/>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33" name="Line 340"/>
              <p:cNvSpPr>
                <a:spLocks noChangeShapeType="1"/>
              </p:cNvSpPr>
              <p:nvPr/>
            </p:nvSpPr>
            <p:spPr bwMode="auto">
              <a:xfrm flipH="1">
                <a:off x="869" y="1790"/>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34" name="Line 341"/>
              <p:cNvSpPr>
                <a:spLocks noChangeShapeType="1"/>
              </p:cNvSpPr>
              <p:nvPr/>
            </p:nvSpPr>
            <p:spPr bwMode="auto">
              <a:xfrm flipH="1">
                <a:off x="869" y="1684"/>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35" name="Line 342"/>
              <p:cNvSpPr>
                <a:spLocks noChangeShapeType="1"/>
              </p:cNvSpPr>
              <p:nvPr/>
            </p:nvSpPr>
            <p:spPr bwMode="auto">
              <a:xfrm flipH="1">
                <a:off x="869" y="1582"/>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36" name="Line 343"/>
              <p:cNvSpPr>
                <a:spLocks noChangeShapeType="1"/>
              </p:cNvSpPr>
              <p:nvPr/>
            </p:nvSpPr>
            <p:spPr bwMode="auto">
              <a:xfrm flipH="1">
                <a:off x="869" y="1477"/>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37" name="Line 344"/>
              <p:cNvSpPr>
                <a:spLocks noChangeShapeType="1"/>
              </p:cNvSpPr>
              <p:nvPr/>
            </p:nvSpPr>
            <p:spPr bwMode="auto">
              <a:xfrm flipH="1">
                <a:off x="869" y="1372"/>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38" name="Line 345"/>
              <p:cNvSpPr>
                <a:spLocks noChangeShapeType="1"/>
              </p:cNvSpPr>
              <p:nvPr/>
            </p:nvSpPr>
            <p:spPr bwMode="auto">
              <a:xfrm flipH="1">
                <a:off x="869" y="1270"/>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39" name="Line 346"/>
              <p:cNvSpPr>
                <a:spLocks noChangeShapeType="1"/>
              </p:cNvSpPr>
              <p:nvPr/>
            </p:nvSpPr>
            <p:spPr bwMode="auto">
              <a:xfrm flipH="1">
                <a:off x="869" y="1165"/>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40" name="Line 347"/>
              <p:cNvSpPr>
                <a:spLocks noChangeShapeType="1"/>
              </p:cNvSpPr>
              <p:nvPr/>
            </p:nvSpPr>
            <p:spPr bwMode="auto">
              <a:xfrm flipH="1">
                <a:off x="869" y="1060"/>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41" name="Line 348"/>
              <p:cNvSpPr>
                <a:spLocks noChangeShapeType="1"/>
              </p:cNvSpPr>
              <p:nvPr/>
            </p:nvSpPr>
            <p:spPr bwMode="auto">
              <a:xfrm flipH="1">
                <a:off x="869" y="958"/>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42" name="Line 349"/>
              <p:cNvSpPr>
                <a:spLocks noChangeShapeType="1"/>
              </p:cNvSpPr>
              <p:nvPr/>
            </p:nvSpPr>
            <p:spPr bwMode="auto">
              <a:xfrm flipH="1">
                <a:off x="869" y="853"/>
                <a:ext cx="9" cy="0"/>
              </a:xfrm>
              <a:prstGeom prst="line">
                <a:avLst/>
              </a:pr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27843" name="Rectangle 350"/>
              <p:cNvSpPr>
                <a:spLocks noChangeArrowheads="1"/>
              </p:cNvSpPr>
              <p:nvPr/>
            </p:nvSpPr>
            <p:spPr bwMode="auto">
              <a:xfrm>
                <a:off x="770" y="2705"/>
                <a:ext cx="51"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0.0</a:t>
                </a:r>
                <a:endParaRPr lang="en-US">
                  <a:latin typeface="Calibri" pitchFamily="34" charset="0"/>
                </a:endParaRPr>
              </a:p>
            </p:txBody>
          </p:sp>
          <p:sp>
            <p:nvSpPr>
              <p:cNvPr id="27844" name="Rectangle 351"/>
              <p:cNvSpPr>
                <a:spLocks noChangeArrowheads="1"/>
              </p:cNvSpPr>
              <p:nvPr/>
            </p:nvSpPr>
            <p:spPr bwMode="auto">
              <a:xfrm>
                <a:off x="687" y="2600"/>
                <a:ext cx="113"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5000.0</a:t>
                </a:r>
                <a:endParaRPr lang="en-US">
                  <a:latin typeface="Calibri" pitchFamily="34" charset="0"/>
                </a:endParaRPr>
              </a:p>
            </p:txBody>
          </p:sp>
          <p:sp>
            <p:nvSpPr>
              <p:cNvPr id="27845" name="Rectangle 352"/>
              <p:cNvSpPr>
                <a:spLocks noChangeArrowheads="1"/>
              </p:cNvSpPr>
              <p:nvPr/>
            </p:nvSpPr>
            <p:spPr bwMode="auto">
              <a:xfrm>
                <a:off x="715" y="2498"/>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1.0e4</a:t>
                </a:r>
                <a:endParaRPr lang="en-US">
                  <a:latin typeface="Calibri" pitchFamily="34" charset="0"/>
                </a:endParaRPr>
              </a:p>
            </p:txBody>
          </p:sp>
          <p:sp>
            <p:nvSpPr>
              <p:cNvPr id="27846" name="Rectangle 353"/>
              <p:cNvSpPr>
                <a:spLocks noChangeArrowheads="1"/>
              </p:cNvSpPr>
              <p:nvPr/>
            </p:nvSpPr>
            <p:spPr bwMode="auto">
              <a:xfrm>
                <a:off x="715" y="2393"/>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1.5e4</a:t>
                </a:r>
                <a:endParaRPr lang="en-US">
                  <a:latin typeface="Calibri" pitchFamily="34" charset="0"/>
                </a:endParaRPr>
              </a:p>
            </p:txBody>
          </p:sp>
          <p:sp>
            <p:nvSpPr>
              <p:cNvPr id="27847" name="Rectangle 354"/>
              <p:cNvSpPr>
                <a:spLocks noChangeArrowheads="1"/>
              </p:cNvSpPr>
              <p:nvPr/>
            </p:nvSpPr>
            <p:spPr bwMode="auto">
              <a:xfrm>
                <a:off x="715" y="2287"/>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2.0e4</a:t>
                </a:r>
                <a:endParaRPr lang="en-US">
                  <a:latin typeface="Calibri" pitchFamily="34" charset="0"/>
                </a:endParaRPr>
              </a:p>
            </p:txBody>
          </p:sp>
          <p:sp>
            <p:nvSpPr>
              <p:cNvPr id="27848" name="Rectangle 355"/>
              <p:cNvSpPr>
                <a:spLocks noChangeArrowheads="1"/>
              </p:cNvSpPr>
              <p:nvPr/>
            </p:nvSpPr>
            <p:spPr bwMode="auto">
              <a:xfrm>
                <a:off x="715" y="2182"/>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2.5e4</a:t>
                </a:r>
                <a:endParaRPr lang="en-US">
                  <a:latin typeface="Calibri" pitchFamily="34" charset="0"/>
                </a:endParaRPr>
              </a:p>
            </p:txBody>
          </p:sp>
          <p:sp>
            <p:nvSpPr>
              <p:cNvPr id="27849" name="Rectangle 356"/>
              <p:cNvSpPr>
                <a:spLocks noChangeArrowheads="1"/>
              </p:cNvSpPr>
              <p:nvPr/>
            </p:nvSpPr>
            <p:spPr bwMode="auto">
              <a:xfrm>
                <a:off x="715" y="2080"/>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3.0e4</a:t>
                </a:r>
                <a:endParaRPr lang="en-US">
                  <a:latin typeface="Calibri" pitchFamily="34" charset="0"/>
                </a:endParaRPr>
              </a:p>
            </p:txBody>
          </p:sp>
          <p:sp>
            <p:nvSpPr>
              <p:cNvPr id="27850" name="Rectangle 357"/>
              <p:cNvSpPr>
                <a:spLocks noChangeArrowheads="1"/>
              </p:cNvSpPr>
              <p:nvPr/>
            </p:nvSpPr>
            <p:spPr bwMode="auto">
              <a:xfrm>
                <a:off x="715" y="1975"/>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3.5e4</a:t>
                </a:r>
                <a:endParaRPr lang="en-US">
                  <a:latin typeface="Calibri" pitchFamily="34" charset="0"/>
                </a:endParaRPr>
              </a:p>
            </p:txBody>
          </p:sp>
          <p:sp>
            <p:nvSpPr>
              <p:cNvPr id="27851" name="Rectangle 358"/>
              <p:cNvSpPr>
                <a:spLocks noChangeArrowheads="1"/>
              </p:cNvSpPr>
              <p:nvPr/>
            </p:nvSpPr>
            <p:spPr bwMode="auto">
              <a:xfrm>
                <a:off x="715" y="1870"/>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4.0e4</a:t>
                </a:r>
                <a:endParaRPr lang="en-US">
                  <a:latin typeface="Calibri" pitchFamily="34" charset="0"/>
                </a:endParaRPr>
              </a:p>
            </p:txBody>
          </p:sp>
          <p:sp>
            <p:nvSpPr>
              <p:cNvPr id="27852" name="Rectangle 359"/>
              <p:cNvSpPr>
                <a:spLocks noChangeArrowheads="1"/>
              </p:cNvSpPr>
              <p:nvPr/>
            </p:nvSpPr>
            <p:spPr bwMode="auto">
              <a:xfrm>
                <a:off x="715" y="1768"/>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4.5e4</a:t>
                </a:r>
                <a:endParaRPr lang="en-US">
                  <a:latin typeface="Calibri" pitchFamily="34" charset="0"/>
                </a:endParaRPr>
              </a:p>
            </p:txBody>
          </p:sp>
          <p:sp>
            <p:nvSpPr>
              <p:cNvPr id="27853" name="Rectangle 360"/>
              <p:cNvSpPr>
                <a:spLocks noChangeArrowheads="1"/>
              </p:cNvSpPr>
              <p:nvPr/>
            </p:nvSpPr>
            <p:spPr bwMode="auto">
              <a:xfrm>
                <a:off x="715" y="1663"/>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5.0e4</a:t>
                </a:r>
                <a:endParaRPr lang="en-US">
                  <a:latin typeface="Calibri" pitchFamily="34" charset="0"/>
                </a:endParaRPr>
              </a:p>
            </p:txBody>
          </p:sp>
          <p:sp>
            <p:nvSpPr>
              <p:cNvPr id="27854" name="Rectangle 361"/>
              <p:cNvSpPr>
                <a:spLocks noChangeArrowheads="1"/>
              </p:cNvSpPr>
              <p:nvPr/>
            </p:nvSpPr>
            <p:spPr bwMode="auto">
              <a:xfrm>
                <a:off x="715" y="1558"/>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5.5e4</a:t>
                </a:r>
                <a:endParaRPr lang="en-US">
                  <a:latin typeface="Calibri" pitchFamily="34" charset="0"/>
                </a:endParaRPr>
              </a:p>
            </p:txBody>
          </p:sp>
          <p:sp>
            <p:nvSpPr>
              <p:cNvPr id="27855" name="Rectangle 362"/>
              <p:cNvSpPr>
                <a:spLocks noChangeArrowheads="1"/>
              </p:cNvSpPr>
              <p:nvPr/>
            </p:nvSpPr>
            <p:spPr bwMode="auto">
              <a:xfrm>
                <a:off x="715" y="1456"/>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6.0e4</a:t>
                </a:r>
                <a:endParaRPr lang="en-US">
                  <a:latin typeface="Calibri" pitchFamily="34" charset="0"/>
                </a:endParaRPr>
              </a:p>
            </p:txBody>
          </p:sp>
          <p:sp>
            <p:nvSpPr>
              <p:cNvPr id="27856" name="Rectangle 363"/>
              <p:cNvSpPr>
                <a:spLocks noChangeArrowheads="1"/>
              </p:cNvSpPr>
              <p:nvPr/>
            </p:nvSpPr>
            <p:spPr bwMode="auto">
              <a:xfrm>
                <a:off x="715" y="1350"/>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6.5e4</a:t>
                </a:r>
                <a:endParaRPr lang="en-US">
                  <a:latin typeface="Calibri" pitchFamily="34" charset="0"/>
                </a:endParaRPr>
              </a:p>
            </p:txBody>
          </p:sp>
          <p:sp>
            <p:nvSpPr>
              <p:cNvPr id="27857" name="Rectangle 364"/>
              <p:cNvSpPr>
                <a:spLocks noChangeArrowheads="1"/>
              </p:cNvSpPr>
              <p:nvPr/>
            </p:nvSpPr>
            <p:spPr bwMode="auto">
              <a:xfrm>
                <a:off x="715" y="1245"/>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7.0e4</a:t>
                </a:r>
                <a:endParaRPr lang="en-US">
                  <a:latin typeface="Calibri" pitchFamily="34" charset="0"/>
                </a:endParaRPr>
              </a:p>
            </p:txBody>
          </p:sp>
          <p:sp>
            <p:nvSpPr>
              <p:cNvPr id="27858" name="Rectangle 365"/>
              <p:cNvSpPr>
                <a:spLocks noChangeArrowheads="1"/>
              </p:cNvSpPr>
              <p:nvPr/>
            </p:nvSpPr>
            <p:spPr bwMode="auto">
              <a:xfrm>
                <a:off x="715" y="1143"/>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7.5e4</a:t>
                </a:r>
                <a:endParaRPr lang="en-US">
                  <a:latin typeface="Calibri" pitchFamily="34" charset="0"/>
                </a:endParaRPr>
              </a:p>
            </p:txBody>
          </p:sp>
          <p:sp>
            <p:nvSpPr>
              <p:cNvPr id="27859" name="Rectangle 366"/>
              <p:cNvSpPr>
                <a:spLocks noChangeArrowheads="1"/>
              </p:cNvSpPr>
              <p:nvPr/>
            </p:nvSpPr>
            <p:spPr bwMode="auto">
              <a:xfrm>
                <a:off x="715" y="1038"/>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8.0e4</a:t>
                </a:r>
                <a:endParaRPr lang="en-US">
                  <a:latin typeface="Calibri" pitchFamily="34" charset="0"/>
                </a:endParaRPr>
              </a:p>
            </p:txBody>
          </p:sp>
          <p:sp>
            <p:nvSpPr>
              <p:cNvPr id="27860" name="Rectangle 367"/>
              <p:cNvSpPr>
                <a:spLocks noChangeArrowheads="1"/>
              </p:cNvSpPr>
              <p:nvPr/>
            </p:nvSpPr>
            <p:spPr bwMode="auto">
              <a:xfrm>
                <a:off x="715" y="933"/>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8.5e4</a:t>
                </a:r>
                <a:endParaRPr lang="en-US">
                  <a:latin typeface="Calibri" pitchFamily="34" charset="0"/>
                </a:endParaRPr>
              </a:p>
            </p:txBody>
          </p:sp>
          <p:sp>
            <p:nvSpPr>
              <p:cNvPr id="27861" name="Rectangle 368"/>
              <p:cNvSpPr>
                <a:spLocks noChangeArrowheads="1"/>
              </p:cNvSpPr>
              <p:nvPr/>
            </p:nvSpPr>
            <p:spPr bwMode="auto">
              <a:xfrm>
                <a:off x="715" y="831"/>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9.0e4</a:t>
                </a:r>
                <a:endParaRPr lang="en-US">
                  <a:latin typeface="Calibri" pitchFamily="34" charset="0"/>
                </a:endParaRPr>
              </a:p>
            </p:txBody>
          </p:sp>
          <p:sp>
            <p:nvSpPr>
              <p:cNvPr id="27862" name="Rectangle 369"/>
              <p:cNvSpPr>
                <a:spLocks noChangeArrowheads="1"/>
              </p:cNvSpPr>
              <p:nvPr/>
            </p:nvSpPr>
            <p:spPr bwMode="auto">
              <a:xfrm>
                <a:off x="715" y="769"/>
                <a:ext cx="92"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9.3e4</a:t>
                </a:r>
                <a:endParaRPr lang="en-US">
                  <a:latin typeface="Calibri" pitchFamily="34" charset="0"/>
                </a:endParaRPr>
              </a:p>
            </p:txBody>
          </p:sp>
          <p:sp>
            <p:nvSpPr>
              <p:cNvPr id="27863" name="Rectangle 370"/>
              <p:cNvSpPr>
                <a:spLocks noChangeArrowheads="1"/>
              </p:cNvSpPr>
              <p:nvPr/>
            </p:nvSpPr>
            <p:spPr bwMode="auto">
              <a:xfrm rot="16200000">
                <a:off x="559" y="1762"/>
                <a:ext cx="213" cy="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r>
                  <a:rPr lang="en-US" sz="500">
                    <a:solidFill>
                      <a:srgbClr val="000000"/>
                    </a:solidFill>
                    <a:latin typeface="Calibri" pitchFamily="34" charset="0"/>
                  </a:rPr>
                  <a:t>Intensity, cps</a:t>
                </a:r>
                <a:endParaRPr lang="en-US">
                  <a:latin typeface="Calibri" pitchFamily="34" charset="0"/>
                </a:endParaRPr>
              </a:p>
            </p:txBody>
          </p:sp>
        </p:grpSp>
        <p:sp>
          <p:nvSpPr>
            <p:cNvPr id="27667" name="Freeform 372"/>
            <p:cNvSpPr>
              <a:spLocks/>
            </p:cNvSpPr>
            <p:nvPr/>
          </p:nvSpPr>
          <p:spPr bwMode="auto">
            <a:xfrm>
              <a:off x="866" y="2612"/>
              <a:ext cx="12" cy="34"/>
            </a:xfrm>
            <a:custGeom>
              <a:avLst/>
              <a:gdLst>
                <a:gd name="T0" fmla="*/ 12 w 12"/>
                <a:gd name="T1" fmla="*/ 19 h 34"/>
                <a:gd name="T2" fmla="*/ 0 w 12"/>
                <a:gd name="T3" fmla="*/ 0 h 34"/>
                <a:gd name="T4" fmla="*/ 0 w 12"/>
                <a:gd name="T5" fmla="*/ 34 h 34"/>
                <a:gd name="T6" fmla="*/ 12 w 12"/>
                <a:gd name="T7" fmla="*/ 19 h 34"/>
                <a:gd name="T8" fmla="*/ 0 60000 65536"/>
                <a:gd name="T9" fmla="*/ 0 60000 65536"/>
                <a:gd name="T10" fmla="*/ 0 60000 65536"/>
                <a:gd name="T11" fmla="*/ 0 60000 65536"/>
                <a:gd name="T12" fmla="*/ 0 w 12"/>
                <a:gd name="T13" fmla="*/ 0 h 34"/>
                <a:gd name="T14" fmla="*/ 12 w 12"/>
                <a:gd name="T15" fmla="*/ 34 h 34"/>
              </a:gdLst>
              <a:ahLst/>
              <a:cxnLst>
                <a:cxn ang="T8">
                  <a:pos x="T0" y="T1"/>
                </a:cxn>
                <a:cxn ang="T9">
                  <a:pos x="T2" y="T3"/>
                </a:cxn>
                <a:cxn ang="T10">
                  <a:pos x="T4" y="T5"/>
                </a:cxn>
                <a:cxn ang="T11">
                  <a:pos x="T6" y="T7"/>
                </a:cxn>
              </a:cxnLst>
              <a:rect l="T12" t="T13" r="T14" b="T15"/>
              <a:pathLst>
                <a:path w="12" h="34">
                  <a:moveTo>
                    <a:pt x="12" y="19"/>
                  </a:moveTo>
                  <a:lnTo>
                    <a:pt x="0" y="0"/>
                  </a:lnTo>
                  <a:lnTo>
                    <a:pt x="0" y="34"/>
                  </a:lnTo>
                  <a:lnTo>
                    <a:pt x="12" y="19"/>
                  </a:lnTo>
                  <a:close/>
                </a:path>
              </a:pathLst>
            </a:custGeom>
            <a:solidFill>
              <a:srgbClr val="0000FF"/>
            </a:solidFill>
            <a:ln w="0">
              <a:solidFill>
                <a:srgbClr val="000000"/>
              </a:solidFill>
              <a:round/>
              <a:headEnd/>
              <a:tailEnd/>
            </a:ln>
          </p:spPr>
          <p:txBody>
            <a:bodyPr/>
            <a:lstStyle/>
            <a:p>
              <a:endParaRPr lang="en-US"/>
            </a:p>
          </p:txBody>
        </p:sp>
        <p:sp>
          <p:nvSpPr>
            <p:cNvPr id="27668" name="Freeform 373"/>
            <p:cNvSpPr>
              <a:spLocks/>
            </p:cNvSpPr>
            <p:nvPr/>
          </p:nvSpPr>
          <p:spPr bwMode="auto">
            <a:xfrm>
              <a:off x="878" y="791"/>
              <a:ext cx="2563" cy="1936"/>
            </a:xfrm>
            <a:custGeom>
              <a:avLst/>
              <a:gdLst>
                <a:gd name="T0" fmla="*/ 3411 w 828"/>
                <a:gd name="T1" fmla="*/ 176559 h 626"/>
                <a:gd name="T2" fmla="*/ 7061 w 828"/>
                <a:gd name="T3" fmla="*/ 176829 h 626"/>
                <a:gd name="T4" fmla="*/ 11125 w 828"/>
                <a:gd name="T5" fmla="*/ 176829 h 626"/>
                <a:gd name="T6" fmla="*/ 14774 w 828"/>
                <a:gd name="T7" fmla="*/ 176559 h 626"/>
                <a:gd name="T8" fmla="*/ 18446 w 828"/>
                <a:gd name="T9" fmla="*/ 176829 h 626"/>
                <a:gd name="T10" fmla="*/ 22123 w 828"/>
                <a:gd name="T11" fmla="*/ 176829 h 626"/>
                <a:gd name="T12" fmla="*/ 25890 w 828"/>
                <a:gd name="T13" fmla="*/ 176829 h 626"/>
                <a:gd name="T14" fmla="*/ 29567 w 828"/>
                <a:gd name="T15" fmla="*/ 176829 h 626"/>
                <a:gd name="T16" fmla="*/ 33517 w 828"/>
                <a:gd name="T17" fmla="*/ 176829 h 626"/>
                <a:gd name="T18" fmla="*/ 37194 w 828"/>
                <a:gd name="T19" fmla="*/ 176829 h 626"/>
                <a:gd name="T20" fmla="*/ 40962 w 828"/>
                <a:gd name="T21" fmla="*/ 176829 h 626"/>
                <a:gd name="T22" fmla="*/ 44602 w 828"/>
                <a:gd name="T23" fmla="*/ 176829 h 626"/>
                <a:gd name="T24" fmla="*/ 48282 w 828"/>
                <a:gd name="T25" fmla="*/ 176829 h 626"/>
                <a:gd name="T26" fmla="*/ 52316 w 828"/>
                <a:gd name="T27" fmla="*/ 176829 h 626"/>
                <a:gd name="T28" fmla="*/ 55996 w 828"/>
                <a:gd name="T29" fmla="*/ 176559 h 626"/>
                <a:gd name="T30" fmla="*/ 59673 w 828"/>
                <a:gd name="T31" fmla="*/ 176829 h 626"/>
                <a:gd name="T32" fmla="*/ 63354 w 828"/>
                <a:gd name="T33" fmla="*/ 176559 h 626"/>
                <a:gd name="T34" fmla="*/ 67118 w 828"/>
                <a:gd name="T35" fmla="*/ 176829 h 626"/>
                <a:gd name="T36" fmla="*/ 70798 w 828"/>
                <a:gd name="T37" fmla="*/ 176829 h 626"/>
                <a:gd name="T38" fmla="*/ 74736 w 828"/>
                <a:gd name="T39" fmla="*/ 176559 h 626"/>
                <a:gd name="T40" fmla="*/ 78388 w 828"/>
                <a:gd name="T41" fmla="*/ 176829 h 626"/>
                <a:gd name="T42" fmla="*/ 82152 w 828"/>
                <a:gd name="T43" fmla="*/ 176829 h 626"/>
                <a:gd name="T44" fmla="*/ 85833 w 828"/>
                <a:gd name="T45" fmla="*/ 176829 h 626"/>
                <a:gd name="T46" fmla="*/ 89510 w 828"/>
                <a:gd name="T47" fmla="*/ 176829 h 626"/>
                <a:gd name="T48" fmla="*/ 93190 w 828"/>
                <a:gd name="T49" fmla="*/ 176829 h 626"/>
                <a:gd name="T50" fmla="*/ 97224 w 828"/>
                <a:gd name="T51" fmla="*/ 176559 h 626"/>
                <a:gd name="T52" fmla="*/ 100904 w 828"/>
                <a:gd name="T53" fmla="*/ 176829 h 626"/>
                <a:gd name="T54" fmla="*/ 104572 w 828"/>
                <a:gd name="T55" fmla="*/ 176829 h 626"/>
                <a:gd name="T56" fmla="*/ 108225 w 828"/>
                <a:gd name="T57" fmla="*/ 176829 h 626"/>
                <a:gd name="T58" fmla="*/ 111989 w 828"/>
                <a:gd name="T59" fmla="*/ 176829 h 626"/>
                <a:gd name="T60" fmla="*/ 115669 w 828"/>
                <a:gd name="T61" fmla="*/ 176559 h 626"/>
                <a:gd name="T62" fmla="*/ 119616 w 828"/>
                <a:gd name="T63" fmla="*/ 176829 h 626"/>
                <a:gd name="T64" fmla="*/ 123296 w 828"/>
                <a:gd name="T65" fmla="*/ 70166 h 626"/>
                <a:gd name="T66" fmla="*/ 127060 w 828"/>
                <a:gd name="T67" fmla="*/ 174552 h 626"/>
                <a:gd name="T68" fmla="*/ 130741 w 828"/>
                <a:gd name="T69" fmla="*/ 174552 h 626"/>
                <a:gd name="T70" fmla="*/ 134409 w 828"/>
                <a:gd name="T71" fmla="*/ 172248 h 626"/>
                <a:gd name="T72" fmla="*/ 138359 w 828"/>
                <a:gd name="T73" fmla="*/ 175728 h 626"/>
                <a:gd name="T74" fmla="*/ 142123 w 828"/>
                <a:gd name="T75" fmla="*/ 176294 h 626"/>
                <a:gd name="T76" fmla="*/ 145803 w 828"/>
                <a:gd name="T77" fmla="*/ 176559 h 626"/>
                <a:gd name="T78" fmla="*/ 149453 w 828"/>
                <a:gd name="T79" fmla="*/ 176559 h 626"/>
                <a:gd name="T80" fmla="*/ 153133 w 828"/>
                <a:gd name="T81" fmla="*/ 176559 h 626"/>
                <a:gd name="T82" fmla="*/ 156897 w 828"/>
                <a:gd name="T83" fmla="*/ 176559 h 626"/>
                <a:gd name="T84" fmla="*/ 160838 w 828"/>
                <a:gd name="T85" fmla="*/ 172248 h 626"/>
                <a:gd name="T86" fmla="*/ 164515 w 828"/>
                <a:gd name="T87" fmla="*/ 176829 h 626"/>
                <a:gd name="T88" fmla="*/ 168195 w 828"/>
                <a:gd name="T89" fmla="*/ 176829 h 626"/>
                <a:gd name="T90" fmla="*/ 171959 w 828"/>
                <a:gd name="T91" fmla="*/ 176829 h 626"/>
                <a:gd name="T92" fmla="*/ 175640 w 828"/>
                <a:gd name="T93" fmla="*/ 176294 h 626"/>
                <a:gd name="T94" fmla="*/ 179289 w 828"/>
                <a:gd name="T95" fmla="*/ 149378 h 626"/>
                <a:gd name="T96" fmla="*/ 183354 w 828"/>
                <a:gd name="T97" fmla="*/ 176559 h 626"/>
                <a:gd name="T98" fmla="*/ 187003 w 828"/>
                <a:gd name="T99" fmla="*/ 176559 h 626"/>
                <a:gd name="T100" fmla="*/ 190674 w 828"/>
                <a:gd name="T101" fmla="*/ 176829 h 626"/>
                <a:gd name="T102" fmla="*/ 194352 w 828"/>
                <a:gd name="T103" fmla="*/ 176829 h 626"/>
                <a:gd name="T104" fmla="*/ 198119 w 828"/>
                <a:gd name="T105" fmla="*/ 176829 h 626"/>
                <a:gd name="T106" fmla="*/ 201796 w 828"/>
                <a:gd name="T107" fmla="*/ 176829 h 626"/>
                <a:gd name="T108" fmla="*/ 205746 w 828"/>
                <a:gd name="T109" fmla="*/ 176829 h 626"/>
                <a:gd name="T110" fmla="*/ 209423 w 828"/>
                <a:gd name="T111" fmla="*/ 176829 h 626"/>
                <a:gd name="T112" fmla="*/ 213190 w 828"/>
                <a:gd name="T113" fmla="*/ 176559 h 626"/>
                <a:gd name="T114" fmla="*/ 216840 w 828"/>
                <a:gd name="T115" fmla="*/ 176829 h 626"/>
                <a:gd name="T116" fmla="*/ 220511 w 828"/>
                <a:gd name="T117" fmla="*/ 176829 h 626"/>
                <a:gd name="T118" fmla="*/ 224188 w 828"/>
                <a:gd name="T119" fmla="*/ 176829 h 626"/>
                <a:gd name="T120" fmla="*/ 228225 w 828"/>
                <a:gd name="T121" fmla="*/ 176559 h 626"/>
                <a:gd name="T122" fmla="*/ 231902 w 828"/>
                <a:gd name="T123" fmla="*/ 176829 h 6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8"/>
                <a:gd name="T187" fmla="*/ 0 h 626"/>
                <a:gd name="T188" fmla="*/ 828 w 828"/>
                <a:gd name="T189" fmla="*/ 626 h 6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8" h="626">
                  <a:moveTo>
                    <a:pt x="0" y="625"/>
                  </a:moveTo>
                  <a:lnTo>
                    <a:pt x="0" y="625"/>
                  </a:lnTo>
                  <a:lnTo>
                    <a:pt x="1" y="625"/>
                  </a:lnTo>
                  <a:lnTo>
                    <a:pt x="2" y="625"/>
                  </a:lnTo>
                  <a:lnTo>
                    <a:pt x="2" y="624"/>
                  </a:lnTo>
                  <a:lnTo>
                    <a:pt x="3" y="625"/>
                  </a:lnTo>
                  <a:lnTo>
                    <a:pt x="3" y="624"/>
                  </a:lnTo>
                  <a:lnTo>
                    <a:pt x="4" y="625"/>
                  </a:lnTo>
                  <a:lnTo>
                    <a:pt x="4" y="624"/>
                  </a:lnTo>
                  <a:lnTo>
                    <a:pt x="5" y="625"/>
                  </a:lnTo>
                  <a:lnTo>
                    <a:pt x="6" y="625"/>
                  </a:lnTo>
                  <a:lnTo>
                    <a:pt x="6" y="624"/>
                  </a:lnTo>
                  <a:lnTo>
                    <a:pt x="7" y="625"/>
                  </a:lnTo>
                  <a:lnTo>
                    <a:pt x="8" y="625"/>
                  </a:lnTo>
                  <a:lnTo>
                    <a:pt x="9" y="625"/>
                  </a:lnTo>
                  <a:lnTo>
                    <a:pt x="10" y="624"/>
                  </a:lnTo>
                  <a:lnTo>
                    <a:pt x="11" y="625"/>
                  </a:lnTo>
                  <a:lnTo>
                    <a:pt x="12" y="625"/>
                  </a:lnTo>
                  <a:lnTo>
                    <a:pt x="12" y="624"/>
                  </a:lnTo>
                  <a:lnTo>
                    <a:pt x="13" y="625"/>
                  </a:lnTo>
                  <a:lnTo>
                    <a:pt x="14" y="625"/>
                  </a:lnTo>
                  <a:lnTo>
                    <a:pt x="15" y="624"/>
                  </a:lnTo>
                  <a:lnTo>
                    <a:pt x="15" y="625"/>
                  </a:lnTo>
                  <a:lnTo>
                    <a:pt x="16" y="625"/>
                  </a:lnTo>
                  <a:lnTo>
                    <a:pt x="16" y="624"/>
                  </a:lnTo>
                  <a:lnTo>
                    <a:pt x="17" y="625"/>
                  </a:lnTo>
                  <a:lnTo>
                    <a:pt x="18" y="625"/>
                  </a:lnTo>
                  <a:lnTo>
                    <a:pt x="19" y="625"/>
                  </a:lnTo>
                  <a:lnTo>
                    <a:pt x="19" y="624"/>
                  </a:lnTo>
                  <a:lnTo>
                    <a:pt x="20" y="624"/>
                  </a:lnTo>
                  <a:lnTo>
                    <a:pt x="21" y="625"/>
                  </a:lnTo>
                  <a:lnTo>
                    <a:pt x="21" y="624"/>
                  </a:lnTo>
                  <a:lnTo>
                    <a:pt x="22" y="625"/>
                  </a:lnTo>
                  <a:lnTo>
                    <a:pt x="22" y="624"/>
                  </a:lnTo>
                  <a:lnTo>
                    <a:pt x="23" y="624"/>
                  </a:lnTo>
                  <a:lnTo>
                    <a:pt x="23" y="625"/>
                  </a:lnTo>
                  <a:lnTo>
                    <a:pt x="24" y="624"/>
                  </a:lnTo>
                  <a:lnTo>
                    <a:pt x="24" y="625"/>
                  </a:lnTo>
                  <a:lnTo>
                    <a:pt x="25" y="624"/>
                  </a:lnTo>
                  <a:lnTo>
                    <a:pt x="25" y="625"/>
                  </a:lnTo>
                  <a:lnTo>
                    <a:pt x="26" y="624"/>
                  </a:lnTo>
                  <a:lnTo>
                    <a:pt x="26" y="625"/>
                  </a:lnTo>
                  <a:lnTo>
                    <a:pt x="27" y="625"/>
                  </a:lnTo>
                  <a:lnTo>
                    <a:pt x="27" y="624"/>
                  </a:lnTo>
                  <a:lnTo>
                    <a:pt x="28" y="624"/>
                  </a:lnTo>
                  <a:lnTo>
                    <a:pt x="29" y="624"/>
                  </a:lnTo>
                  <a:lnTo>
                    <a:pt x="29" y="625"/>
                  </a:lnTo>
                  <a:lnTo>
                    <a:pt x="30" y="625"/>
                  </a:lnTo>
                  <a:lnTo>
                    <a:pt x="31" y="625"/>
                  </a:lnTo>
                  <a:lnTo>
                    <a:pt x="32" y="624"/>
                  </a:lnTo>
                  <a:lnTo>
                    <a:pt x="32" y="625"/>
                  </a:lnTo>
                  <a:lnTo>
                    <a:pt x="33" y="624"/>
                  </a:lnTo>
                  <a:lnTo>
                    <a:pt x="33" y="625"/>
                  </a:lnTo>
                  <a:lnTo>
                    <a:pt x="34" y="624"/>
                  </a:lnTo>
                  <a:lnTo>
                    <a:pt x="35" y="624"/>
                  </a:lnTo>
                  <a:lnTo>
                    <a:pt x="35" y="625"/>
                  </a:lnTo>
                  <a:lnTo>
                    <a:pt x="36" y="625"/>
                  </a:lnTo>
                  <a:lnTo>
                    <a:pt x="37" y="625"/>
                  </a:lnTo>
                  <a:lnTo>
                    <a:pt x="38" y="625"/>
                  </a:lnTo>
                  <a:lnTo>
                    <a:pt x="39" y="625"/>
                  </a:lnTo>
                  <a:lnTo>
                    <a:pt x="40" y="625"/>
                  </a:lnTo>
                  <a:lnTo>
                    <a:pt x="41" y="625"/>
                  </a:lnTo>
                  <a:lnTo>
                    <a:pt x="42" y="625"/>
                  </a:lnTo>
                  <a:lnTo>
                    <a:pt x="42" y="624"/>
                  </a:lnTo>
                  <a:lnTo>
                    <a:pt x="43" y="625"/>
                  </a:lnTo>
                  <a:lnTo>
                    <a:pt x="43" y="624"/>
                  </a:lnTo>
                  <a:lnTo>
                    <a:pt x="44" y="625"/>
                  </a:lnTo>
                  <a:lnTo>
                    <a:pt x="45" y="624"/>
                  </a:lnTo>
                  <a:lnTo>
                    <a:pt x="45" y="625"/>
                  </a:lnTo>
                  <a:lnTo>
                    <a:pt x="46" y="625"/>
                  </a:lnTo>
                  <a:lnTo>
                    <a:pt x="47" y="625"/>
                  </a:lnTo>
                  <a:lnTo>
                    <a:pt x="48" y="625"/>
                  </a:lnTo>
                  <a:lnTo>
                    <a:pt x="49" y="624"/>
                  </a:lnTo>
                  <a:lnTo>
                    <a:pt x="49" y="625"/>
                  </a:lnTo>
                  <a:lnTo>
                    <a:pt x="50" y="625"/>
                  </a:lnTo>
                  <a:lnTo>
                    <a:pt x="51" y="625"/>
                  </a:lnTo>
                  <a:lnTo>
                    <a:pt x="52" y="624"/>
                  </a:lnTo>
                  <a:lnTo>
                    <a:pt x="52" y="625"/>
                  </a:lnTo>
                  <a:lnTo>
                    <a:pt x="53" y="625"/>
                  </a:lnTo>
                  <a:lnTo>
                    <a:pt x="53" y="624"/>
                  </a:lnTo>
                  <a:lnTo>
                    <a:pt x="54" y="625"/>
                  </a:lnTo>
                  <a:lnTo>
                    <a:pt x="55" y="625"/>
                  </a:lnTo>
                  <a:lnTo>
                    <a:pt x="55" y="624"/>
                  </a:lnTo>
                  <a:lnTo>
                    <a:pt x="56" y="625"/>
                  </a:lnTo>
                  <a:lnTo>
                    <a:pt x="56" y="624"/>
                  </a:lnTo>
                  <a:lnTo>
                    <a:pt x="57" y="625"/>
                  </a:lnTo>
                  <a:lnTo>
                    <a:pt x="58" y="624"/>
                  </a:lnTo>
                  <a:lnTo>
                    <a:pt x="58" y="625"/>
                  </a:lnTo>
                  <a:lnTo>
                    <a:pt x="59" y="624"/>
                  </a:lnTo>
                  <a:lnTo>
                    <a:pt x="59" y="625"/>
                  </a:lnTo>
                  <a:lnTo>
                    <a:pt x="60" y="625"/>
                  </a:lnTo>
                  <a:lnTo>
                    <a:pt x="60" y="624"/>
                  </a:lnTo>
                  <a:lnTo>
                    <a:pt x="61" y="625"/>
                  </a:lnTo>
                  <a:lnTo>
                    <a:pt x="62" y="624"/>
                  </a:lnTo>
                  <a:lnTo>
                    <a:pt x="63" y="624"/>
                  </a:lnTo>
                  <a:lnTo>
                    <a:pt x="64" y="625"/>
                  </a:lnTo>
                  <a:lnTo>
                    <a:pt x="64" y="624"/>
                  </a:lnTo>
                  <a:lnTo>
                    <a:pt x="65" y="625"/>
                  </a:lnTo>
                  <a:lnTo>
                    <a:pt x="66" y="625"/>
                  </a:lnTo>
                  <a:lnTo>
                    <a:pt x="67" y="624"/>
                  </a:lnTo>
                  <a:lnTo>
                    <a:pt x="67" y="625"/>
                  </a:lnTo>
                  <a:lnTo>
                    <a:pt x="68" y="625"/>
                  </a:lnTo>
                  <a:lnTo>
                    <a:pt x="69" y="624"/>
                  </a:lnTo>
                  <a:lnTo>
                    <a:pt x="69" y="625"/>
                  </a:lnTo>
                  <a:lnTo>
                    <a:pt x="70" y="625"/>
                  </a:lnTo>
                  <a:lnTo>
                    <a:pt x="71" y="625"/>
                  </a:lnTo>
                  <a:lnTo>
                    <a:pt x="72" y="624"/>
                  </a:lnTo>
                  <a:lnTo>
                    <a:pt x="72" y="625"/>
                  </a:lnTo>
                  <a:lnTo>
                    <a:pt x="73" y="625"/>
                  </a:lnTo>
                  <a:lnTo>
                    <a:pt x="74" y="625"/>
                  </a:lnTo>
                  <a:lnTo>
                    <a:pt x="75" y="625"/>
                  </a:lnTo>
                  <a:lnTo>
                    <a:pt x="76" y="624"/>
                  </a:lnTo>
                  <a:lnTo>
                    <a:pt x="76" y="625"/>
                  </a:lnTo>
                  <a:lnTo>
                    <a:pt x="77" y="625"/>
                  </a:lnTo>
                  <a:lnTo>
                    <a:pt x="78" y="624"/>
                  </a:lnTo>
                  <a:lnTo>
                    <a:pt x="78" y="625"/>
                  </a:lnTo>
                  <a:lnTo>
                    <a:pt x="79" y="624"/>
                  </a:lnTo>
                  <a:lnTo>
                    <a:pt x="79" y="625"/>
                  </a:lnTo>
                  <a:lnTo>
                    <a:pt x="80" y="624"/>
                  </a:lnTo>
                  <a:lnTo>
                    <a:pt x="80" y="625"/>
                  </a:lnTo>
                  <a:lnTo>
                    <a:pt x="81" y="625"/>
                  </a:lnTo>
                  <a:lnTo>
                    <a:pt x="82" y="625"/>
                  </a:lnTo>
                  <a:lnTo>
                    <a:pt x="83" y="625"/>
                  </a:lnTo>
                  <a:lnTo>
                    <a:pt x="84" y="624"/>
                  </a:lnTo>
                  <a:lnTo>
                    <a:pt x="85" y="625"/>
                  </a:lnTo>
                  <a:lnTo>
                    <a:pt x="86" y="625"/>
                  </a:lnTo>
                  <a:lnTo>
                    <a:pt x="87" y="625"/>
                  </a:lnTo>
                  <a:lnTo>
                    <a:pt x="88" y="626"/>
                  </a:lnTo>
                  <a:lnTo>
                    <a:pt x="88" y="625"/>
                  </a:lnTo>
                  <a:lnTo>
                    <a:pt x="89" y="624"/>
                  </a:lnTo>
                  <a:lnTo>
                    <a:pt x="90" y="624"/>
                  </a:lnTo>
                  <a:lnTo>
                    <a:pt x="90" y="625"/>
                  </a:lnTo>
                  <a:lnTo>
                    <a:pt x="91" y="625"/>
                  </a:lnTo>
                  <a:lnTo>
                    <a:pt x="92" y="624"/>
                  </a:lnTo>
                  <a:lnTo>
                    <a:pt x="92" y="625"/>
                  </a:lnTo>
                  <a:lnTo>
                    <a:pt x="93" y="624"/>
                  </a:lnTo>
                  <a:lnTo>
                    <a:pt x="93" y="625"/>
                  </a:lnTo>
                  <a:lnTo>
                    <a:pt x="94" y="625"/>
                  </a:lnTo>
                  <a:lnTo>
                    <a:pt x="95" y="625"/>
                  </a:lnTo>
                  <a:lnTo>
                    <a:pt x="96" y="625"/>
                  </a:lnTo>
                  <a:lnTo>
                    <a:pt x="97" y="625"/>
                  </a:lnTo>
                  <a:lnTo>
                    <a:pt x="98" y="624"/>
                  </a:lnTo>
                  <a:lnTo>
                    <a:pt x="98" y="625"/>
                  </a:lnTo>
                  <a:lnTo>
                    <a:pt x="99" y="625"/>
                  </a:lnTo>
                  <a:lnTo>
                    <a:pt x="100" y="625"/>
                  </a:lnTo>
                  <a:lnTo>
                    <a:pt x="101" y="625"/>
                  </a:lnTo>
                  <a:lnTo>
                    <a:pt x="101" y="624"/>
                  </a:lnTo>
                  <a:lnTo>
                    <a:pt x="102" y="625"/>
                  </a:lnTo>
                  <a:lnTo>
                    <a:pt x="103" y="625"/>
                  </a:lnTo>
                  <a:lnTo>
                    <a:pt x="104" y="625"/>
                  </a:lnTo>
                  <a:lnTo>
                    <a:pt x="105" y="625"/>
                  </a:lnTo>
                  <a:lnTo>
                    <a:pt x="106" y="625"/>
                  </a:lnTo>
                  <a:lnTo>
                    <a:pt x="107" y="625"/>
                  </a:lnTo>
                  <a:lnTo>
                    <a:pt x="107" y="624"/>
                  </a:lnTo>
                  <a:lnTo>
                    <a:pt x="108" y="625"/>
                  </a:lnTo>
                  <a:lnTo>
                    <a:pt x="109" y="624"/>
                  </a:lnTo>
                  <a:lnTo>
                    <a:pt x="109" y="625"/>
                  </a:lnTo>
                  <a:lnTo>
                    <a:pt x="110" y="625"/>
                  </a:lnTo>
                  <a:lnTo>
                    <a:pt x="111" y="624"/>
                  </a:lnTo>
                  <a:lnTo>
                    <a:pt x="111" y="625"/>
                  </a:lnTo>
                  <a:lnTo>
                    <a:pt x="112" y="625"/>
                  </a:lnTo>
                  <a:lnTo>
                    <a:pt x="112" y="624"/>
                  </a:lnTo>
                  <a:lnTo>
                    <a:pt x="113" y="625"/>
                  </a:lnTo>
                  <a:lnTo>
                    <a:pt x="114" y="625"/>
                  </a:lnTo>
                  <a:lnTo>
                    <a:pt x="115" y="624"/>
                  </a:lnTo>
                  <a:lnTo>
                    <a:pt x="115" y="625"/>
                  </a:lnTo>
                  <a:lnTo>
                    <a:pt x="116" y="625"/>
                  </a:lnTo>
                  <a:lnTo>
                    <a:pt x="117" y="625"/>
                  </a:lnTo>
                  <a:lnTo>
                    <a:pt x="118" y="625"/>
                  </a:lnTo>
                  <a:lnTo>
                    <a:pt x="118" y="624"/>
                  </a:lnTo>
                  <a:lnTo>
                    <a:pt x="119" y="625"/>
                  </a:lnTo>
                  <a:lnTo>
                    <a:pt x="120" y="625"/>
                  </a:lnTo>
                  <a:lnTo>
                    <a:pt x="120" y="624"/>
                  </a:lnTo>
                  <a:lnTo>
                    <a:pt x="121" y="625"/>
                  </a:lnTo>
                  <a:lnTo>
                    <a:pt x="122" y="625"/>
                  </a:lnTo>
                  <a:lnTo>
                    <a:pt x="123" y="625"/>
                  </a:lnTo>
                  <a:lnTo>
                    <a:pt x="124" y="625"/>
                  </a:lnTo>
                  <a:lnTo>
                    <a:pt x="125" y="625"/>
                  </a:lnTo>
                  <a:lnTo>
                    <a:pt x="126" y="625"/>
                  </a:lnTo>
                  <a:lnTo>
                    <a:pt x="127" y="625"/>
                  </a:lnTo>
                  <a:lnTo>
                    <a:pt x="128" y="625"/>
                  </a:lnTo>
                  <a:lnTo>
                    <a:pt x="129" y="625"/>
                  </a:lnTo>
                  <a:lnTo>
                    <a:pt x="130" y="624"/>
                  </a:lnTo>
                  <a:lnTo>
                    <a:pt x="130" y="625"/>
                  </a:lnTo>
                  <a:lnTo>
                    <a:pt x="131" y="625"/>
                  </a:lnTo>
                  <a:lnTo>
                    <a:pt x="131" y="624"/>
                  </a:lnTo>
                  <a:lnTo>
                    <a:pt x="132" y="625"/>
                  </a:lnTo>
                  <a:lnTo>
                    <a:pt x="133" y="624"/>
                  </a:lnTo>
                  <a:lnTo>
                    <a:pt x="133" y="625"/>
                  </a:lnTo>
                  <a:lnTo>
                    <a:pt x="134" y="625"/>
                  </a:lnTo>
                  <a:lnTo>
                    <a:pt x="134" y="624"/>
                  </a:lnTo>
                  <a:lnTo>
                    <a:pt x="135" y="625"/>
                  </a:lnTo>
                  <a:lnTo>
                    <a:pt x="136" y="624"/>
                  </a:lnTo>
                  <a:lnTo>
                    <a:pt x="137" y="625"/>
                  </a:lnTo>
                  <a:lnTo>
                    <a:pt x="138" y="625"/>
                  </a:lnTo>
                  <a:lnTo>
                    <a:pt x="139" y="625"/>
                  </a:lnTo>
                  <a:lnTo>
                    <a:pt x="139" y="624"/>
                  </a:lnTo>
                  <a:lnTo>
                    <a:pt x="140" y="625"/>
                  </a:lnTo>
                  <a:lnTo>
                    <a:pt x="141" y="625"/>
                  </a:lnTo>
                  <a:lnTo>
                    <a:pt x="142" y="625"/>
                  </a:lnTo>
                  <a:lnTo>
                    <a:pt x="143" y="625"/>
                  </a:lnTo>
                  <a:lnTo>
                    <a:pt x="144" y="624"/>
                  </a:lnTo>
                  <a:lnTo>
                    <a:pt x="144" y="625"/>
                  </a:lnTo>
                  <a:lnTo>
                    <a:pt x="145" y="625"/>
                  </a:lnTo>
                  <a:lnTo>
                    <a:pt x="146" y="625"/>
                  </a:lnTo>
                  <a:lnTo>
                    <a:pt x="147" y="625"/>
                  </a:lnTo>
                  <a:lnTo>
                    <a:pt x="148" y="625"/>
                  </a:lnTo>
                  <a:lnTo>
                    <a:pt x="149" y="625"/>
                  </a:lnTo>
                  <a:lnTo>
                    <a:pt x="150" y="625"/>
                  </a:lnTo>
                  <a:lnTo>
                    <a:pt x="151" y="624"/>
                  </a:lnTo>
                  <a:lnTo>
                    <a:pt x="151" y="625"/>
                  </a:lnTo>
                  <a:lnTo>
                    <a:pt x="152" y="625"/>
                  </a:lnTo>
                  <a:lnTo>
                    <a:pt x="153" y="625"/>
                  </a:lnTo>
                  <a:lnTo>
                    <a:pt x="154" y="625"/>
                  </a:lnTo>
                  <a:lnTo>
                    <a:pt x="155" y="625"/>
                  </a:lnTo>
                  <a:lnTo>
                    <a:pt x="156" y="625"/>
                  </a:lnTo>
                  <a:lnTo>
                    <a:pt x="156" y="624"/>
                  </a:lnTo>
                  <a:lnTo>
                    <a:pt x="157" y="625"/>
                  </a:lnTo>
                  <a:lnTo>
                    <a:pt x="158" y="625"/>
                  </a:lnTo>
                  <a:lnTo>
                    <a:pt x="159" y="625"/>
                  </a:lnTo>
                  <a:lnTo>
                    <a:pt x="160" y="625"/>
                  </a:lnTo>
                  <a:lnTo>
                    <a:pt x="160" y="624"/>
                  </a:lnTo>
                  <a:lnTo>
                    <a:pt x="161" y="625"/>
                  </a:lnTo>
                  <a:lnTo>
                    <a:pt x="162" y="625"/>
                  </a:lnTo>
                  <a:lnTo>
                    <a:pt x="163" y="625"/>
                  </a:lnTo>
                  <a:lnTo>
                    <a:pt x="164" y="625"/>
                  </a:lnTo>
                  <a:lnTo>
                    <a:pt x="165" y="625"/>
                  </a:lnTo>
                  <a:lnTo>
                    <a:pt x="166" y="625"/>
                  </a:lnTo>
                  <a:lnTo>
                    <a:pt x="167" y="625"/>
                  </a:lnTo>
                  <a:lnTo>
                    <a:pt x="168" y="625"/>
                  </a:lnTo>
                  <a:lnTo>
                    <a:pt x="169" y="625"/>
                  </a:lnTo>
                  <a:lnTo>
                    <a:pt x="170" y="625"/>
                  </a:lnTo>
                  <a:lnTo>
                    <a:pt x="171" y="625"/>
                  </a:lnTo>
                  <a:lnTo>
                    <a:pt x="172" y="625"/>
                  </a:lnTo>
                  <a:lnTo>
                    <a:pt x="173" y="625"/>
                  </a:lnTo>
                  <a:lnTo>
                    <a:pt x="174" y="625"/>
                  </a:lnTo>
                  <a:lnTo>
                    <a:pt x="175" y="624"/>
                  </a:lnTo>
                  <a:lnTo>
                    <a:pt x="175" y="625"/>
                  </a:lnTo>
                  <a:lnTo>
                    <a:pt x="176" y="625"/>
                  </a:lnTo>
                  <a:lnTo>
                    <a:pt x="177" y="625"/>
                  </a:lnTo>
                  <a:lnTo>
                    <a:pt x="178" y="625"/>
                  </a:lnTo>
                  <a:lnTo>
                    <a:pt x="179" y="625"/>
                  </a:lnTo>
                  <a:lnTo>
                    <a:pt x="179" y="624"/>
                  </a:lnTo>
                  <a:lnTo>
                    <a:pt x="180" y="625"/>
                  </a:lnTo>
                  <a:lnTo>
                    <a:pt x="181" y="625"/>
                  </a:lnTo>
                  <a:lnTo>
                    <a:pt x="182" y="625"/>
                  </a:lnTo>
                  <a:lnTo>
                    <a:pt x="183" y="625"/>
                  </a:lnTo>
                  <a:lnTo>
                    <a:pt x="183" y="624"/>
                  </a:lnTo>
                  <a:lnTo>
                    <a:pt x="184" y="625"/>
                  </a:lnTo>
                  <a:lnTo>
                    <a:pt x="185" y="625"/>
                  </a:lnTo>
                  <a:lnTo>
                    <a:pt x="186" y="625"/>
                  </a:lnTo>
                  <a:lnTo>
                    <a:pt x="187" y="625"/>
                  </a:lnTo>
                  <a:lnTo>
                    <a:pt x="187" y="624"/>
                  </a:lnTo>
                  <a:lnTo>
                    <a:pt x="188" y="624"/>
                  </a:lnTo>
                  <a:lnTo>
                    <a:pt x="188" y="625"/>
                  </a:lnTo>
                  <a:lnTo>
                    <a:pt x="189" y="625"/>
                  </a:lnTo>
                  <a:lnTo>
                    <a:pt x="190" y="625"/>
                  </a:lnTo>
                  <a:lnTo>
                    <a:pt x="191" y="625"/>
                  </a:lnTo>
                  <a:lnTo>
                    <a:pt x="192" y="625"/>
                  </a:lnTo>
                  <a:lnTo>
                    <a:pt x="193" y="625"/>
                  </a:lnTo>
                  <a:lnTo>
                    <a:pt x="194" y="625"/>
                  </a:lnTo>
                  <a:lnTo>
                    <a:pt x="195" y="624"/>
                  </a:lnTo>
                  <a:lnTo>
                    <a:pt x="195" y="625"/>
                  </a:lnTo>
                  <a:lnTo>
                    <a:pt x="196" y="624"/>
                  </a:lnTo>
                  <a:lnTo>
                    <a:pt x="197" y="624"/>
                  </a:lnTo>
                  <a:lnTo>
                    <a:pt x="197" y="625"/>
                  </a:lnTo>
                  <a:lnTo>
                    <a:pt x="198" y="625"/>
                  </a:lnTo>
                  <a:lnTo>
                    <a:pt x="198" y="624"/>
                  </a:lnTo>
                  <a:lnTo>
                    <a:pt x="199" y="624"/>
                  </a:lnTo>
                  <a:lnTo>
                    <a:pt x="199" y="625"/>
                  </a:lnTo>
                  <a:lnTo>
                    <a:pt x="200" y="625"/>
                  </a:lnTo>
                  <a:lnTo>
                    <a:pt x="201" y="625"/>
                  </a:lnTo>
                  <a:lnTo>
                    <a:pt x="202" y="625"/>
                  </a:lnTo>
                  <a:lnTo>
                    <a:pt x="203" y="624"/>
                  </a:lnTo>
                  <a:lnTo>
                    <a:pt x="203" y="625"/>
                  </a:lnTo>
                  <a:lnTo>
                    <a:pt x="204" y="624"/>
                  </a:lnTo>
                  <a:lnTo>
                    <a:pt x="204" y="625"/>
                  </a:lnTo>
                  <a:lnTo>
                    <a:pt x="205" y="624"/>
                  </a:lnTo>
                  <a:lnTo>
                    <a:pt x="205" y="625"/>
                  </a:lnTo>
                  <a:lnTo>
                    <a:pt x="206" y="625"/>
                  </a:lnTo>
                  <a:lnTo>
                    <a:pt x="207" y="624"/>
                  </a:lnTo>
                  <a:lnTo>
                    <a:pt x="207" y="625"/>
                  </a:lnTo>
                  <a:lnTo>
                    <a:pt x="208" y="625"/>
                  </a:lnTo>
                  <a:lnTo>
                    <a:pt x="209" y="625"/>
                  </a:lnTo>
                  <a:lnTo>
                    <a:pt x="210" y="625"/>
                  </a:lnTo>
                  <a:lnTo>
                    <a:pt x="211" y="624"/>
                  </a:lnTo>
                  <a:lnTo>
                    <a:pt x="212" y="625"/>
                  </a:lnTo>
                  <a:lnTo>
                    <a:pt x="212" y="624"/>
                  </a:lnTo>
                  <a:lnTo>
                    <a:pt x="213" y="625"/>
                  </a:lnTo>
                  <a:lnTo>
                    <a:pt x="214" y="625"/>
                  </a:lnTo>
                  <a:lnTo>
                    <a:pt x="215" y="625"/>
                  </a:lnTo>
                  <a:lnTo>
                    <a:pt x="216" y="625"/>
                  </a:lnTo>
                  <a:lnTo>
                    <a:pt x="217" y="625"/>
                  </a:lnTo>
                  <a:lnTo>
                    <a:pt x="218" y="625"/>
                  </a:lnTo>
                  <a:lnTo>
                    <a:pt x="219" y="624"/>
                  </a:lnTo>
                  <a:lnTo>
                    <a:pt x="219" y="625"/>
                  </a:lnTo>
                  <a:lnTo>
                    <a:pt x="220" y="625"/>
                  </a:lnTo>
                  <a:lnTo>
                    <a:pt x="221" y="625"/>
                  </a:lnTo>
                  <a:lnTo>
                    <a:pt x="222" y="625"/>
                  </a:lnTo>
                  <a:lnTo>
                    <a:pt x="223" y="625"/>
                  </a:lnTo>
                  <a:lnTo>
                    <a:pt x="223" y="624"/>
                  </a:lnTo>
                  <a:lnTo>
                    <a:pt x="224" y="624"/>
                  </a:lnTo>
                  <a:lnTo>
                    <a:pt x="224" y="625"/>
                  </a:lnTo>
                  <a:lnTo>
                    <a:pt x="225" y="625"/>
                  </a:lnTo>
                  <a:lnTo>
                    <a:pt x="226" y="625"/>
                  </a:lnTo>
                  <a:lnTo>
                    <a:pt x="227" y="625"/>
                  </a:lnTo>
                  <a:lnTo>
                    <a:pt x="228" y="625"/>
                  </a:lnTo>
                  <a:lnTo>
                    <a:pt x="229" y="624"/>
                  </a:lnTo>
                  <a:lnTo>
                    <a:pt x="229" y="625"/>
                  </a:lnTo>
                  <a:lnTo>
                    <a:pt x="230" y="625"/>
                  </a:lnTo>
                  <a:lnTo>
                    <a:pt x="231" y="624"/>
                  </a:lnTo>
                  <a:lnTo>
                    <a:pt x="231" y="625"/>
                  </a:lnTo>
                  <a:lnTo>
                    <a:pt x="232" y="625"/>
                  </a:lnTo>
                  <a:lnTo>
                    <a:pt x="233" y="625"/>
                  </a:lnTo>
                  <a:lnTo>
                    <a:pt x="234" y="625"/>
                  </a:lnTo>
                  <a:lnTo>
                    <a:pt x="235" y="625"/>
                  </a:lnTo>
                  <a:lnTo>
                    <a:pt x="236" y="625"/>
                  </a:lnTo>
                  <a:lnTo>
                    <a:pt x="237" y="625"/>
                  </a:lnTo>
                  <a:lnTo>
                    <a:pt x="238" y="625"/>
                  </a:lnTo>
                  <a:lnTo>
                    <a:pt x="239" y="625"/>
                  </a:lnTo>
                  <a:lnTo>
                    <a:pt x="240" y="625"/>
                  </a:lnTo>
                  <a:lnTo>
                    <a:pt x="241" y="625"/>
                  </a:lnTo>
                  <a:lnTo>
                    <a:pt x="242" y="624"/>
                  </a:lnTo>
                  <a:lnTo>
                    <a:pt x="242" y="625"/>
                  </a:lnTo>
                  <a:lnTo>
                    <a:pt x="243" y="625"/>
                  </a:lnTo>
                  <a:lnTo>
                    <a:pt x="244" y="625"/>
                  </a:lnTo>
                  <a:lnTo>
                    <a:pt x="245" y="624"/>
                  </a:lnTo>
                  <a:lnTo>
                    <a:pt x="245" y="625"/>
                  </a:lnTo>
                  <a:lnTo>
                    <a:pt x="246" y="625"/>
                  </a:lnTo>
                  <a:lnTo>
                    <a:pt x="247" y="625"/>
                  </a:lnTo>
                  <a:lnTo>
                    <a:pt x="248" y="625"/>
                  </a:lnTo>
                  <a:lnTo>
                    <a:pt x="249" y="625"/>
                  </a:lnTo>
                  <a:lnTo>
                    <a:pt x="250" y="625"/>
                  </a:lnTo>
                  <a:lnTo>
                    <a:pt x="251" y="625"/>
                  </a:lnTo>
                  <a:lnTo>
                    <a:pt x="252" y="625"/>
                  </a:lnTo>
                  <a:lnTo>
                    <a:pt x="253" y="625"/>
                  </a:lnTo>
                  <a:lnTo>
                    <a:pt x="254" y="625"/>
                  </a:lnTo>
                  <a:lnTo>
                    <a:pt x="255" y="625"/>
                  </a:lnTo>
                  <a:lnTo>
                    <a:pt x="256" y="625"/>
                  </a:lnTo>
                  <a:lnTo>
                    <a:pt x="257" y="625"/>
                  </a:lnTo>
                  <a:lnTo>
                    <a:pt x="258" y="625"/>
                  </a:lnTo>
                  <a:lnTo>
                    <a:pt x="259" y="625"/>
                  </a:lnTo>
                  <a:lnTo>
                    <a:pt x="260" y="625"/>
                  </a:lnTo>
                  <a:lnTo>
                    <a:pt x="261" y="625"/>
                  </a:lnTo>
                  <a:lnTo>
                    <a:pt x="261" y="624"/>
                  </a:lnTo>
                  <a:lnTo>
                    <a:pt x="262" y="625"/>
                  </a:lnTo>
                  <a:lnTo>
                    <a:pt x="262" y="624"/>
                  </a:lnTo>
                  <a:lnTo>
                    <a:pt x="263" y="624"/>
                  </a:lnTo>
                  <a:lnTo>
                    <a:pt x="263" y="625"/>
                  </a:lnTo>
                  <a:lnTo>
                    <a:pt x="264" y="625"/>
                  </a:lnTo>
                  <a:lnTo>
                    <a:pt x="265" y="625"/>
                  </a:lnTo>
                  <a:lnTo>
                    <a:pt x="266" y="625"/>
                  </a:lnTo>
                  <a:lnTo>
                    <a:pt x="267" y="625"/>
                  </a:lnTo>
                  <a:lnTo>
                    <a:pt x="268" y="625"/>
                  </a:lnTo>
                  <a:lnTo>
                    <a:pt x="269" y="625"/>
                  </a:lnTo>
                  <a:lnTo>
                    <a:pt x="270" y="625"/>
                  </a:lnTo>
                  <a:lnTo>
                    <a:pt x="271" y="625"/>
                  </a:lnTo>
                  <a:lnTo>
                    <a:pt x="272" y="625"/>
                  </a:lnTo>
                  <a:lnTo>
                    <a:pt x="273" y="625"/>
                  </a:lnTo>
                  <a:lnTo>
                    <a:pt x="273" y="624"/>
                  </a:lnTo>
                  <a:lnTo>
                    <a:pt x="274" y="625"/>
                  </a:lnTo>
                  <a:lnTo>
                    <a:pt x="275" y="625"/>
                  </a:lnTo>
                  <a:lnTo>
                    <a:pt x="276" y="625"/>
                  </a:lnTo>
                  <a:lnTo>
                    <a:pt x="277" y="625"/>
                  </a:lnTo>
                  <a:lnTo>
                    <a:pt x="278" y="625"/>
                  </a:lnTo>
                  <a:lnTo>
                    <a:pt x="279" y="625"/>
                  </a:lnTo>
                  <a:lnTo>
                    <a:pt x="280" y="625"/>
                  </a:lnTo>
                  <a:lnTo>
                    <a:pt x="281" y="625"/>
                  </a:lnTo>
                  <a:lnTo>
                    <a:pt x="282" y="625"/>
                  </a:lnTo>
                  <a:lnTo>
                    <a:pt x="283" y="625"/>
                  </a:lnTo>
                  <a:lnTo>
                    <a:pt x="284" y="625"/>
                  </a:lnTo>
                  <a:lnTo>
                    <a:pt x="285" y="625"/>
                  </a:lnTo>
                  <a:lnTo>
                    <a:pt x="286" y="625"/>
                  </a:lnTo>
                  <a:lnTo>
                    <a:pt x="287" y="625"/>
                  </a:lnTo>
                  <a:lnTo>
                    <a:pt x="288" y="624"/>
                  </a:lnTo>
                  <a:lnTo>
                    <a:pt x="288" y="625"/>
                  </a:lnTo>
                  <a:lnTo>
                    <a:pt x="289" y="625"/>
                  </a:lnTo>
                  <a:lnTo>
                    <a:pt x="290" y="625"/>
                  </a:lnTo>
                  <a:lnTo>
                    <a:pt x="291" y="625"/>
                  </a:lnTo>
                  <a:lnTo>
                    <a:pt x="292" y="625"/>
                  </a:lnTo>
                  <a:lnTo>
                    <a:pt x="293" y="625"/>
                  </a:lnTo>
                  <a:lnTo>
                    <a:pt x="294" y="625"/>
                  </a:lnTo>
                  <a:lnTo>
                    <a:pt x="295" y="625"/>
                  </a:lnTo>
                  <a:lnTo>
                    <a:pt x="296" y="624"/>
                  </a:lnTo>
                  <a:lnTo>
                    <a:pt x="297" y="624"/>
                  </a:lnTo>
                  <a:lnTo>
                    <a:pt x="297" y="625"/>
                  </a:lnTo>
                  <a:lnTo>
                    <a:pt x="298" y="624"/>
                  </a:lnTo>
                  <a:lnTo>
                    <a:pt x="298" y="625"/>
                  </a:lnTo>
                  <a:lnTo>
                    <a:pt x="299" y="625"/>
                  </a:lnTo>
                  <a:lnTo>
                    <a:pt x="300" y="625"/>
                  </a:lnTo>
                  <a:lnTo>
                    <a:pt x="301" y="625"/>
                  </a:lnTo>
                  <a:lnTo>
                    <a:pt x="302" y="625"/>
                  </a:lnTo>
                  <a:lnTo>
                    <a:pt x="303" y="625"/>
                  </a:lnTo>
                  <a:lnTo>
                    <a:pt x="304" y="625"/>
                  </a:lnTo>
                  <a:lnTo>
                    <a:pt x="304" y="624"/>
                  </a:lnTo>
                  <a:lnTo>
                    <a:pt x="305" y="625"/>
                  </a:lnTo>
                  <a:lnTo>
                    <a:pt x="306" y="625"/>
                  </a:lnTo>
                  <a:lnTo>
                    <a:pt x="306" y="624"/>
                  </a:lnTo>
                  <a:lnTo>
                    <a:pt x="307" y="625"/>
                  </a:lnTo>
                  <a:lnTo>
                    <a:pt x="308" y="625"/>
                  </a:lnTo>
                  <a:lnTo>
                    <a:pt x="309" y="625"/>
                  </a:lnTo>
                  <a:lnTo>
                    <a:pt x="309" y="626"/>
                  </a:lnTo>
                  <a:lnTo>
                    <a:pt x="310" y="625"/>
                  </a:lnTo>
                  <a:lnTo>
                    <a:pt x="311" y="625"/>
                  </a:lnTo>
                  <a:lnTo>
                    <a:pt x="312" y="625"/>
                  </a:lnTo>
                  <a:lnTo>
                    <a:pt x="313" y="625"/>
                  </a:lnTo>
                  <a:lnTo>
                    <a:pt x="314" y="624"/>
                  </a:lnTo>
                  <a:lnTo>
                    <a:pt x="314" y="625"/>
                  </a:lnTo>
                  <a:lnTo>
                    <a:pt x="315" y="625"/>
                  </a:lnTo>
                  <a:lnTo>
                    <a:pt x="316" y="625"/>
                  </a:lnTo>
                  <a:lnTo>
                    <a:pt x="316" y="624"/>
                  </a:lnTo>
                  <a:lnTo>
                    <a:pt x="317" y="625"/>
                  </a:lnTo>
                  <a:lnTo>
                    <a:pt x="318" y="625"/>
                  </a:lnTo>
                  <a:lnTo>
                    <a:pt x="318" y="624"/>
                  </a:lnTo>
                  <a:lnTo>
                    <a:pt x="319" y="625"/>
                  </a:lnTo>
                  <a:lnTo>
                    <a:pt x="320" y="625"/>
                  </a:lnTo>
                  <a:lnTo>
                    <a:pt x="321" y="625"/>
                  </a:lnTo>
                  <a:lnTo>
                    <a:pt x="322" y="625"/>
                  </a:lnTo>
                  <a:lnTo>
                    <a:pt x="322" y="624"/>
                  </a:lnTo>
                  <a:lnTo>
                    <a:pt x="323" y="625"/>
                  </a:lnTo>
                  <a:lnTo>
                    <a:pt x="324" y="625"/>
                  </a:lnTo>
                  <a:lnTo>
                    <a:pt x="325" y="625"/>
                  </a:lnTo>
                  <a:lnTo>
                    <a:pt x="326" y="626"/>
                  </a:lnTo>
                  <a:lnTo>
                    <a:pt x="326" y="625"/>
                  </a:lnTo>
                  <a:lnTo>
                    <a:pt x="327" y="625"/>
                  </a:lnTo>
                  <a:lnTo>
                    <a:pt x="328" y="625"/>
                  </a:lnTo>
                  <a:lnTo>
                    <a:pt x="329" y="625"/>
                  </a:lnTo>
                  <a:lnTo>
                    <a:pt x="330" y="625"/>
                  </a:lnTo>
                  <a:lnTo>
                    <a:pt x="331" y="625"/>
                  </a:lnTo>
                  <a:lnTo>
                    <a:pt x="332" y="625"/>
                  </a:lnTo>
                  <a:lnTo>
                    <a:pt x="332" y="624"/>
                  </a:lnTo>
                  <a:lnTo>
                    <a:pt x="333" y="625"/>
                  </a:lnTo>
                  <a:lnTo>
                    <a:pt x="334" y="625"/>
                  </a:lnTo>
                  <a:lnTo>
                    <a:pt x="335" y="625"/>
                  </a:lnTo>
                  <a:lnTo>
                    <a:pt x="336" y="625"/>
                  </a:lnTo>
                  <a:lnTo>
                    <a:pt x="337" y="624"/>
                  </a:lnTo>
                  <a:lnTo>
                    <a:pt x="337" y="625"/>
                  </a:lnTo>
                  <a:lnTo>
                    <a:pt x="338" y="625"/>
                  </a:lnTo>
                  <a:lnTo>
                    <a:pt x="339" y="625"/>
                  </a:lnTo>
                  <a:lnTo>
                    <a:pt x="340" y="625"/>
                  </a:lnTo>
                  <a:lnTo>
                    <a:pt x="340" y="624"/>
                  </a:lnTo>
                  <a:lnTo>
                    <a:pt x="341" y="625"/>
                  </a:lnTo>
                  <a:lnTo>
                    <a:pt x="342" y="624"/>
                  </a:lnTo>
                  <a:lnTo>
                    <a:pt x="342" y="625"/>
                  </a:lnTo>
                  <a:lnTo>
                    <a:pt x="343" y="625"/>
                  </a:lnTo>
                  <a:lnTo>
                    <a:pt x="344" y="625"/>
                  </a:lnTo>
                  <a:lnTo>
                    <a:pt x="345" y="625"/>
                  </a:lnTo>
                  <a:lnTo>
                    <a:pt x="346" y="625"/>
                  </a:lnTo>
                  <a:lnTo>
                    <a:pt x="347" y="625"/>
                  </a:lnTo>
                  <a:lnTo>
                    <a:pt x="348" y="625"/>
                  </a:lnTo>
                  <a:lnTo>
                    <a:pt x="349" y="625"/>
                  </a:lnTo>
                  <a:lnTo>
                    <a:pt x="349" y="626"/>
                  </a:lnTo>
                  <a:lnTo>
                    <a:pt x="350" y="625"/>
                  </a:lnTo>
                  <a:lnTo>
                    <a:pt x="351" y="624"/>
                  </a:lnTo>
                  <a:lnTo>
                    <a:pt x="352" y="625"/>
                  </a:lnTo>
                  <a:lnTo>
                    <a:pt x="353" y="625"/>
                  </a:lnTo>
                  <a:lnTo>
                    <a:pt x="354" y="625"/>
                  </a:lnTo>
                  <a:lnTo>
                    <a:pt x="355" y="625"/>
                  </a:lnTo>
                  <a:lnTo>
                    <a:pt x="356" y="625"/>
                  </a:lnTo>
                  <a:lnTo>
                    <a:pt x="357" y="625"/>
                  </a:lnTo>
                  <a:lnTo>
                    <a:pt x="358" y="625"/>
                  </a:lnTo>
                  <a:lnTo>
                    <a:pt x="359" y="625"/>
                  </a:lnTo>
                  <a:lnTo>
                    <a:pt x="360" y="625"/>
                  </a:lnTo>
                  <a:lnTo>
                    <a:pt x="361" y="624"/>
                  </a:lnTo>
                  <a:lnTo>
                    <a:pt x="361" y="625"/>
                  </a:lnTo>
                  <a:lnTo>
                    <a:pt x="362" y="625"/>
                  </a:lnTo>
                  <a:lnTo>
                    <a:pt x="363" y="625"/>
                  </a:lnTo>
                  <a:lnTo>
                    <a:pt x="364" y="625"/>
                  </a:lnTo>
                  <a:lnTo>
                    <a:pt x="365" y="625"/>
                  </a:lnTo>
                  <a:lnTo>
                    <a:pt x="366" y="625"/>
                  </a:lnTo>
                  <a:lnTo>
                    <a:pt x="367" y="625"/>
                  </a:lnTo>
                  <a:lnTo>
                    <a:pt x="368" y="625"/>
                  </a:lnTo>
                  <a:lnTo>
                    <a:pt x="368" y="624"/>
                  </a:lnTo>
                  <a:lnTo>
                    <a:pt x="369" y="625"/>
                  </a:lnTo>
                  <a:lnTo>
                    <a:pt x="370" y="625"/>
                  </a:lnTo>
                  <a:lnTo>
                    <a:pt x="371" y="625"/>
                  </a:lnTo>
                  <a:lnTo>
                    <a:pt x="372" y="625"/>
                  </a:lnTo>
                  <a:lnTo>
                    <a:pt x="373" y="625"/>
                  </a:lnTo>
                  <a:lnTo>
                    <a:pt x="374" y="625"/>
                  </a:lnTo>
                  <a:lnTo>
                    <a:pt x="375" y="625"/>
                  </a:lnTo>
                  <a:lnTo>
                    <a:pt x="376" y="625"/>
                  </a:lnTo>
                  <a:lnTo>
                    <a:pt x="377" y="625"/>
                  </a:lnTo>
                  <a:lnTo>
                    <a:pt x="378" y="625"/>
                  </a:lnTo>
                  <a:lnTo>
                    <a:pt x="379" y="625"/>
                  </a:lnTo>
                  <a:lnTo>
                    <a:pt x="380" y="625"/>
                  </a:lnTo>
                  <a:lnTo>
                    <a:pt x="381" y="625"/>
                  </a:lnTo>
                  <a:lnTo>
                    <a:pt x="382" y="625"/>
                  </a:lnTo>
                  <a:lnTo>
                    <a:pt x="383" y="625"/>
                  </a:lnTo>
                  <a:lnTo>
                    <a:pt x="384" y="625"/>
                  </a:lnTo>
                  <a:lnTo>
                    <a:pt x="384" y="624"/>
                  </a:lnTo>
                  <a:lnTo>
                    <a:pt x="385" y="625"/>
                  </a:lnTo>
                  <a:lnTo>
                    <a:pt x="386" y="625"/>
                  </a:lnTo>
                  <a:lnTo>
                    <a:pt x="387" y="625"/>
                  </a:lnTo>
                  <a:lnTo>
                    <a:pt x="388" y="625"/>
                  </a:lnTo>
                  <a:lnTo>
                    <a:pt x="389" y="625"/>
                  </a:lnTo>
                  <a:lnTo>
                    <a:pt x="389" y="624"/>
                  </a:lnTo>
                  <a:lnTo>
                    <a:pt x="390" y="624"/>
                  </a:lnTo>
                  <a:lnTo>
                    <a:pt x="390" y="625"/>
                  </a:lnTo>
                  <a:lnTo>
                    <a:pt x="391" y="625"/>
                  </a:lnTo>
                  <a:lnTo>
                    <a:pt x="392" y="625"/>
                  </a:lnTo>
                  <a:lnTo>
                    <a:pt x="393" y="625"/>
                  </a:lnTo>
                  <a:lnTo>
                    <a:pt x="394" y="625"/>
                  </a:lnTo>
                  <a:lnTo>
                    <a:pt x="395" y="625"/>
                  </a:lnTo>
                  <a:lnTo>
                    <a:pt x="396" y="625"/>
                  </a:lnTo>
                  <a:lnTo>
                    <a:pt x="397" y="625"/>
                  </a:lnTo>
                  <a:lnTo>
                    <a:pt x="398" y="625"/>
                  </a:lnTo>
                  <a:lnTo>
                    <a:pt x="399" y="624"/>
                  </a:lnTo>
                  <a:lnTo>
                    <a:pt x="399" y="625"/>
                  </a:lnTo>
                  <a:lnTo>
                    <a:pt x="400" y="625"/>
                  </a:lnTo>
                  <a:lnTo>
                    <a:pt x="401" y="625"/>
                  </a:lnTo>
                  <a:lnTo>
                    <a:pt x="402" y="625"/>
                  </a:lnTo>
                  <a:lnTo>
                    <a:pt x="403" y="625"/>
                  </a:lnTo>
                  <a:lnTo>
                    <a:pt x="404" y="625"/>
                  </a:lnTo>
                  <a:lnTo>
                    <a:pt x="405" y="625"/>
                  </a:lnTo>
                  <a:lnTo>
                    <a:pt x="406" y="625"/>
                  </a:lnTo>
                  <a:lnTo>
                    <a:pt x="407" y="625"/>
                  </a:lnTo>
                  <a:lnTo>
                    <a:pt x="407" y="624"/>
                  </a:lnTo>
                  <a:lnTo>
                    <a:pt x="408" y="625"/>
                  </a:lnTo>
                  <a:lnTo>
                    <a:pt x="409" y="625"/>
                  </a:lnTo>
                  <a:lnTo>
                    <a:pt x="410" y="625"/>
                  </a:lnTo>
                  <a:lnTo>
                    <a:pt x="411" y="625"/>
                  </a:lnTo>
                  <a:lnTo>
                    <a:pt x="412" y="625"/>
                  </a:lnTo>
                  <a:lnTo>
                    <a:pt x="412" y="624"/>
                  </a:lnTo>
                  <a:lnTo>
                    <a:pt x="413" y="625"/>
                  </a:lnTo>
                  <a:lnTo>
                    <a:pt x="414" y="625"/>
                  </a:lnTo>
                  <a:lnTo>
                    <a:pt x="415" y="625"/>
                  </a:lnTo>
                  <a:lnTo>
                    <a:pt x="416" y="625"/>
                  </a:lnTo>
                  <a:lnTo>
                    <a:pt x="417" y="625"/>
                  </a:lnTo>
                  <a:lnTo>
                    <a:pt x="418" y="625"/>
                  </a:lnTo>
                  <a:lnTo>
                    <a:pt x="419" y="625"/>
                  </a:lnTo>
                  <a:lnTo>
                    <a:pt x="420" y="625"/>
                  </a:lnTo>
                  <a:lnTo>
                    <a:pt x="421" y="625"/>
                  </a:lnTo>
                  <a:lnTo>
                    <a:pt x="422" y="625"/>
                  </a:lnTo>
                  <a:lnTo>
                    <a:pt x="423" y="623"/>
                  </a:lnTo>
                  <a:lnTo>
                    <a:pt x="423" y="621"/>
                  </a:lnTo>
                  <a:lnTo>
                    <a:pt x="424" y="616"/>
                  </a:lnTo>
                  <a:lnTo>
                    <a:pt x="424" y="599"/>
                  </a:lnTo>
                  <a:lnTo>
                    <a:pt x="425" y="574"/>
                  </a:lnTo>
                  <a:lnTo>
                    <a:pt x="425" y="538"/>
                  </a:lnTo>
                  <a:lnTo>
                    <a:pt x="426" y="484"/>
                  </a:lnTo>
                  <a:lnTo>
                    <a:pt x="426" y="406"/>
                  </a:lnTo>
                  <a:lnTo>
                    <a:pt x="427" y="324"/>
                  </a:lnTo>
                  <a:lnTo>
                    <a:pt x="427" y="263"/>
                  </a:lnTo>
                  <a:lnTo>
                    <a:pt x="428" y="199"/>
                  </a:lnTo>
                  <a:lnTo>
                    <a:pt x="428" y="133"/>
                  </a:lnTo>
                  <a:lnTo>
                    <a:pt x="429" y="112"/>
                  </a:lnTo>
                  <a:lnTo>
                    <a:pt x="429" y="66"/>
                  </a:lnTo>
                  <a:lnTo>
                    <a:pt x="430" y="57"/>
                  </a:lnTo>
                  <a:lnTo>
                    <a:pt x="430" y="0"/>
                  </a:lnTo>
                  <a:lnTo>
                    <a:pt x="431" y="39"/>
                  </a:lnTo>
                  <a:lnTo>
                    <a:pt x="431" y="62"/>
                  </a:lnTo>
                  <a:lnTo>
                    <a:pt x="432" y="49"/>
                  </a:lnTo>
                  <a:lnTo>
                    <a:pt x="432" y="46"/>
                  </a:lnTo>
                  <a:lnTo>
                    <a:pt x="433" y="137"/>
                  </a:lnTo>
                  <a:lnTo>
                    <a:pt x="433" y="171"/>
                  </a:lnTo>
                  <a:lnTo>
                    <a:pt x="434" y="248"/>
                  </a:lnTo>
                  <a:lnTo>
                    <a:pt x="434" y="297"/>
                  </a:lnTo>
                  <a:lnTo>
                    <a:pt x="435" y="348"/>
                  </a:lnTo>
                  <a:lnTo>
                    <a:pt x="435" y="394"/>
                  </a:lnTo>
                  <a:lnTo>
                    <a:pt x="436" y="458"/>
                  </a:lnTo>
                  <a:lnTo>
                    <a:pt x="436" y="503"/>
                  </a:lnTo>
                  <a:lnTo>
                    <a:pt x="437" y="556"/>
                  </a:lnTo>
                  <a:lnTo>
                    <a:pt x="437" y="575"/>
                  </a:lnTo>
                  <a:lnTo>
                    <a:pt x="438" y="594"/>
                  </a:lnTo>
                  <a:lnTo>
                    <a:pt x="438" y="598"/>
                  </a:lnTo>
                  <a:lnTo>
                    <a:pt x="439" y="601"/>
                  </a:lnTo>
                  <a:lnTo>
                    <a:pt x="439" y="606"/>
                  </a:lnTo>
                  <a:lnTo>
                    <a:pt x="440" y="612"/>
                  </a:lnTo>
                  <a:lnTo>
                    <a:pt x="440" y="609"/>
                  </a:lnTo>
                  <a:lnTo>
                    <a:pt x="441" y="613"/>
                  </a:lnTo>
                  <a:lnTo>
                    <a:pt x="441" y="612"/>
                  </a:lnTo>
                  <a:lnTo>
                    <a:pt x="442" y="612"/>
                  </a:lnTo>
                  <a:lnTo>
                    <a:pt x="442" y="614"/>
                  </a:lnTo>
                  <a:lnTo>
                    <a:pt x="443" y="615"/>
                  </a:lnTo>
                  <a:lnTo>
                    <a:pt x="444" y="614"/>
                  </a:lnTo>
                  <a:lnTo>
                    <a:pt x="444" y="618"/>
                  </a:lnTo>
                  <a:lnTo>
                    <a:pt x="445" y="616"/>
                  </a:lnTo>
                  <a:lnTo>
                    <a:pt x="446" y="619"/>
                  </a:lnTo>
                  <a:lnTo>
                    <a:pt x="446" y="617"/>
                  </a:lnTo>
                  <a:lnTo>
                    <a:pt x="447" y="617"/>
                  </a:lnTo>
                  <a:lnTo>
                    <a:pt x="447" y="616"/>
                  </a:lnTo>
                  <a:lnTo>
                    <a:pt x="448" y="615"/>
                  </a:lnTo>
                  <a:lnTo>
                    <a:pt x="449" y="614"/>
                  </a:lnTo>
                  <a:lnTo>
                    <a:pt x="449" y="606"/>
                  </a:lnTo>
                  <a:lnTo>
                    <a:pt x="450" y="603"/>
                  </a:lnTo>
                  <a:lnTo>
                    <a:pt x="450" y="600"/>
                  </a:lnTo>
                  <a:lnTo>
                    <a:pt x="451" y="596"/>
                  </a:lnTo>
                  <a:lnTo>
                    <a:pt x="451" y="595"/>
                  </a:lnTo>
                  <a:lnTo>
                    <a:pt x="452" y="590"/>
                  </a:lnTo>
                  <a:lnTo>
                    <a:pt x="452" y="587"/>
                  </a:lnTo>
                  <a:lnTo>
                    <a:pt x="453" y="589"/>
                  </a:lnTo>
                  <a:lnTo>
                    <a:pt x="453" y="588"/>
                  </a:lnTo>
                  <a:lnTo>
                    <a:pt x="454" y="591"/>
                  </a:lnTo>
                  <a:lnTo>
                    <a:pt x="454" y="588"/>
                  </a:lnTo>
                  <a:lnTo>
                    <a:pt x="455" y="590"/>
                  </a:lnTo>
                  <a:lnTo>
                    <a:pt x="455" y="591"/>
                  </a:lnTo>
                  <a:lnTo>
                    <a:pt x="456" y="594"/>
                  </a:lnTo>
                  <a:lnTo>
                    <a:pt x="456" y="600"/>
                  </a:lnTo>
                  <a:lnTo>
                    <a:pt x="457" y="601"/>
                  </a:lnTo>
                  <a:lnTo>
                    <a:pt x="457" y="606"/>
                  </a:lnTo>
                  <a:lnTo>
                    <a:pt x="458" y="607"/>
                  </a:lnTo>
                  <a:lnTo>
                    <a:pt x="459" y="611"/>
                  </a:lnTo>
                  <a:lnTo>
                    <a:pt x="459" y="614"/>
                  </a:lnTo>
                  <a:lnTo>
                    <a:pt x="460" y="615"/>
                  </a:lnTo>
                  <a:lnTo>
                    <a:pt x="460" y="617"/>
                  </a:lnTo>
                  <a:lnTo>
                    <a:pt x="461" y="620"/>
                  </a:lnTo>
                  <a:lnTo>
                    <a:pt x="462" y="620"/>
                  </a:lnTo>
                  <a:lnTo>
                    <a:pt x="462" y="621"/>
                  </a:lnTo>
                  <a:lnTo>
                    <a:pt x="463" y="620"/>
                  </a:lnTo>
                  <a:lnTo>
                    <a:pt x="463" y="622"/>
                  </a:lnTo>
                  <a:lnTo>
                    <a:pt x="464" y="621"/>
                  </a:lnTo>
                  <a:lnTo>
                    <a:pt x="465" y="621"/>
                  </a:lnTo>
                  <a:lnTo>
                    <a:pt x="466" y="621"/>
                  </a:lnTo>
                  <a:lnTo>
                    <a:pt x="467" y="622"/>
                  </a:lnTo>
                  <a:lnTo>
                    <a:pt x="468" y="622"/>
                  </a:lnTo>
                  <a:lnTo>
                    <a:pt x="469" y="622"/>
                  </a:lnTo>
                  <a:lnTo>
                    <a:pt x="469" y="621"/>
                  </a:lnTo>
                  <a:lnTo>
                    <a:pt x="470" y="621"/>
                  </a:lnTo>
                  <a:lnTo>
                    <a:pt x="471" y="620"/>
                  </a:lnTo>
                  <a:lnTo>
                    <a:pt x="471" y="618"/>
                  </a:lnTo>
                  <a:lnTo>
                    <a:pt x="472" y="618"/>
                  </a:lnTo>
                  <a:lnTo>
                    <a:pt x="472" y="614"/>
                  </a:lnTo>
                  <a:lnTo>
                    <a:pt x="473" y="611"/>
                  </a:lnTo>
                  <a:lnTo>
                    <a:pt x="473" y="609"/>
                  </a:lnTo>
                  <a:lnTo>
                    <a:pt x="474" y="606"/>
                  </a:lnTo>
                  <a:lnTo>
                    <a:pt x="474" y="604"/>
                  </a:lnTo>
                  <a:lnTo>
                    <a:pt x="475" y="598"/>
                  </a:lnTo>
                  <a:lnTo>
                    <a:pt x="475" y="597"/>
                  </a:lnTo>
                  <a:lnTo>
                    <a:pt x="476" y="597"/>
                  </a:lnTo>
                  <a:lnTo>
                    <a:pt x="476" y="598"/>
                  </a:lnTo>
                  <a:lnTo>
                    <a:pt x="477" y="594"/>
                  </a:lnTo>
                  <a:lnTo>
                    <a:pt x="477" y="600"/>
                  </a:lnTo>
                  <a:lnTo>
                    <a:pt x="478" y="598"/>
                  </a:lnTo>
                  <a:lnTo>
                    <a:pt x="478" y="601"/>
                  </a:lnTo>
                  <a:lnTo>
                    <a:pt x="479" y="603"/>
                  </a:lnTo>
                  <a:lnTo>
                    <a:pt x="479" y="605"/>
                  </a:lnTo>
                  <a:lnTo>
                    <a:pt x="480" y="606"/>
                  </a:lnTo>
                  <a:lnTo>
                    <a:pt x="480" y="610"/>
                  </a:lnTo>
                  <a:lnTo>
                    <a:pt x="481" y="606"/>
                  </a:lnTo>
                  <a:lnTo>
                    <a:pt x="481" y="612"/>
                  </a:lnTo>
                  <a:lnTo>
                    <a:pt x="482" y="611"/>
                  </a:lnTo>
                  <a:lnTo>
                    <a:pt x="482" y="614"/>
                  </a:lnTo>
                  <a:lnTo>
                    <a:pt x="483" y="614"/>
                  </a:lnTo>
                  <a:lnTo>
                    <a:pt x="483" y="617"/>
                  </a:lnTo>
                  <a:lnTo>
                    <a:pt x="484" y="618"/>
                  </a:lnTo>
                  <a:lnTo>
                    <a:pt x="484" y="619"/>
                  </a:lnTo>
                  <a:lnTo>
                    <a:pt x="485" y="621"/>
                  </a:lnTo>
                  <a:lnTo>
                    <a:pt x="485" y="620"/>
                  </a:lnTo>
                  <a:lnTo>
                    <a:pt x="486" y="620"/>
                  </a:lnTo>
                  <a:lnTo>
                    <a:pt x="487" y="621"/>
                  </a:lnTo>
                  <a:lnTo>
                    <a:pt x="487" y="622"/>
                  </a:lnTo>
                  <a:lnTo>
                    <a:pt x="488" y="622"/>
                  </a:lnTo>
                  <a:lnTo>
                    <a:pt x="488" y="621"/>
                  </a:lnTo>
                  <a:lnTo>
                    <a:pt x="489" y="622"/>
                  </a:lnTo>
                  <a:lnTo>
                    <a:pt x="489" y="623"/>
                  </a:lnTo>
                  <a:lnTo>
                    <a:pt x="490" y="622"/>
                  </a:lnTo>
                  <a:lnTo>
                    <a:pt x="490" y="623"/>
                  </a:lnTo>
                  <a:lnTo>
                    <a:pt x="491" y="623"/>
                  </a:lnTo>
                  <a:lnTo>
                    <a:pt x="492" y="623"/>
                  </a:lnTo>
                  <a:lnTo>
                    <a:pt x="492" y="624"/>
                  </a:lnTo>
                  <a:lnTo>
                    <a:pt x="493" y="623"/>
                  </a:lnTo>
                  <a:lnTo>
                    <a:pt x="494" y="624"/>
                  </a:lnTo>
                  <a:lnTo>
                    <a:pt x="494" y="623"/>
                  </a:lnTo>
                  <a:lnTo>
                    <a:pt x="495" y="623"/>
                  </a:lnTo>
                  <a:lnTo>
                    <a:pt x="495" y="624"/>
                  </a:lnTo>
                  <a:lnTo>
                    <a:pt x="496" y="624"/>
                  </a:lnTo>
                  <a:lnTo>
                    <a:pt x="496" y="623"/>
                  </a:lnTo>
                  <a:lnTo>
                    <a:pt x="497" y="624"/>
                  </a:lnTo>
                  <a:lnTo>
                    <a:pt x="497" y="623"/>
                  </a:lnTo>
                  <a:lnTo>
                    <a:pt x="498" y="624"/>
                  </a:lnTo>
                  <a:lnTo>
                    <a:pt x="499" y="624"/>
                  </a:lnTo>
                  <a:lnTo>
                    <a:pt x="499" y="623"/>
                  </a:lnTo>
                  <a:lnTo>
                    <a:pt x="500" y="623"/>
                  </a:lnTo>
                  <a:lnTo>
                    <a:pt x="500" y="624"/>
                  </a:lnTo>
                  <a:lnTo>
                    <a:pt x="501" y="623"/>
                  </a:lnTo>
                  <a:lnTo>
                    <a:pt x="501" y="624"/>
                  </a:lnTo>
                  <a:lnTo>
                    <a:pt x="502" y="623"/>
                  </a:lnTo>
                  <a:lnTo>
                    <a:pt x="503" y="622"/>
                  </a:lnTo>
                  <a:lnTo>
                    <a:pt x="503" y="623"/>
                  </a:lnTo>
                  <a:lnTo>
                    <a:pt x="504" y="623"/>
                  </a:lnTo>
                  <a:lnTo>
                    <a:pt x="505" y="624"/>
                  </a:lnTo>
                  <a:lnTo>
                    <a:pt x="506" y="623"/>
                  </a:lnTo>
                  <a:lnTo>
                    <a:pt x="506" y="624"/>
                  </a:lnTo>
                  <a:lnTo>
                    <a:pt x="507" y="624"/>
                  </a:lnTo>
                  <a:lnTo>
                    <a:pt x="508" y="623"/>
                  </a:lnTo>
                  <a:lnTo>
                    <a:pt x="508" y="624"/>
                  </a:lnTo>
                  <a:lnTo>
                    <a:pt x="509" y="624"/>
                  </a:lnTo>
                  <a:lnTo>
                    <a:pt x="509" y="623"/>
                  </a:lnTo>
                  <a:lnTo>
                    <a:pt x="510" y="624"/>
                  </a:lnTo>
                  <a:lnTo>
                    <a:pt x="510" y="625"/>
                  </a:lnTo>
                  <a:lnTo>
                    <a:pt x="511" y="624"/>
                  </a:lnTo>
                  <a:lnTo>
                    <a:pt x="512" y="624"/>
                  </a:lnTo>
                  <a:lnTo>
                    <a:pt x="513" y="624"/>
                  </a:lnTo>
                  <a:lnTo>
                    <a:pt x="514" y="624"/>
                  </a:lnTo>
                  <a:lnTo>
                    <a:pt x="515" y="624"/>
                  </a:lnTo>
                  <a:lnTo>
                    <a:pt x="515" y="625"/>
                  </a:lnTo>
                  <a:lnTo>
                    <a:pt x="516" y="623"/>
                  </a:lnTo>
                  <a:lnTo>
                    <a:pt x="516" y="624"/>
                  </a:lnTo>
                  <a:lnTo>
                    <a:pt x="517" y="623"/>
                  </a:lnTo>
                  <a:lnTo>
                    <a:pt x="517" y="624"/>
                  </a:lnTo>
                  <a:lnTo>
                    <a:pt x="518" y="624"/>
                  </a:lnTo>
                  <a:lnTo>
                    <a:pt x="519" y="625"/>
                  </a:lnTo>
                  <a:lnTo>
                    <a:pt x="519" y="624"/>
                  </a:lnTo>
                  <a:lnTo>
                    <a:pt x="520" y="625"/>
                  </a:lnTo>
                  <a:lnTo>
                    <a:pt x="520" y="624"/>
                  </a:lnTo>
                  <a:lnTo>
                    <a:pt x="521" y="624"/>
                  </a:lnTo>
                  <a:lnTo>
                    <a:pt x="521" y="625"/>
                  </a:lnTo>
                  <a:lnTo>
                    <a:pt x="522" y="624"/>
                  </a:lnTo>
                  <a:lnTo>
                    <a:pt x="523" y="624"/>
                  </a:lnTo>
                  <a:lnTo>
                    <a:pt x="524" y="624"/>
                  </a:lnTo>
                  <a:lnTo>
                    <a:pt x="525" y="625"/>
                  </a:lnTo>
                  <a:lnTo>
                    <a:pt x="525" y="624"/>
                  </a:lnTo>
                  <a:lnTo>
                    <a:pt x="526" y="625"/>
                  </a:lnTo>
                  <a:lnTo>
                    <a:pt x="526" y="624"/>
                  </a:lnTo>
                  <a:lnTo>
                    <a:pt x="527" y="625"/>
                  </a:lnTo>
                  <a:lnTo>
                    <a:pt x="528" y="624"/>
                  </a:lnTo>
                  <a:lnTo>
                    <a:pt x="529" y="624"/>
                  </a:lnTo>
                  <a:lnTo>
                    <a:pt x="529" y="623"/>
                  </a:lnTo>
                  <a:lnTo>
                    <a:pt x="530" y="624"/>
                  </a:lnTo>
                  <a:lnTo>
                    <a:pt x="531" y="625"/>
                  </a:lnTo>
                  <a:lnTo>
                    <a:pt x="532" y="624"/>
                  </a:lnTo>
                  <a:lnTo>
                    <a:pt x="533" y="624"/>
                  </a:lnTo>
                  <a:lnTo>
                    <a:pt x="534" y="625"/>
                  </a:lnTo>
                  <a:lnTo>
                    <a:pt x="534" y="624"/>
                  </a:lnTo>
                  <a:lnTo>
                    <a:pt x="535" y="624"/>
                  </a:lnTo>
                  <a:lnTo>
                    <a:pt x="536" y="625"/>
                  </a:lnTo>
                  <a:lnTo>
                    <a:pt x="537" y="624"/>
                  </a:lnTo>
                  <a:lnTo>
                    <a:pt x="538" y="624"/>
                  </a:lnTo>
                  <a:lnTo>
                    <a:pt x="538" y="625"/>
                  </a:lnTo>
                  <a:lnTo>
                    <a:pt x="539" y="624"/>
                  </a:lnTo>
                  <a:lnTo>
                    <a:pt x="540" y="624"/>
                  </a:lnTo>
                  <a:lnTo>
                    <a:pt x="540" y="625"/>
                  </a:lnTo>
                  <a:lnTo>
                    <a:pt x="541" y="624"/>
                  </a:lnTo>
                  <a:lnTo>
                    <a:pt x="541" y="625"/>
                  </a:lnTo>
                  <a:lnTo>
                    <a:pt x="542" y="624"/>
                  </a:lnTo>
                  <a:lnTo>
                    <a:pt x="543" y="624"/>
                  </a:lnTo>
                  <a:lnTo>
                    <a:pt x="544" y="625"/>
                  </a:lnTo>
                  <a:lnTo>
                    <a:pt x="545" y="625"/>
                  </a:lnTo>
                  <a:lnTo>
                    <a:pt x="546" y="625"/>
                  </a:lnTo>
                  <a:lnTo>
                    <a:pt x="547" y="624"/>
                  </a:lnTo>
                  <a:lnTo>
                    <a:pt x="548" y="624"/>
                  </a:lnTo>
                  <a:lnTo>
                    <a:pt x="548" y="625"/>
                  </a:lnTo>
                  <a:lnTo>
                    <a:pt x="549" y="625"/>
                  </a:lnTo>
                  <a:lnTo>
                    <a:pt x="549" y="624"/>
                  </a:lnTo>
                  <a:lnTo>
                    <a:pt x="550" y="624"/>
                  </a:lnTo>
                  <a:lnTo>
                    <a:pt x="551" y="625"/>
                  </a:lnTo>
                  <a:lnTo>
                    <a:pt x="552" y="624"/>
                  </a:lnTo>
                  <a:lnTo>
                    <a:pt x="553" y="623"/>
                  </a:lnTo>
                  <a:lnTo>
                    <a:pt x="553" y="622"/>
                  </a:lnTo>
                  <a:lnTo>
                    <a:pt x="554" y="620"/>
                  </a:lnTo>
                  <a:lnTo>
                    <a:pt x="554" y="617"/>
                  </a:lnTo>
                  <a:lnTo>
                    <a:pt x="555" y="615"/>
                  </a:lnTo>
                  <a:lnTo>
                    <a:pt x="555" y="612"/>
                  </a:lnTo>
                  <a:lnTo>
                    <a:pt x="556" y="610"/>
                  </a:lnTo>
                  <a:lnTo>
                    <a:pt x="556" y="606"/>
                  </a:lnTo>
                  <a:lnTo>
                    <a:pt x="557" y="596"/>
                  </a:lnTo>
                  <a:lnTo>
                    <a:pt x="557" y="593"/>
                  </a:lnTo>
                  <a:lnTo>
                    <a:pt x="558" y="588"/>
                  </a:lnTo>
                  <a:lnTo>
                    <a:pt x="558" y="584"/>
                  </a:lnTo>
                  <a:lnTo>
                    <a:pt x="559" y="572"/>
                  </a:lnTo>
                  <a:lnTo>
                    <a:pt x="559" y="574"/>
                  </a:lnTo>
                  <a:lnTo>
                    <a:pt x="560" y="568"/>
                  </a:lnTo>
                  <a:lnTo>
                    <a:pt x="560" y="567"/>
                  </a:lnTo>
                  <a:lnTo>
                    <a:pt x="561" y="574"/>
                  </a:lnTo>
                  <a:lnTo>
                    <a:pt x="562" y="573"/>
                  </a:lnTo>
                  <a:lnTo>
                    <a:pt x="563" y="580"/>
                  </a:lnTo>
                  <a:lnTo>
                    <a:pt x="563" y="577"/>
                  </a:lnTo>
                  <a:lnTo>
                    <a:pt x="564" y="585"/>
                  </a:lnTo>
                  <a:lnTo>
                    <a:pt x="564" y="591"/>
                  </a:lnTo>
                  <a:lnTo>
                    <a:pt x="565" y="597"/>
                  </a:lnTo>
                  <a:lnTo>
                    <a:pt x="565" y="604"/>
                  </a:lnTo>
                  <a:lnTo>
                    <a:pt x="566" y="609"/>
                  </a:lnTo>
                  <a:lnTo>
                    <a:pt x="566" y="615"/>
                  </a:lnTo>
                  <a:lnTo>
                    <a:pt x="567" y="619"/>
                  </a:lnTo>
                  <a:lnTo>
                    <a:pt x="567" y="620"/>
                  </a:lnTo>
                  <a:lnTo>
                    <a:pt x="568" y="621"/>
                  </a:lnTo>
                  <a:lnTo>
                    <a:pt x="568" y="622"/>
                  </a:lnTo>
                  <a:lnTo>
                    <a:pt x="569" y="622"/>
                  </a:lnTo>
                  <a:lnTo>
                    <a:pt x="569" y="623"/>
                  </a:lnTo>
                  <a:lnTo>
                    <a:pt x="570" y="622"/>
                  </a:lnTo>
                  <a:lnTo>
                    <a:pt x="570" y="623"/>
                  </a:lnTo>
                  <a:lnTo>
                    <a:pt x="571" y="623"/>
                  </a:lnTo>
                  <a:lnTo>
                    <a:pt x="572" y="623"/>
                  </a:lnTo>
                  <a:lnTo>
                    <a:pt x="573" y="623"/>
                  </a:lnTo>
                  <a:lnTo>
                    <a:pt x="574" y="623"/>
                  </a:lnTo>
                  <a:lnTo>
                    <a:pt x="574" y="624"/>
                  </a:lnTo>
                  <a:lnTo>
                    <a:pt x="575" y="624"/>
                  </a:lnTo>
                  <a:lnTo>
                    <a:pt x="576" y="623"/>
                  </a:lnTo>
                  <a:lnTo>
                    <a:pt x="576" y="624"/>
                  </a:lnTo>
                  <a:lnTo>
                    <a:pt x="577" y="623"/>
                  </a:lnTo>
                  <a:lnTo>
                    <a:pt x="577" y="624"/>
                  </a:lnTo>
                  <a:lnTo>
                    <a:pt x="578" y="624"/>
                  </a:lnTo>
                  <a:lnTo>
                    <a:pt x="579" y="625"/>
                  </a:lnTo>
                  <a:lnTo>
                    <a:pt x="580" y="624"/>
                  </a:lnTo>
                  <a:lnTo>
                    <a:pt x="581" y="624"/>
                  </a:lnTo>
                  <a:lnTo>
                    <a:pt x="582" y="625"/>
                  </a:lnTo>
                  <a:lnTo>
                    <a:pt x="583" y="624"/>
                  </a:lnTo>
                  <a:lnTo>
                    <a:pt x="583" y="625"/>
                  </a:lnTo>
                  <a:lnTo>
                    <a:pt x="584" y="624"/>
                  </a:lnTo>
                  <a:lnTo>
                    <a:pt x="585" y="625"/>
                  </a:lnTo>
                  <a:lnTo>
                    <a:pt x="586" y="625"/>
                  </a:lnTo>
                  <a:lnTo>
                    <a:pt x="586" y="624"/>
                  </a:lnTo>
                  <a:lnTo>
                    <a:pt x="587" y="624"/>
                  </a:lnTo>
                  <a:lnTo>
                    <a:pt x="588" y="624"/>
                  </a:lnTo>
                  <a:lnTo>
                    <a:pt x="588" y="625"/>
                  </a:lnTo>
                  <a:lnTo>
                    <a:pt x="589" y="625"/>
                  </a:lnTo>
                  <a:lnTo>
                    <a:pt x="589" y="624"/>
                  </a:lnTo>
                  <a:lnTo>
                    <a:pt x="590" y="625"/>
                  </a:lnTo>
                  <a:lnTo>
                    <a:pt x="591" y="625"/>
                  </a:lnTo>
                  <a:lnTo>
                    <a:pt x="592" y="625"/>
                  </a:lnTo>
                  <a:lnTo>
                    <a:pt x="593" y="625"/>
                  </a:lnTo>
                  <a:lnTo>
                    <a:pt x="593" y="624"/>
                  </a:lnTo>
                  <a:lnTo>
                    <a:pt x="594" y="625"/>
                  </a:lnTo>
                  <a:lnTo>
                    <a:pt x="594" y="624"/>
                  </a:lnTo>
                  <a:lnTo>
                    <a:pt x="595" y="625"/>
                  </a:lnTo>
                  <a:lnTo>
                    <a:pt x="596" y="625"/>
                  </a:lnTo>
                  <a:lnTo>
                    <a:pt x="597" y="624"/>
                  </a:lnTo>
                  <a:lnTo>
                    <a:pt x="597" y="625"/>
                  </a:lnTo>
                  <a:lnTo>
                    <a:pt x="598" y="625"/>
                  </a:lnTo>
                  <a:lnTo>
                    <a:pt x="598" y="624"/>
                  </a:lnTo>
                  <a:lnTo>
                    <a:pt x="599" y="625"/>
                  </a:lnTo>
                  <a:lnTo>
                    <a:pt x="600" y="625"/>
                  </a:lnTo>
                  <a:lnTo>
                    <a:pt x="601" y="625"/>
                  </a:lnTo>
                  <a:lnTo>
                    <a:pt x="602" y="624"/>
                  </a:lnTo>
                  <a:lnTo>
                    <a:pt x="602" y="625"/>
                  </a:lnTo>
                  <a:lnTo>
                    <a:pt x="603" y="625"/>
                  </a:lnTo>
                  <a:lnTo>
                    <a:pt x="604" y="625"/>
                  </a:lnTo>
                  <a:lnTo>
                    <a:pt x="604" y="624"/>
                  </a:lnTo>
                  <a:lnTo>
                    <a:pt x="605" y="625"/>
                  </a:lnTo>
                  <a:lnTo>
                    <a:pt x="606" y="625"/>
                  </a:lnTo>
                  <a:lnTo>
                    <a:pt x="607" y="624"/>
                  </a:lnTo>
                  <a:lnTo>
                    <a:pt x="607" y="625"/>
                  </a:lnTo>
                  <a:lnTo>
                    <a:pt x="608" y="625"/>
                  </a:lnTo>
                  <a:lnTo>
                    <a:pt x="609" y="625"/>
                  </a:lnTo>
                  <a:lnTo>
                    <a:pt x="610" y="625"/>
                  </a:lnTo>
                  <a:lnTo>
                    <a:pt x="611" y="625"/>
                  </a:lnTo>
                  <a:lnTo>
                    <a:pt x="612" y="625"/>
                  </a:lnTo>
                  <a:lnTo>
                    <a:pt x="613" y="625"/>
                  </a:lnTo>
                  <a:lnTo>
                    <a:pt x="614" y="625"/>
                  </a:lnTo>
                  <a:lnTo>
                    <a:pt x="615" y="625"/>
                  </a:lnTo>
                  <a:lnTo>
                    <a:pt x="616" y="624"/>
                  </a:lnTo>
                  <a:lnTo>
                    <a:pt x="617" y="624"/>
                  </a:lnTo>
                  <a:lnTo>
                    <a:pt x="618" y="624"/>
                  </a:lnTo>
                  <a:lnTo>
                    <a:pt x="618" y="623"/>
                  </a:lnTo>
                  <a:lnTo>
                    <a:pt x="619" y="623"/>
                  </a:lnTo>
                  <a:lnTo>
                    <a:pt x="620" y="621"/>
                  </a:lnTo>
                  <a:lnTo>
                    <a:pt x="620" y="620"/>
                  </a:lnTo>
                  <a:lnTo>
                    <a:pt x="621" y="618"/>
                  </a:lnTo>
                  <a:lnTo>
                    <a:pt x="621" y="613"/>
                  </a:lnTo>
                  <a:lnTo>
                    <a:pt x="622" y="611"/>
                  </a:lnTo>
                  <a:lnTo>
                    <a:pt x="622" y="608"/>
                  </a:lnTo>
                  <a:lnTo>
                    <a:pt x="623" y="605"/>
                  </a:lnTo>
                  <a:lnTo>
                    <a:pt x="623" y="601"/>
                  </a:lnTo>
                  <a:lnTo>
                    <a:pt x="624" y="596"/>
                  </a:lnTo>
                  <a:lnTo>
                    <a:pt x="624" y="591"/>
                  </a:lnTo>
                  <a:lnTo>
                    <a:pt x="625" y="586"/>
                  </a:lnTo>
                  <a:lnTo>
                    <a:pt x="625" y="582"/>
                  </a:lnTo>
                  <a:lnTo>
                    <a:pt x="626" y="576"/>
                  </a:lnTo>
                  <a:lnTo>
                    <a:pt x="626" y="564"/>
                  </a:lnTo>
                  <a:lnTo>
                    <a:pt x="627" y="565"/>
                  </a:lnTo>
                  <a:lnTo>
                    <a:pt x="627" y="554"/>
                  </a:lnTo>
                  <a:lnTo>
                    <a:pt x="628" y="551"/>
                  </a:lnTo>
                  <a:lnTo>
                    <a:pt x="628" y="544"/>
                  </a:lnTo>
                  <a:lnTo>
                    <a:pt x="629" y="541"/>
                  </a:lnTo>
                  <a:lnTo>
                    <a:pt x="629" y="533"/>
                  </a:lnTo>
                  <a:lnTo>
                    <a:pt x="630" y="531"/>
                  </a:lnTo>
                  <a:lnTo>
                    <a:pt x="631" y="533"/>
                  </a:lnTo>
                  <a:lnTo>
                    <a:pt x="631" y="528"/>
                  </a:lnTo>
                  <a:lnTo>
                    <a:pt x="632" y="532"/>
                  </a:lnTo>
                  <a:lnTo>
                    <a:pt x="632" y="533"/>
                  </a:lnTo>
                  <a:lnTo>
                    <a:pt x="633" y="543"/>
                  </a:lnTo>
                  <a:lnTo>
                    <a:pt x="633" y="547"/>
                  </a:lnTo>
                  <a:lnTo>
                    <a:pt x="634" y="550"/>
                  </a:lnTo>
                  <a:lnTo>
                    <a:pt x="634" y="562"/>
                  </a:lnTo>
                  <a:lnTo>
                    <a:pt x="635" y="568"/>
                  </a:lnTo>
                  <a:lnTo>
                    <a:pt x="635" y="580"/>
                  </a:lnTo>
                  <a:lnTo>
                    <a:pt x="636" y="586"/>
                  </a:lnTo>
                  <a:lnTo>
                    <a:pt x="636" y="591"/>
                  </a:lnTo>
                  <a:lnTo>
                    <a:pt x="637" y="596"/>
                  </a:lnTo>
                  <a:lnTo>
                    <a:pt x="637" y="602"/>
                  </a:lnTo>
                  <a:lnTo>
                    <a:pt x="638" y="606"/>
                  </a:lnTo>
                  <a:lnTo>
                    <a:pt x="638" y="610"/>
                  </a:lnTo>
                  <a:lnTo>
                    <a:pt x="639" y="616"/>
                  </a:lnTo>
                  <a:lnTo>
                    <a:pt x="640" y="617"/>
                  </a:lnTo>
                  <a:lnTo>
                    <a:pt x="640" y="619"/>
                  </a:lnTo>
                  <a:lnTo>
                    <a:pt x="641" y="621"/>
                  </a:lnTo>
                  <a:lnTo>
                    <a:pt x="642" y="622"/>
                  </a:lnTo>
                  <a:lnTo>
                    <a:pt x="643" y="623"/>
                  </a:lnTo>
                  <a:lnTo>
                    <a:pt x="644" y="624"/>
                  </a:lnTo>
                  <a:lnTo>
                    <a:pt x="645" y="624"/>
                  </a:lnTo>
                  <a:lnTo>
                    <a:pt x="646" y="624"/>
                  </a:lnTo>
                  <a:lnTo>
                    <a:pt x="646" y="623"/>
                  </a:lnTo>
                  <a:lnTo>
                    <a:pt x="647" y="624"/>
                  </a:lnTo>
                  <a:lnTo>
                    <a:pt x="648" y="624"/>
                  </a:lnTo>
                  <a:lnTo>
                    <a:pt x="649" y="624"/>
                  </a:lnTo>
                  <a:lnTo>
                    <a:pt x="650" y="624"/>
                  </a:lnTo>
                  <a:lnTo>
                    <a:pt x="651" y="624"/>
                  </a:lnTo>
                  <a:lnTo>
                    <a:pt x="651" y="625"/>
                  </a:lnTo>
                  <a:lnTo>
                    <a:pt x="652" y="624"/>
                  </a:lnTo>
                  <a:lnTo>
                    <a:pt x="652" y="625"/>
                  </a:lnTo>
                  <a:lnTo>
                    <a:pt x="653" y="624"/>
                  </a:lnTo>
                  <a:lnTo>
                    <a:pt x="654" y="624"/>
                  </a:lnTo>
                  <a:lnTo>
                    <a:pt x="655" y="624"/>
                  </a:lnTo>
                  <a:lnTo>
                    <a:pt x="656" y="625"/>
                  </a:lnTo>
                  <a:lnTo>
                    <a:pt x="656" y="623"/>
                  </a:lnTo>
                  <a:lnTo>
                    <a:pt x="657" y="625"/>
                  </a:lnTo>
                  <a:lnTo>
                    <a:pt x="658" y="624"/>
                  </a:lnTo>
                  <a:lnTo>
                    <a:pt x="658" y="625"/>
                  </a:lnTo>
                  <a:lnTo>
                    <a:pt x="659" y="624"/>
                  </a:lnTo>
                  <a:lnTo>
                    <a:pt x="659" y="625"/>
                  </a:lnTo>
                  <a:lnTo>
                    <a:pt x="660" y="624"/>
                  </a:lnTo>
                  <a:lnTo>
                    <a:pt x="660" y="625"/>
                  </a:lnTo>
                  <a:lnTo>
                    <a:pt x="661" y="625"/>
                  </a:lnTo>
                  <a:lnTo>
                    <a:pt x="662" y="625"/>
                  </a:lnTo>
                  <a:lnTo>
                    <a:pt x="663" y="624"/>
                  </a:lnTo>
                  <a:lnTo>
                    <a:pt x="664" y="625"/>
                  </a:lnTo>
                  <a:lnTo>
                    <a:pt x="664" y="624"/>
                  </a:lnTo>
                  <a:lnTo>
                    <a:pt x="665" y="625"/>
                  </a:lnTo>
                  <a:lnTo>
                    <a:pt x="665" y="624"/>
                  </a:lnTo>
                  <a:lnTo>
                    <a:pt x="666" y="625"/>
                  </a:lnTo>
                  <a:lnTo>
                    <a:pt x="667" y="624"/>
                  </a:lnTo>
                  <a:lnTo>
                    <a:pt x="667" y="625"/>
                  </a:lnTo>
                  <a:lnTo>
                    <a:pt x="668" y="625"/>
                  </a:lnTo>
                  <a:lnTo>
                    <a:pt x="669" y="624"/>
                  </a:lnTo>
                  <a:lnTo>
                    <a:pt x="669" y="625"/>
                  </a:lnTo>
                  <a:lnTo>
                    <a:pt x="670" y="625"/>
                  </a:lnTo>
                  <a:lnTo>
                    <a:pt x="670" y="624"/>
                  </a:lnTo>
                  <a:lnTo>
                    <a:pt x="671" y="625"/>
                  </a:lnTo>
                  <a:lnTo>
                    <a:pt x="672" y="625"/>
                  </a:lnTo>
                  <a:lnTo>
                    <a:pt x="672" y="624"/>
                  </a:lnTo>
                  <a:lnTo>
                    <a:pt x="673" y="625"/>
                  </a:lnTo>
                  <a:lnTo>
                    <a:pt x="674" y="625"/>
                  </a:lnTo>
                  <a:lnTo>
                    <a:pt x="675" y="625"/>
                  </a:lnTo>
                  <a:lnTo>
                    <a:pt x="676" y="624"/>
                  </a:lnTo>
                  <a:lnTo>
                    <a:pt x="677" y="625"/>
                  </a:lnTo>
                  <a:lnTo>
                    <a:pt x="677" y="624"/>
                  </a:lnTo>
                  <a:lnTo>
                    <a:pt x="678" y="625"/>
                  </a:lnTo>
                  <a:lnTo>
                    <a:pt x="679" y="625"/>
                  </a:lnTo>
                  <a:lnTo>
                    <a:pt x="680" y="624"/>
                  </a:lnTo>
                  <a:lnTo>
                    <a:pt x="680" y="625"/>
                  </a:lnTo>
                  <a:lnTo>
                    <a:pt x="681" y="625"/>
                  </a:lnTo>
                  <a:lnTo>
                    <a:pt x="682" y="624"/>
                  </a:lnTo>
                  <a:lnTo>
                    <a:pt x="683" y="625"/>
                  </a:lnTo>
                  <a:lnTo>
                    <a:pt x="683" y="624"/>
                  </a:lnTo>
                  <a:lnTo>
                    <a:pt x="684" y="625"/>
                  </a:lnTo>
                  <a:lnTo>
                    <a:pt x="685" y="625"/>
                  </a:lnTo>
                  <a:lnTo>
                    <a:pt x="686" y="625"/>
                  </a:lnTo>
                  <a:lnTo>
                    <a:pt x="687" y="624"/>
                  </a:lnTo>
                  <a:lnTo>
                    <a:pt x="687" y="625"/>
                  </a:lnTo>
                  <a:lnTo>
                    <a:pt x="688" y="625"/>
                  </a:lnTo>
                  <a:lnTo>
                    <a:pt x="688" y="624"/>
                  </a:lnTo>
                  <a:lnTo>
                    <a:pt x="689" y="625"/>
                  </a:lnTo>
                  <a:lnTo>
                    <a:pt x="690" y="625"/>
                  </a:lnTo>
                  <a:lnTo>
                    <a:pt x="691" y="625"/>
                  </a:lnTo>
                  <a:lnTo>
                    <a:pt x="692" y="625"/>
                  </a:lnTo>
                  <a:lnTo>
                    <a:pt x="693" y="624"/>
                  </a:lnTo>
                  <a:lnTo>
                    <a:pt x="693" y="625"/>
                  </a:lnTo>
                  <a:lnTo>
                    <a:pt x="694" y="625"/>
                  </a:lnTo>
                  <a:lnTo>
                    <a:pt x="695" y="625"/>
                  </a:lnTo>
                  <a:lnTo>
                    <a:pt x="696" y="624"/>
                  </a:lnTo>
                  <a:lnTo>
                    <a:pt x="696" y="625"/>
                  </a:lnTo>
                  <a:lnTo>
                    <a:pt x="697" y="625"/>
                  </a:lnTo>
                  <a:lnTo>
                    <a:pt x="698" y="625"/>
                  </a:lnTo>
                  <a:lnTo>
                    <a:pt x="699" y="625"/>
                  </a:lnTo>
                  <a:lnTo>
                    <a:pt x="700" y="625"/>
                  </a:lnTo>
                  <a:lnTo>
                    <a:pt x="700" y="624"/>
                  </a:lnTo>
                  <a:lnTo>
                    <a:pt x="701" y="624"/>
                  </a:lnTo>
                  <a:lnTo>
                    <a:pt x="701" y="625"/>
                  </a:lnTo>
                  <a:lnTo>
                    <a:pt x="702" y="625"/>
                  </a:lnTo>
                  <a:lnTo>
                    <a:pt x="702" y="624"/>
                  </a:lnTo>
                  <a:lnTo>
                    <a:pt x="703" y="624"/>
                  </a:lnTo>
                  <a:lnTo>
                    <a:pt x="703" y="625"/>
                  </a:lnTo>
                  <a:lnTo>
                    <a:pt x="704" y="624"/>
                  </a:lnTo>
                  <a:lnTo>
                    <a:pt x="704" y="625"/>
                  </a:lnTo>
                  <a:lnTo>
                    <a:pt x="705" y="625"/>
                  </a:lnTo>
                  <a:lnTo>
                    <a:pt x="705" y="624"/>
                  </a:lnTo>
                  <a:lnTo>
                    <a:pt x="706" y="624"/>
                  </a:lnTo>
                  <a:lnTo>
                    <a:pt x="707" y="624"/>
                  </a:lnTo>
                  <a:lnTo>
                    <a:pt x="707" y="625"/>
                  </a:lnTo>
                  <a:lnTo>
                    <a:pt x="708" y="625"/>
                  </a:lnTo>
                  <a:lnTo>
                    <a:pt x="709" y="624"/>
                  </a:lnTo>
                  <a:lnTo>
                    <a:pt x="710" y="624"/>
                  </a:lnTo>
                  <a:lnTo>
                    <a:pt x="710" y="625"/>
                  </a:lnTo>
                  <a:lnTo>
                    <a:pt x="711" y="625"/>
                  </a:lnTo>
                  <a:lnTo>
                    <a:pt x="712" y="625"/>
                  </a:lnTo>
                  <a:lnTo>
                    <a:pt x="712" y="624"/>
                  </a:lnTo>
                  <a:lnTo>
                    <a:pt x="713" y="625"/>
                  </a:lnTo>
                  <a:lnTo>
                    <a:pt x="714" y="625"/>
                  </a:lnTo>
                  <a:lnTo>
                    <a:pt x="715" y="625"/>
                  </a:lnTo>
                  <a:lnTo>
                    <a:pt x="716" y="625"/>
                  </a:lnTo>
                  <a:lnTo>
                    <a:pt x="716" y="624"/>
                  </a:lnTo>
                  <a:lnTo>
                    <a:pt x="717" y="625"/>
                  </a:lnTo>
                  <a:lnTo>
                    <a:pt x="718" y="624"/>
                  </a:lnTo>
                  <a:lnTo>
                    <a:pt x="718" y="625"/>
                  </a:lnTo>
                  <a:lnTo>
                    <a:pt x="719" y="625"/>
                  </a:lnTo>
                  <a:lnTo>
                    <a:pt x="720" y="624"/>
                  </a:lnTo>
                  <a:lnTo>
                    <a:pt x="720" y="625"/>
                  </a:lnTo>
                  <a:lnTo>
                    <a:pt x="721" y="625"/>
                  </a:lnTo>
                  <a:lnTo>
                    <a:pt x="722" y="624"/>
                  </a:lnTo>
                  <a:lnTo>
                    <a:pt x="723" y="624"/>
                  </a:lnTo>
                  <a:lnTo>
                    <a:pt x="724" y="625"/>
                  </a:lnTo>
                  <a:lnTo>
                    <a:pt x="725" y="625"/>
                  </a:lnTo>
                  <a:lnTo>
                    <a:pt x="726" y="624"/>
                  </a:lnTo>
                  <a:lnTo>
                    <a:pt x="726" y="625"/>
                  </a:lnTo>
                  <a:lnTo>
                    <a:pt x="727" y="625"/>
                  </a:lnTo>
                  <a:lnTo>
                    <a:pt x="728" y="625"/>
                  </a:lnTo>
                  <a:lnTo>
                    <a:pt x="729" y="624"/>
                  </a:lnTo>
                  <a:lnTo>
                    <a:pt x="729" y="625"/>
                  </a:lnTo>
                  <a:lnTo>
                    <a:pt x="730" y="625"/>
                  </a:lnTo>
                  <a:lnTo>
                    <a:pt x="731" y="625"/>
                  </a:lnTo>
                  <a:lnTo>
                    <a:pt x="732" y="624"/>
                  </a:lnTo>
                  <a:lnTo>
                    <a:pt x="732" y="625"/>
                  </a:lnTo>
                  <a:lnTo>
                    <a:pt x="733" y="625"/>
                  </a:lnTo>
                  <a:lnTo>
                    <a:pt x="734" y="625"/>
                  </a:lnTo>
                  <a:lnTo>
                    <a:pt x="734" y="624"/>
                  </a:lnTo>
                  <a:lnTo>
                    <a:pt x="735" y="625"/>
                  </a:lnTo>
                  <a:lnTo>
                    <a:pt x="736" y="624"/>
                  </a:lnTo>
                  <a:lnTo>
                    <a:pt x="736" y="625"/>
                  </a:lnTo>
                  <a:lnTo>
                    <a:pt x="737" y="625"/>
                  </a:lnTo>
                  <a:lnTo>
                    <a:pt x="738" y="625"/>
                  </a:lnTo>
                  <a:lnTo>
                    <a:pt x="739" y="625"/>
                  </a:lnTo>
                  <a:lnTo>
                    <a:pt x="740" y="624"/>
                  </a:lnTo>
                  <a:lnTo>
                    <a:pt x="741" y="624"/>
                  </a:lnTo>
                  <a:lnTo>
                    <a:pt x="742" y="625"/>
                  </a:lnTo>
                  <a:lnTo>
                    <a:pt x="743" y="625"/>
                  </a:lnTo>
                  <a:lnTo>
                    <a:pt x="744" y="625"/>
                  </a:lnTo>
                  <a:lnTo>
                    <a:pt x="745" y="625"/>
                  </a:lnTo>
                  <a:lnTo>
                    <a:pt x="746" y="625"/>
                  </a:lnTo>
                  <a:lnTo>
                    <a:pt x="747" y="625"/>
                  </a:lnTo>
                  <a:lnTo>
                    <a:pt x="747" y="624"/>
                  </a:lnTo>
                  <a:lnTo>
                    <a:pt x="748" y="625"/>
                  </a:lnTo>
                  <a:lnTo>
                    <a:pt x="749" y="625"/>
                  </a:lnTo>
                  <a:lnTo>
                    <a:pt x="750" y="624"/>
                  </a:lnTo>
                  <a:lnTo>
                    <a:pt x="750" y="625"/>
                  </a:lnTo>
                  <a:lnTo>
                    <a:pt x="751" y="625"/>
                  </a:lnTo>
                  <a:lnTo>
                    <a:pt x="752" y="625"/>
                  </a:lnTo>
                  <a:lnTo>
                    <a:pt x="753" y="625"/>
                  </a:lnTo>
                  <a:lnTo>
                    <a:pt x="754" y="625"/>
                  </a:lnTo>
                  <a:lnTo>
                    <a:pt x="755" y="625"/>
                  </a:lnTo>
                  <a:lnTo>
                    <a:pt x="756" y="625"/>
                  </a:lnTo>
                  <a:lnTo>
                    <a:pt x="757" y="624"/>
                  </a:lnTo>
                  <a:lnTo>
                    <a:pt x="757" y="625"/>
                  </a:lnTo>
                  <a:lnTo>
                    <a:pt x="758" y="625"/>
                  </a:lnTo>
                  <a:lnTo>
                    <a:pt x="759" y="625"/>
                  </a:lnTo>
                  <a:lnTo>
                    <a:pt x="760" y="625"/>
                  </a:lnTo>
                  <a:lnTo>
                    <a:pt x="760" y="624"/>
                  </a:lnTo>
                  <a:lnTo>
                    <a:pt x="761" y="625"/>
                  </a:lnTo>
                  <a:lnTo>
                    <a:pt x="762" y="625"/>
                  </a:lnTo>
                  <a:lnTo>
                    <a:pt x="762" y="624"/>
                  </a:lnTo>
                  <a:lnTo>
                    <a:pt x="763" y="624"/>
                  </a:lnTo>
                  <a:lnTo>
                    <a:pt x="763" y="625"/>
                  </a:lnTo>
                  <a:lnTo>
                    <a:pt x="764" y="625"/>
                  </a:lnTo>
                  <a:lnTo>
                    <a:pt x="765" y="625"/>
                  </a:lnTo>
                  <a:lnTo>
                    <a:pt x="765" y="624"/>
                  </a:lnTo>
                  <a:lnTo>
                    <a:pt x="766" y="625"/>
                  </a:lnTo>
                  <a:lnTo>
                    <a:pt x="767" y="625"/>
                  </a:lnTo>
                  <a:lnTo>
                    <a:pt x="767" y="624"/>
                  </a:lnTo>
                  <a:lnTo>
                    <a:pt x="768" y="625"/>
                  </a:lnTo>
                  <a:lnTo>
                    <a:pt x="769" y="624"/>
                  </a:lnTo>
                  <a:lnTo>
                    <a:pt x="769" y="625"/>
                  </a:lnTo>
                  <a:lnTo>
                    <a:pt x="770" y="625"/>
                  </a:lnTo>
                  <a:lnTo>
                    <a:pt x="770" y="624"/>
                  </a:lnTo>
                  <a:lnTo>
                    <a:pt x="771" y="624"/>
                  </a:lnTo>
                  <a:lnTo>
                    <a:pt x="772" y="624"/>
                  </a:lnTo>
                  <a:lnTo>
                    <a:pt x="772" y="625"/>
                  </a:lnTo>
                  <a:lnTo>
                    <a:pt x="773" y="625"/>
                  </a:lnTo>
                  <a:lnTo>
                    <a:pt x="774" y="625"/>
                  </a:lnTo>
                  <a:lnTo>
                    <a:pt x="775" y="624"/>
                  </a:lnTo>
                  <a:lnTo>
                    <a:pt x="775" y="625"/>
                  </a:lnTo>
                  <a:lnTo>
                    <a:pt x="776" y="624"/>
                  </a:lnTo>
                  <a:lnTo>
                    <a:pt x="776" y="625"/>
                  </a:lnTo>
                  <a:lnTo>
                    <a:pt x="777" y="625"/>
                  </a:lnTo>
                  <a:lnTo>
                    <a:pt x="778" y="625"/>
                  </a:lnTo>
                  <a:lnTo>
                    <a:pt x="779" y="624"/>
                  </a:lnTo>
                  <a:lnTo>
                    <a:pt x="779" y="625"/>
                  </a:lnTo>
                  <a:lnTo>
                    <a:pt x="780" y="625"/>
                  </a:lnTo>
                  <a:lnTo>
                    <a:pt x="781" y="625"/>
                  </a:lnTo>
                  <a:lnTo>
                    <a:pt x="782" y="624"/>
                  </a:lnTo>
                  <a:lnTo>
                    <a:pt x="783" y="625"/>
                  </a:lnTo>
                  <a:lnTo>
                    <a:pt x="784" y="625"/>
                  </a:lnTo>
                  <a:lnTo>
                    <a:pt x="785" y="625"/>
                  </a:lnTo>
                  <a:lnTo>
                    <a:pt x="786" y="624"/>
                  </a:lnTo>
                  <a:lnTo>
                    <a:pt x="787" y="625"/>
                  </a:lnTo>
                  <a:lnTo>
                    <a:pt x="787" y="624"/>
                  </a:lnTo>
                  <a:lnTo>
                    <a:pt x="788" y="625"/>
                  </a:lnTo>
                  <a:lnTo>
                    <a:pt x="789" y="625"/>
                  </a:lnTo>
                  <a:lnTo>
                    <a:pt x="790" y="624"/>
                  </a:lnTo>
                  <a:lnTo>
                    <a:pt x="790" y="625"/>
                  </a:lnTo>
                  <a:lnTo>
                    <a:pt x="791" y="625"/>
                  </a:lnTo>
                  <a:lnTo>
                    <a:pt x="792" y="625"/>
                  </a:lnTo>
                  <a:lnTo>
                    <a:pt x="793" y="625"/>
                  </a:lnTo>
                  <a:lnTo>
                    <a:pt x="794" y="624"/>
                  </a:lnTo>
                  <a:lnTo>
                    <a:pt x="795" y="624"/>
                  </a:lnTo>
                  <a:lnTo>
                    <a:pt x="795" y="625"/>
                  </a:lnTo>
                  <a:lnTo>
                    <a:pt x="796" y="625"/>
                  </a:lnTo>
                  <a:lnTo>
                    <a:pt x="797" y="624"/>
                  </a:lnTo>
                  <a:lnTo>
                    <a:pt x="797" y="625"/>
                  </a:lnTo>
                  <a:lnTo>
                    <a:pt x="798" y="624"/>
                  </a:lnTo>
                  <a:lnTo>
                    <a:pt x="798" y="625"/>
                  </a:lnTo>
                  <a:lnTo>
                    <a:pt x="799" y="624"/>
                  </a:lnTo>
                  <a:lnTo>
                    <a:pt x="800" y="625"/>
                  </a:lnTo>
                  <a:lnTo>
                    <a:pt x="801" y="624"/>
                  </a:lnTo>
                  <a:lnTo>
                    <a:pt x="802" y="624"/>
                  </a:lnTo>
                  <a:lnTo>
                    <a:pt x="803" y="624"/>
                  </a:lnTo>
                  <a:lnTo>
                    <a:pt x="804" y="624"/>
                  </a:lnTo>
                  <a:lnTo>
                    <a:pt x="804" y="625"/>
                  </a:lnTo>
                  <a:lnTo>
                    <a:pt x="805" y="625"/>
                  </a:lnTo>
                  <a:lnTo>
                    <a:pt x="805" y="624"/>
                  </a:lnTo>
                  <a:lnTo>
                    <a:pt x="806" y="625"/>
                  </a:lnTo>
                  <a:lnTo>
                    <a:pt x="806" y="624"/>
                  </a:lnTo>
                  <a:lnTo>
                    <a:pt x="807" y="625"/>
                  </a:lnTo>
                  <a:lnTo>
                    <a:pt x="807" y="624"/>
                  </a:lnTo>
                  <a:lnTo>
                    <a:pt x="808" y="625"/>
                  </a:lnTo>
                  <a:lnTo>
                    <a:pt x="808" y="624"/>
                  </a:lnTo>
                  <a:lnTo>
                    <a:pt x="809" y="625"/>
                  </a:lnTo>
                  <a:lnTo>
                    <a:pt x="810" y="625"/>
                  </a:lnTo>
                  <a:lnTo>
                    <a:pt x="810" y="624"/>
                  </a:lnTo>
                  <a:lnTo>
                    <a:pt x="811" y="624"/>
                  </a:lnTo>
                  <a:lnTo>
                    <a:pt x="811" y="625"/>
                  </a:lnTo>
                  <a:lnTo>
                    <a:pt x="812" y="625"/>
                  </a:lnTo>
                  <a:lnTo>
                    <a:pt x="813" y="624"/>
                  </a:lnTo>
                  <a:lnTo>
                    <a:pt x="813" y="625"/>
                  </a:lnTo>
                  <a:lnTo>
                    <a:pt x="814" y="624"/>
                  </a:lnTo>
                  <a:lnTo>
                    <a:pt x="815" y="624"/>
                  </a:lnTo>
                  <a:lnTo>
                    <a:pt x="815" y="625"/>
                  </a:lnTo>
                  <a:lnTo>
                    <a:pt x="816" y="625"/>
                  </a:lnTo>
                  <a:lnTo>
                    <a:pt x="817" y="624"/>
                  </a:lnTo>
                  <a:lnTo>
                    <a:pt x="818" y="625"/>
                  </a:lnTo>
                  <a:lnTo>
                    <a:pt x="818" y="624"/>
                  </a:lnTo>
                  <a:lnTo>
                    <a:pt x="819" y="624"/>
                  </a:lnTo>
                  <a:lnTo>
                    <a:pt x="820" y="625"/>
                  </a:lnTo>
                  <a:lnTo>
                    <a:pt x="820" y="624"/>
                  </a:lnTo>
                  <a:lnTo>
                    <a:pt x="821" y="625"/>
                  </a:lnTo>
                  <a:lnTo>
                    <a:pt x="822" y="625"/>
                  </a:lnTo>
                  <a:lnTo>
                    <a:pt x="823" y="624"/>
                  </a:lnTo>
                  <a:lnTo>
                    <a:pt x="823" y="625"/>
                  </a:lnTo>
                  <a:lnTo>
                    <a:pt x="824" y="624"/>
                  </a:lnTo>
                  <a:lnTo>
                    <a:pt x="825" y="624"/>
                  </a:lnTo>
                  <a:lnTo>
                    <a:pt x="825" y="625"/>
                  </a:lnTo>
                  <a:lnTo>
                    <a:pt x="826" y="624"/>
                  </a:lnTo>
                  <a:lnTo>
                    <a:pt x="827" y="624"/>
                  </a:lnTo>
                  <a:lnTo>
                    <a:pt x="827" y="625"/>
                  </a:lnTo>
                  <a:lnTo>
                    <a:pt x="828" y="624"/>
                  </a:lnTo>
                </a:path>
              </a:pathLst>
            </a:custGeom>
            <a:noFill/>
            <a:ln w="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p>
              <a:endParaRPr lang="en-US"/>
            </a:p>
          </p:txBody>
        </p:sp>
        <p:sp>
          <p:nvSpPr>
            <p:cNvPr id="27669" name="Rectangle 376"/>
            <p:cNvSpPr>
              <a:spLocks noChangeArrowheads="1"/>
            </p:cNvSpPr>
            <p:nvPr/>
          </p:nvSpPr>
          <p:spPr bwMode="auto">
            <a:xfrm flipH="1">
              <a:off x="1897" y="791"/>
              <a:ext cx="29" cy="1936"/>
            </a:xfrm>
            <a:prstGeom prst="rect">
              <a:avLst/>
            </a:prstGeom>
            <a:no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latin typeface="Calibri" pitchFamily="34" charset="0"/>
              </a:endParaRPr>
            </a:p>
          </p:txBody>
        </p:sp>
      </p:grpSp>
      <p:sp>
        <p:nvSpPr>
          <p:cNvPr id="27652" name="TextBox 378"/>
          <p:cNvSpPr txBox="1">
            <a:spLocks noChangeArrowheads="1"/>
          </p:cNvSpPr>
          <p:nvPr/>
        </p:nvSpPr>
        <p:spPr bwMode="auto">
          <a:xfrm>
            <a:off x="390525" y="85726"/>
            <a:ext cx="8186739" cy="70788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en-US" sz="2000" dirty="0">
                <a:latin typeface="+mj-lt"/>
              </a:rPr>
              <a:t>Concentration of (R,S)-</a:t>
            </a:r>
            <a:r>
              <a:rPr lang="en-US" sz="2000" dirty="0" err="1">
                <a:latin typeface="+mj-lt"/>
              </a:rPr>
              <a:t>Ket</a:t>
            </a:r>
            <a:r>
              <a:rPr lang="en-US" sz="2000" dirty="0">
                <a:latin typeface="+mj-lt"/>
              </a:rPr>
              <a:t> and metabolites in brain tissue of </a:t>
            </a:r>
            <a:r>
              <a:rPr lang="en-US" sz="2000" dirty="0" err="1">
                <a:latin typeface="+mj-lt"/>
              </a:rPr>
              <a:t>Wistar</a:t>
            </a:r>
            <a:r>
              <a:rPr lang="en-US" sz="2000" dirty="0">
                <a:latin typeface="+mj-lt"/>
              </a:rPr>
              <a:t> rats at 10 min post </a:t>
            </a:r>
            <a:r>
              <a:rPr lang="en-US" sz="2000" dirty="0" err="1">
                <a:latin typeface="+mj-lt"/>
              </a:rPr>
              <a:t>ip</a:t>
            </a:r>
            <a:r>
              <a:rPr lang="en-US" sz="2000" dirty="0">
                <a:latin typeface="+mj-lt"/>
              </a:rPr>
              <a:t> injection of (R,S)-</a:t>
            </a:r>
            <a:r>
              <a:rPr lang="en-US" sz="2000" dirty="0" err="1">
                <a:latin typeface="+mj-lt"/>
              </a:rPr>
              <a:t>Ket</a:t>
            </a:r>
            <a:r>
              <a:rPr lang="en-US" sz="2000" dirty="0">
                <a:latin typeface="+mj-lt"/>
              </a:rPr>
              <a:t> [40 mg/Kg]</a:t>
            </a:r>
            <a:endParaRPr lang="en-US" sz="1200" dirty="0">
              <a:latin typeface="+mj-lt"/>
            </a:endParaRPr>
          </a:p>
        </p:txBody>
      </p:sp>
      <p:sp>
        <p:nvSpPr>
          <p:cNvPr id="27653" name="TextBox 379"/>
          <p:cNvSpPr txBox="1">
            <a:spLocks noChangeArrowheads="1"/>
          </p:cNvSpPr>
          <p:nvPr/>
        </p:nvSpPr>
        <p:spPr bwMode="auto">
          <a:xfrm>
            <a:off x="6061076" y="955677"/>
            <a:ext cx="262662" cy="2769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sz="1200" b="1">
                <a:latin typeface="Calibri" pitchFamily="34" charset="0"/>
              </a:rPr>
              <a:t>2</a:t>
            </a:r>
          </a:p>
        </p:txBody>
      </p:sp>
      <p:sp>
        <p:nvSpPr>
          <p:cNvPr id="27654" name="TextBox 380"/>
          <p:cNvSpPr txBox="1">
            <a:spLocks noChangeArrowheads="1"/>
          </p:cNvSpPr>
          <p:nvPr/>
        </p:nvSpPr>
        <p:spPr bwMode="auto">
          <a:xfrm>
            <a:off x="3508377" y="1203327"/>
            <a:ext cx="338629" cy="2769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sz="1200" b="1">
                <a:latin typeface="Calibri" pitchFamily="34" charset="0"/>
              </a:rPr>
              <a:t>4a</a:t>
            </a:r>
          </a:p>
        </p:txBody>
      </p:sp>
      <p:sp>
        <p:nvSpPr>
          <p:cNvPr id="27655" name="TextBox 381"/>
          <p:cNvSpPr txBox="1">
            <a:spLocks noChangeArrowheads="1"/>
          </p:cNvSpPr>
          <p:nvPr/>
        </p:nvSpPr>
        <p:spPr bwMode="auto">
          <a:xfrm>
            <a:off x="4011613" y="3741740"/>
            <a:ext cx="312906" cy="2769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sz="1200" b="1">
                <a:latin typeface="Calibri" pitchFamily="34" charset="0"/>
              </a:rPr>
              <a:t>4f</a:t>
            </a:r>
          </a:p>
        </p:txBody>
      </p:sp>
      <p:sp>
        <p:nvSpPr>
          <p:cNvPr id="27656" name="TextBox 382"/>
          <p:cNvSpPr txBox="1">
            <a:spLocks noChangeArrowheads="1"/>
          </p:cNvSpPr>
          <p:nvPr/>
        </p:nvSpPr>
        <p:spPr bwMode="auto">
          <a:xfrm>
            <a:off x="3517900" y="3856040"/>
            <a:ext cx="327058" cy="2769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sz="1200" b="1">
                <a:latin typeface="Calibri" pitchFamily="34" charset="0"/>
              </a:rPr>
              <a:t>4c</a:t>
            </a:r>
          </a:p>
        </p:txBody>
      </p:sp>
      <p:sp>
        <p:nvSpPr>
          <p:cNvPr id="27657" name="TextBox 383"/>
          <p:cNvSpPr txBox="1">
            <a:spLocks noChangeArrowheads="1"/>
          </p:cNvSpPr>
          <p:nvPr/>
        </p:nvSpPr>
        <p:spPr bwMode="auto">
          <a:xfrm>
            <a:off x="3716339" y="3979865"/>
            <a:ext cx="345242" cy="2769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sz="1200" b="1">
                <a:latin typeface="Calibri" pitchFamily="34" charset="0"/>
              </a:rPr>
              <a:t>4d</a:t>
            </a:r>
          </a:p>
        </p:txBody>
      </p:sp>
      <p:sp>
        <p:nvSpPr>
          <p:cNvPr id="27658" name="TextBox 384"/>
          <p:cNvSpPr txBox="1">
            <a:spLocks noChangeArrowheads="1"/>
          </p:cNvSpPr>
          <p:nvPr/>
        </p:nvSpPr>
        <p:spPr bwMode="auto">
          <a:xfrm>
            <a:off x="6645276" y="1093790"/>
            <a:ext cx="262662" cy="2769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sz="1200" b="1">
                <a:latin typeface="Calibri" pitchFamily="34" charset="0"/>
              </a:rPr>
              <a:t>1</a:t>
            </a:r>
          </a:p>
        </p:txBody>
      </p:sp>
      <p:sp>
        <p:nvSpPr>
          <p:cNvPr id="27659" name="TextBox 385"/>
          <p:cNvSpPr txBox="1">
            <a:spLocks noChangeArrowheads="1"/>
          </p:cNvSpPr>
          <p:nvPr/>
        </p:nvSpPr>
        <p:spPr bwMode="auto">
          <a:xfrm>
            <a:off x="4302125" y="3578228"/>
            <a:ext cx="345242" cy="2769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sz="1200" b="1">
                <a:latin typeface="Calibri" pitchFamily="34" charset="0"/>
              </a:rPr>
              <a:t>4b</a:t>
            </a:r>
          </a:p>
        </p:txBody>
      </p:sp>
      <p:sp>
        <p:nvSpPr>
          <p:cNvPr id="27660" name="TextBox 1"/>
          <p:cNvSpPr txBox="1">
            <a:spLocks noChangeArrowheads="1"/>
          </p:cNvSpPr>
          <p:nvPr/>
        </p:nvSpPr>
        <p:spPr bwMode="auto">
          <a:xfrm>
            <a:off x="7089777" y="1458915"/>
            <a:ext cx="1681163" cy="5232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sz="1400" b="1" dirty="0">
                <a:latin typeface="+mj-lt"/>
              </a:rPr>
              <a:t>(R,S)-</a:t>
            </a:r>
            <a:r>
              <a:rPr lang="en-US" sz="1400" b="1" dirty="0" err="1">
                <a:latin typeface="+mj-lt"/>
              </a:rPr>
              <a:t>Ket</a:t>
            </a:r>
            <a:r>
              <a:rPr lang="en-US" sz="1400" b="1" dirty="0">
                <a:latin typeface="+mj-lt"/>
              </a:rPr>
              <a:t> </a:t>
            </a:r>
          </a:p>
          <a:p>
            <a:pPr eaLnBrk="1" hangingPunct="1"/>
            <a:r>
              <a:rPr lang="en-US" sz="1400" b="1" dirty="0">
                <a:latin typeface="+mj-lt"/>
              </a:rPr>
              <a:t>17,076 </a:t>
            </a:r>
            <a:r>
              <a:rPr lang="en-US" sz="1400" b="1" dirty="0" err="1">
                <a:latin typeface="+mj-lt"/>
              </a:rPr>
              <a:t>ng/g</a:t>
            </a:r>
            <a:endParaRPr lang="en-US" sz="1400" b="1" dirty="0">
              <a:latin typeface="+mj-lt"/>
            </a:endParaRPr>
          </a:p>
        </p:txBody>
      </p:sp>
      <p:sp>
        <p:nvSpPr>
          <p:cNvPr id="27661" name="TextBox 2"/>
          <p:cNvSpPr txBox="1">
            <a:spLocks noChangeArrowheads="1"/>
          </p:cNvSpPr>
          <p:nvPr/>
        </p:nvSpPr>
        <p:spPr bwMode="auto">
          <a:xfrm>
            <a:off x="4192589" y="1511300"/>
            <a:ext cx="1086731" cy="5232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sz="1400" b="1" dirty="0">
                <a:latin typeface="+mj-lt"/>
              </a:rPr>
              <a:t>(R,S)-</a:t>
            </a:r>
            <a:r>
              <a:rPr lang="en-US" sz="1400" b="1" dirty="0" err="1">
                <a:latin typeface="+mj-lt"/>
              </a:rPr>
              <a:t>norKet</a:t>
            </a:r>
            <a:endParaRPr lang="en-US" sz="1400" b="1" dirty="0">
              <a:latin typeface="+mj-lt"/>
            </a:endParaRPr>
          </a:p>
          <a:p>
            <a:pPr eaLnBrk="1" hangingPunct="1"/>
            <a:r>
              <a:rPr lang="en-US" sz="1400" b="1" dirty="0">
                <a:latin typeface="+mj-lt"/>
              </a:rPr>
              <a:t>36,561 </a:t>
            </a:r>
            <a:r>
              <a:rPr lang="en-US" sz="1400" b="1" dirty="0" err="1">
                <a:latin typeface="+mj-lt"/>
              </a:rPr>
              <a:t>ng/g</a:t>
            </a:r>
            <a:endParaRPr lang="en-US" sz="1400" b="1" dirty="0">
              <a:latin typeface="+mj-lt"/>
            </a:endParaRPr>
          </a:p>
        </p:txBody>
      </p:sp>
      <p:sp>
        <p:nvSpPr>
          <p:cNvPr id="27662" name="TextBox 4"/>
          <p:cNvSpPr txBox="1">
            <a:spLocks noChangeArrowheads="1"/>
          </p:cNvSpPr>
          <p:nvPr/>
        </p:nvSpPr>
        <p:spPr bwMode="auto">
          <a:xfrm>
            <a:off x="1614488" y="1550988"/>
            <a:ext cx="1620837" cy="5232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sz="1400" b="1" dirty="0">
                <a:latin typeface="+mj-lt"/>
              </a:rPr>
              <a:t>(2S,6S;2R,6R)-HNK</a:t>
            </a:r>
          </a:p>
          <a:p>
            <a:pPr eaLnBrk="1" hangingPunct="1"/>
            <a:r>
              <a:rPr lang="en-US" sz="1400" b="1" dirty="0">
                <a:latin typeface="+mj-lt"/>
              </a:rPr>
              <a:t>24,151 </a:t>
            </a:r>
            <a:r>
              <a:rPr lang="en-US" sz="1400" b="1" dirty="0" err="1">
                <a:latin typeface="+mj-lt"/>
              </a:rPr>
              <a:t>ng/g</a:t>
            </a:r>
            <a:endParaRPr lang="en-US" sz="1400" b="1" dirty="0">
              <a:latin typeface="+mj-lt"/>
            </a:endParaRPr>
          </a:p>
        </p:txBody>
      </p:sp>
      <p:cxnSp>
        <p:nvCxnSpPr>
          <p:cNvPr id="7" name="Straight Arrow Connector 6"/>
          <p:cNvCxnSpPr/>
          <p:nvPr/>
        </p:nvCxnSpPr>
        <p:spPr>
          <a:xfrm>
            <a:off x="3086100" y="1884363"/>
            <a:ext cx="32861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7" name="Straight Arrow Connector 366"/>
          <p:cNvCxnSpPr/>
          <p:nvPr/>
        </p:nvCxnSpPr>
        <p:spPr>
          <a:xfrm>
            <a:off x="5611815" y="1820863"/>
            <a:ext cx="32861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8" name="Straight Arrow Connector 367"/>
          <p:cNvCxnSpPr/>
          <p:nvPr/>
        </p:nvCxnSpPr>
        <p:spPr>
          <a:xfrm>
            <a:off x="6634187" y="1773525"/>
            <a:ext cx="328021" cy="40988"/>
          </a:xfrm>
          <a:prstGeom prst="straightConnector1">
            <a:avLst/>
          </a:prstGeom>
          <a:ln>
            <a:solidFill>
              <a:srgbClr val="FF0000"/>
            </a:solidFill>
            <a:tailEnd type="arrow"/>
          </a:ln>
          <a:scene3d>
            <a:camera prst="orthographicFront">
              <a:rot lat="0" lon="0" rev="10800000"/>
            </a:camera>
            <a:lightRig rig="threePt" dir="t"/>
          </a:scene3d>
        </p:spPr>
        <p:style>
          <a:lnRef idx="2">
            <a:schemeClr val="accent1"/>
          </a:lnRef>
          <a:fillRef idx="0">
            <a:schemeClr val="accent1"/>
          </a:fillRef>
          <a:effectRef idx="1">
            <a:schemeClr val="accent1"/>
          </a:effectRef>
          <a:fontRef idx="minor">
            <a:schemeClr val="tx1"/>
          </a:fontRef>
        </p:style>
      </p:cxnSp>
      <p:sp>
        <p:nvSpPr>
          <p:cNvPr id="369" name="TextBox 368"/>
          <p:cNvSpPr txBox="1"/>
          <p:nvPr/>
        </p:nvSpPr>
        <p:spPr>
          <a:xfrm>
            <a:off x="6172200" y="6428601"/>
            <a:ext cx="2667000" cy="276999"/>
          </a:xfrm>
          <a:prstGeom prst="rect">
            <a:avLst/>
          </a:prstGeom>
          <a:noFill/>
        </p:spPr>
        <p:txBody>
          <a:bodyPr wrap="square" rtlCol="0">
            <a:spAutoFit/>
          </a:bodyPr>
          <a:lstStyle/>
          <a:p>
            <a:r>
              <a:rPr lang="en-US" sz="1200" dirty="0"/>
              <a:t>Paul RK, et al. (2014) </a:t>
            </a:r>
            <a:r>
              <a:rPr lang="en-GB" sz="1200" dirty="0" err="1"/>
              <a:t>Anesthesiology</a:t>
            </a:r>
            <a:endParaRPr lang="en-US" sz="1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62944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47663" y="146050"/>
            <a:ext cx="8351837" cy="5721350"/>
            <a:chOff x="335280" y="439815"/>
            <a:chExt cx="8351520" cy="6189585"/>
          </a:xfrm>
        </p:grpSpPr>
        <p:grpSp>
          <p:nvGrpSpPr>
            <p:cNvPr id="3" name="Group 4"/>
            <p:cNvGrpSpPr>
              <a:grpSpLocks/>
            </p:cNvGrpSpPr>
            <p:nvPr/>
          </p:nvGrpSpPr>
          <p:grpSpPr bwMode="auto">
            <a:xfrm>
              <a:off x="457200" y="457200"/>
              <a:ext cx="2911896" cy="2895600"/>
              <a:chOff x="457200" y="457200"/>
              <a:chExt cx="2911896" cy="2895600"/>
            </a:xfrm>
          </p:grpSpPr>
          <p:pic>
            <p:nvPicPr>
              <p:cNvPr id="30732"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457200"/>
                <a:ext cx="2911896" cy="28956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0733" name="TextBox 13"/>
              <p:cNvSpPr txBox="1">
                <a:spLocks noChangeArrowheads="1"/>
              </p:cNvSpPr>
              <p:nvPr/>
            </p:nvSpPr>
            <p:spPr bwMode="auto">
              <a:xfrm>
                <a:off x="457200" y="541538"/>
                <a:ext cx="279647"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b="1"/>
                  <a:t>A</a:t>
                </a:r>
              </a:p>
            </p:txBody>
          </p:sp>
        </p:grpSp>
        <p:pic>
          <p:nvPicPr>
            <p:cNvPr id="30725" name="Picture 3"/>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88918" y="439815"/>
              <a:ext cx="3931181" cy="314158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0726" name="TextBox 6"/>
            <p:cNvSpPr txBox="1">
              <a:spLocks noChangeArrowheads="1"/>
            </p:cNvSpPr>
            <p:nvPr/>
          </p:nvSpPr>
          <p:spPr bwMode="auto">
            <a:xfrm>
              <a:off x="4444753" y="533400"/>
              <a:ext cx="279647"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b="1"/>
                <a:t>B</a:t>
              </a:r>
            </a:p>
          </p:txBody>
        </p:sp>
        <p:grpSp>
          <p:nvGrpSpPr>
            <p:cNvPr id="4" name="Group 7"/>
            <p:cNvGrpSpPr>
              <a:grpSpLocks/>
            </p:cNvGrpSpPr>
            <p:nvPr/>
          </p:nvGrpSpPr>
          <p:grpSpPr bwMode="auto">
            <a:xfrm>
              <a:off x="335280" y="3483864"/>
              <a:ext cx="3931920" cy="3145536"/>
              <a:chOff x="335280" y="3483864"/>
              <a:chExt cx="3931920" cy="3145536"/>
            </a:xfrm>
          </p:grpSpPr>
          <p:pic>
            <p:nvPicPr>
              <p:cNvPr id="30730" name="Picture 4"/>
              <p:cNvPicPr>
                <a:picLocks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280" y="3483864"/>
                <a:ext cx="3931920" cy="314553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0731" name="TextBox 11"/>
              <p:cNvSpPr txBox="1">
                <a:spLocks noChangeArrowheads="1"/>
              </p:cNvSpPr>
              <p:nvPr/>
            </p:nvSpPr>
            <p:spPr bwMode="auto">
              <a:xfrm>
                <a:off x="533400" y="3516868"/>
                <a:ext cx="279647"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b="1"/>
                  <a:t>C</a:t>
                </a:r>
              </a:p>
            </p:txBody>
          </p:sp>
        </p:grpSp>
        <p:pic>
          <p:nvPicPr>
            <p:cNvPr id="30728" name="Picture 5"/>
            <p:cNvPicPr>
              <a:picLocks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54880" y="3483864"/>
              <a:ext cx="3931920" cy="314553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0729" name="TextBox 9"/>
            <p:cNvSpPr txBox="1">
              <a:spLocks noChangeArrowheads="1"/>
            </p:cNvSpPr>
            <p:nvPr/>
          </p:nvSpPr>
          <p:spPr bwMode="auto">
            <a:xfrm>
              <a:off x="4545514" y="3505200"/>
              <a:ext cx="279647"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r>
                <a:rPr lang="en-US" b="1"/>
                <a:t>D</a:t>
              </a:r>
            </a:p>
          </p:txBody>
        </p:sp>
      </p:grpSp>
      <p:sp>
        <p:nvSpPr>
          <p:cNvPr id="30723" name="Rectangle 14"/>
          <p:cNvSpPr>
            <a:spLocks noChangeArrowheads="1"/>
          </p:cNvSpPr>
          <p:nvPr/>
        </p:nvSpPr>
        <p:spPr bwMode="auto">
          <a:xfrm>
            <a:off x="76200" y="5873750"/>
            <a:ext cx="8991600" cy="9540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just"/>
            <a:r>
              <a:rPr lang="en-US" sz="1400" b="1" dirty="0"/>
              <a:t>(A) </a:t>
            </a:r>
            <a:r>
              <a:rPr lang="en-US" sz="1400" dirty="0"/>
              <a:t>Time course of </a:t>
            </a:r>
            <a:r>
              <a:rPr lang="en-US" sz="1400" dirty="0" err="1"/>
              <a:t>ketamine</a:t>
            </a:r>
            <a:r>
              <a:rPr lang="en-US" sz="1400" dirty="0"/>
              <a:t> induced </a:t>
            </a:r>
            <a:r>
              <a:rPr lang="en-US" sz="1400" dirty="0" err="1"/>
              <a:t>mTOR</a:t>
            </a:r>
            <a:r>
              <a:rPr lang="en-US" sz="1400" dirty="0"/>
              <a:t> signaling determined by Western blot analysis of </a:t>
            </a:r>
            <a:r>
              <a:rPr lang="en-US" sz="1400" dirty="0" err="1"/>
              <a:t>pmTOR</a:t>
            </a:r>
            <a:r>
              <a:rPr lang="en-US" sz="1400" dirty="0"/>
              <a:t>, p4E-BP1, and pp70S6K in </a:t>
            </a:r>
            <a:r>
              <a:rPr lang="en-US" sz="1400" dirty="0" err="1"/>
              <a:t>synaptoneurosomes</a:t>
            </a:r>
            <a:r>
              <a:rPr lang="en-US" sz="1400" dirty="0"/>
              <a:t> of PFC. </a:t>
            </a:r>
            <a:r>
              <a:rPr lang="en-US" sz="1400" dirty="0" smtClean="0"/>
              <a:t>[</a:t>
            </a:r>
            <a:r>
              <a:rPr lang="en-US" sz="1400" dirty="0" err="1" smtClean="0"/>
              <a:t>Nanxin</a:t>
            </a:r>
            <a:r>
              <a:rPr lang="en-US" sz="1400" dirty="0" smtClean="0"/>
              <a:t> </a:t>
            </a:r>
            <a:r>
              <a:rPr lang="en-US" sz="1400" dirty="0" err="1" smtClean="0"/>
              <a:t>et.al</a:t>
            </a:r>
            <a:r>
              <a:rPr lang="en-US" sz="1400" dirty="0" smtClean="0"/>
              <a:t> (2010) Science]; </a:t>
            </a:r>
            <a:r>
              <a:rPr lang="en-US" sz="1400" dirty="0"/>
              <a:t>Western blotting in rat brain (cortex) tissues treated with </a:t>
            </a:r>
            <a:r>
              <a:rPr lang="en-US" sz="1400" b="1" dirty="0"/>
              <a:t>(B)</a:t>
            </a:r>
            <a:r>
              <a:rPr lang="en-US" sz="1400" dirty="0"/>
              <a:t> R,S-</a:t>
            </a:r>
            <a:r>
              <a:rPr lang="en-US" sz="1400" dirty="0" err="1"/>
              <a:t>Ketamine</a:t>
            </a:r>
            <a:r>
              <a:rPr lang="en-US" sz="1400" dirty="0"/>
              <a:t>, </a:t>
            </a:r>
            <a:r>
              <a:rPr lang="en-US" sz="1400" b="1" dirty="0"/>
              <a:t>(C)</a:t>
            </a:r>
            <a:r>
              <a:rPr lang="en-US" sz="1400" dirty="0"/>
              <a:t> R,S-</a:t>
            </a:r>
            <a:r>
              <a:rPr lang="en-US" sz="1400" dirty="0" err="1"/>
              <a:t>Norketamine</a:t>
            </a:r>
            <a:r>
              <a:rPr lang="en-US" sz="1400" dirty="0"/>
              <a:t> and </a:t>
            </a:r>
            <a:r>
              <a:rPr lang="en-US" sz="1400" b="1" dirty="0"/>
              <a:t>(D)</a:t>
            </a:r>
            <a:r>
              <a:rPr lang="en-US" sz="1400" dirty="0"/>
              <a:t> 2S,6S-Hydroxynorketamine to check the expressions of total and </a:t>
            </a:r>
            <a:r>
              <a:rPr lang="en-US" sz="1400" dirty="0" err="1"/>
              <a:t>phosphorylated</a:t>
            </a:r>
            <a:r>
              <a:rPr lang="en-US" sz="1400" dirty="0"/>
              <a:t> forms of </a:t>
            </a:r>
            <a:r>
              <a:rPr lang="en-US" sz="1400" dirty="0" err="1"/>
              <a:t>mTOR</a:t>
            </a:r>
            <a:r>
              <a:rPr lang="en-US" sz="1400" dirty="0"/>
              <a:t>, ERK and </a:t>
            </a:r>
            <a:r>
              <a:rPr lang="en-US" sz="1400" dirty="0" err="1"/>
              <a:t>Akt</a:t>
            </a:r>
            <a:r>
              <a:rPr lang="en-US" sz="1400" dirty="0"/>
              <a:t>     (Paul, et al. (2014) Anesthesiology)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2438400" y="1066800"/>
            <a:ext cx="4191000" cy="4724400"/>
          </a:xfrm>
          <a:prstGeom prst="rect">
            <a:avLst/>
          </a:prstGeom>
          <a:noFill/>
        </p:spPr>
      </p:pic>
      <p:sp>
        <p:nvSpPr>
          <p:cNvPr id="6" name="Rectangle 5"/>
          <p:cNvSpPr/>
          <p:nvPr/>
        </p:nvSpPr>
        <p:spPr>
          <a:xfrm>
            <a:off x="533400" y="381000"/>
            <a:ext cx="8077200" cy="369332"/>
          </a:xfrm>
          <a:prstGeom prst="rect">
            <a:avLst/>
          </a:prstGeom>
        </p:spPr>
        <p:txBody>
          <a:bodyPr wrap="square">
            <a:spAutoFit/>
          </a:bodyPr>
          <a:lstStyle/>
          <a:p>
            <a:r>
              <a:rPr lang="en-US" dirty="0"/>
              <a:t>Expression of </a:t>
            </a:r>
            <a:r>
              <a:rPr lang="en-US" dirty="0" err="1"/>
              <a:t>m</a:t>
            </a:r>
            <a:r>
              <a:rPr lang="en-US" dirty="0"/>
              <a:t>-SR protein in PC-12 cells after treatment with (2R,6R)-HNK for 36 </a:t>
            </a:r>
            <a:r>
              <a:rPr lang="en-US" dirty="0" err="1"/>
              <a:t>h</a:t>
            </a:r>
            <a:r>
              <a:rPr lang="en-US" dirty="0"/>
              <a:t>. </a:t>
            </a:r>
          </a:p>
        </p:txBody>
      </p:sp>
      <p:sp>
        <p:nvSpPr>
          <p:cNvPr id="5" name="TextBox 4"/>
          <p:cNvSpPr txBox="1"/>
          <p:nvPr/>
        </p:nvSpPr>
        <p:spPr>
          <a:xfrm>
            <a:off x="5638800" y="6096000"/>
            <a:ext cx="2667000" cy="307777"/>
          </a:xfrm>
          <a:prstGeom prst="rect">
            <a:avLst/>
          </a:prstGeom>
          <a:noFill/>
        </p:spPr>
        <p:txBody>
          <a:bodyPr wrap="square" rtlCol="0">
            <a:spAutoFit/>
          </a:bodyPr>
          <a:lstStyle/>
          <a:p>
            <a:r>
              <a:rPr lang="en-US" sz="1400" dirty="0"/>
              <a:t>Singh, NS, et al. (2016) </a:t>
            </a:r>
            <a:r>
              <a:rPr lang="en-US" sz="1400" dirty="0" err="1"/>
              <a:t>PlosOne</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p:nvPr/>
        </p:nvGrpSpPr>
        <p:grpSpPr>
          <a:xfrm>
            <a:off x="1999808" y="373886"/>
            <a:ext cx="5144383" cy="6110228"/>
            <a:chOff x="1058243" y="758165"/>
            <a:chExt cx="5144383" cy="6110228"/>
          </a:xfrm>
        </p:grpSpPr>
        <p:sp>
          <p:nvSpPr>
            <p:cNvPr id="5" name="Rounded Rectangle 4"/>
            <p:cNvSpPr/>
            <p:nvPr/>
          </p:nvSpPr>
          <p:spPr>
            <a:xfrm>
              <a:off x="1058243" y="5433903"/>
              <a:ext cx="4085123" cy="1421525"/>
            </a:xfrm>
            <a:prstGeom prst="roundRect">
              <a:avLst/>
            </a:prstGeom>
            <a:noFill/>
            <a:ln w="47625" cap="flat" cmpd="sng" algn="ctr">
              <a:solidFill>
                <a:schemeClr val="bg1">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Rectangle 5"/>
            <p:cNvSpPr/>
            <p:nvPr/>
          </p:nvSpPr>
          <p:spPr>
            <a:xfrm>
              <a:off x="4435328" y="5354265"/>
              <a:ext cx="163880" cy="13890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Stored Data 6"/>
            <p:cNvSpPr/>
            <p:nvPr/>
          </p:nvSpPr>
          <p:spPr>
            <a:xfrm rot="16200000">
              <a:off x="4069950" y="5334382"/>
              <a:ext cx="609600" cy="181975"/>
            </a:xfrm>
            <a:prstGeom prst="flowChartOnlineStorage">
              <a:avLst/>
            </a:prstGeom>
            <a:solidFill>
              <a:schemeClr val="accent4">
                <a:lumMod val="75000"/>
              </a:schemeClr>
            </a:solidFill>
            <a:ln w="28575" cap="flat" cmpd="sng" algn="ctr">
              <a:solidFill>
                <a:schemeClr val="accent5">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Stored Data 7"/>
            <p:cNvSpPr/>
            <p:nvPr/>
          </p:nvSpPr>
          <p:spPr>
            <a:xfrm rot="16200000">
              <a:off x="4353527" y="5334382"/>
              <a:ext cx="609600" cy="181975"/>
            </a:xfrm>
            <a:prstGeom prst="flowChartOnlineStorage">
              <a:avLst/>
            </a:prstGeom>
            <a:solidFill>
              <a:schemeClr val="accent5">
                <a:lumMod val="75000"/>
              </a:schemeClr>
            </a:solidFill>
            <a:ln w="28575" cap="flat" cmpd="sng" algn="ctr">
              <a:solidFill>
                <a:schemeClr val="accent4">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p:nvSpPr>
          <p:spPr>
            <a:xfrm>
              <a:off x="4262782" y="5914307"/>
              <a:ext cx="520019"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i="1" dirty="0"/>
                <a:t>Ca</a:t>
              </a:r>
              <a:r>
                <a:rPr lang="en-US" sz="1400" b="1" i="1" baseline="30000" dirty="0"/>
                <a:t>2+</a:t>
              </a:r>
            </a:p>
          </p:txBody>
        </p:sp>
        <p:sp>
          <p:nvSpPr>
            <p:cNvPr id="10" name="Oval 9"/>
            <p:cNvSpPr>
              <a:spLocks noChangeAspect="1"/>
            </p:cNvSpPr>
            <p:nvPr/>
          </p:nvSpPr>
          <p:spPr>
            <a:xfrm>
              <a:off x="4486185" y="4886379"/>
              <a:ext cx="68453" cy="76615"/>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11" name="Straight Arrow Connector 10"/>
            <p:cNvCxnSpPr/>
            <p:nvPr/>
          </p:nvCxnSpPr>
          <p:spPr>
            <a:xfrm rot="5400000">
              <a:off x="4030847" y="5481518"/>
              <a:ext cx="971383" cy="1588"/>
            </a:xfrm>
            <a:prstGeom prst="straightConnector1">
              <a:avLst/>
            </a:prstGeom>
            <a:ln w="190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169275" y="6206557"/>
              <a:ext cx="259521" cy="1841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30301" y="6278752"/>
              <a:ext cx="1197764"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Neurotoxicity</a:t>
              </a:r>
            </a:p>
          </p:txBody>
        </p:sp>
        <p:sp>
          <p:nvSpPr>
            <p:cNvPr id="14" name="TextBox 13"/>
            <p:cNvSpPr txBox="1"/>
            <p:nvPr/>
          </p:nvSpPr>
          <p:spPr>
            <a:xfrm>
              <a:off x="1343986" y="6278752"/>
              <a:ext cx="1286430"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Synaptic death</a:t>
              </a:r>
            </a:p>
          </p:txBody>
        </p:sp>
        <p:sp>
          <p:nvSpPr>
            <p:cNvPr id="15" name="TextBox 14"/>
            <p:cNvSpPr txBox="1"/>
            <p:nvPr/>
          </p:nvSpPr>
          <p:spPr>
            <a:xfrm>
              <a:off x="1478726" y="5489679"/>
              <a:ext cx="1368133" cy="52322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smtClean="0"/>
                <a:t>Depression, AD,</a:t>
              </a:r>
            </a:p>
            <a:p>
              <a:r>
                <a:rPr lang="en-US" sz="1400" b="1" dirty="0" smtClean="0"/>
                <a:t>PD, ALS, PTSD, ?</a:t>
              </a:r>
              <a:endParaRPr lang="en-US" sz="1400" b="1" dirty="0"/>
            </a:p>
          </p:txBody>
        </p:sp>
        <p:cxnSp>
          <p:nvCxnSpPr>
            <p:cNvPr id="16" name="Straight Arrow Connector 15"/>
            <p:cNvCxnSpPr/>
            <p:nvPr/>
          </p:nvCxnSpPr>
          <p:spPr>
            <a:xfrm rot="10800000">
              <a:off x="2684003" y="6431846"/>
              <a:ext cx="292711"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6200000" flipV="1">
              <a:off x="1840846" y="6138275"/>
              <a:ext cx="292711"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616634" y="5433903"/>
              <a:ext cx="730288"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i="1" dirty="0"/>
                <a:t>NMDAR</a:t>
              </a:r>
            </a:p>
          </p:txBody>
        </p:sp>
        <p:sp>
          <p:nvSpPr>
            <p:cNvPr id="19" name="Oval 18"/>
            <p:cNvSpPr/>
            <p:nvPr/>
          </p:nvSpPr>
          <p:spPr>
            <a:xfrm>
              <a:off x="4579975" y="5010642"/>
              <a:ext cx="148180" cy="148172"/>
            </a:xfrm>
            <a:prstGeom prst="ellipse">
              <a:avLst/>
            </a:prstGeom>
            <a:solidFill>
              <a:srgbClr val="FF0000"/>
            </a:solidFill>
            <a:ln w="2857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Diamond 19"/>
            <p:cNvSpPr/>
            <p:nvPr/>
          </p:nvSpPr>
          <p:spPr>
            <a:xfrm>
              <a:off x="4298897" y="4997127"/>
              <a:ext cx="151183" cy="171603"/>
            </a:xfrm>
            <a:prstGeom prst="diamond">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nvGrpSpPr>
            <p:cNvPr id="3" name="Group 20"/>
            <p:cNvGrpSpPr/>
            <p:nvPr/>
          </p:nvGrpSpPr>
          <p:grpSpPr>
            <a:xfrm>
              <a:off x="5259840" y="5433484"/>
              <a:ext cx="942786" cy="1434909"/>
              <a:chOff x="5322816" y="5383479"/>
              <a:chExt cx="942786" cy="1434909"/>
            </a:xfrm>
          </p:grpSpPr>
          <p:grpSp>
            <p:nvGrpSpPr>
              <p:cNvPr id="4" name="Group 137"/>
              <p:cNvGrpSpPr/>
              <p:nvPr/>
            </p:nvGrpSpPr>
            <p:grpSpPr>
              <a:xfrm>
                <a:off x="5322816" y="6372746"/>
                <a:ext cx="942786" cy="445642"/>
                <a:chOff x="6600790" y="3570334"/>
                <a:chExt cx="942786" cy="445642"/>
              </a:xfrm>
            </p:grpSpPr>
            <p:sp>
              <p:nvSpPr>
                <p:cNvPr id="145" name="Diamond 144"/>
                <p:cNvSpPr/>
                <p:nvPr/>
              </p:nvSpPr>
              <p:spPr>
                <a:xfrm>
                  <a:off x="6996592" y="3844373"/>
                  <a:ext cx="151183" cy="171603"/>
                </a:xfrm>
                <a:prstGeom prst="diamond">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6" name="TextBox 145"/>
                <p:cNvSpPr txBox="1"/>
                <p:nvPr/>
              </p:nvSpPr>
              <p:spPr>
                <a:xfrm>
                  <a:off x="6600790" y="3570334"/>
                  <a:ext cx="942786"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glutamate</a:t>
                  </a:r>
                </a:p>
              </p:txBody>
            </p:sp>
          </p:grpSp>
          <p:grpSp>
            <p:nvGrpSpPr>
              <p:cNvPr id="21" name="Group 138"/>
              <p:cNvGrpSpPr/>
              <p:nvPr/>
            </p:nvGrpSpPr>
            <p:grpSpPr>
              <a:xfrm>
                <a:off x="5496692" y="5854497"/>
                <a:ext cx="595035" cy="402044"/>
                <a:chOff x="5629134" y="3549796"/>
                <a:chExt cx="595035" cy="402044"/>
              </a:xfrm>
            </p:grpSpPr>
            <p:sp>
              <p:nvSpPr>
                <p:cNvPr id="143" name="Oval 142"/>
                <p:cNvSpPr/>
                <p:nvPr/>
              </p:nvSpPr>
              <p:spPr>
                <a:xfrm>
                  <a:off x="5870739" y="3803668"/>
                  <a:ext cx="148180" cy="148172"/>
                </a:xfrm>
                <a:prstGeom prst="ellipse">
                  <a:avLst/>
                </a:prstGeom>
                <a:solidFill>
                  <a:srgbClr val="FF0000"/>
                </a:solidFill>
                <a:ln w="2857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4" name="TextBox 143"/>
                <p:cNvSpPr txBox="1"/>
                <p:nvPr/>
              </p:nvSpPr>
              <p:spPr>
                <a:xfrm>
                  <a:off x="5629134" y="3549796"/>
                  <a:ext cx="595035"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D-Ser</a:t>
                  </a:r>
                </a:p>
              </p:txBody>
            </p:sp>
          </p:grpSp>
          <p:grpSp>
            <p:nvGrpSpPr>
              <p:cNvPr id="22" name="Group 139"/>
              <p:cNvGrpSpPr/>
              <p:nvPr/>
            </p:nvGrpSpPr>
            <p:grpSpPr>
              <a:xfrm>
                <a:off x="5547988" y="5383479"/>
                <a:ext cx="492443" cy="354813"/>
                <a:chOff x="1416463" y="1615268"/>
                <a:chExt cx="492443" cy="354813"/>
              </a:xfrm>
            </p:grpSpPr>
            <p:sp>
              <p:nvSpPr>
                <p:cNvPr id="141" name="Oval 140"/>
                <p:cNvSpPr>
                  <a:spLocks noChangeAspect="1"/>
                </p:cNvSpPr>
                <p:nvPr/>
              </p:nvSpPr>
              <p:spPr>
                <a:xfrm>
                  <a:off x="1590187" y="1893466"/>
                  <a:ext cx="68453" cy="76615"/>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2" name="TextBox 141"/>
                <p:cNvSpPr txBox="1"/>
                <p:nvPr/>
              </p:nvSpPr>
              <p:spPr>
                <a:xfrm>
                  <a:off x="1416463" y="1615268"/>
                  <a:ext cx="492443"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Ca</a:t>
                  </a:r>
                  <a:r>
                    <a:rPr lang="en-US" sz="1400" b="1" baseline="30000" dirty="0"/>
                    <a:t>2+</a:t>
                  </a:r>
                </a:p>
              </p:txBody>
            </p:sp>
          </p:grpSp>
        </p:grpSp>
        <p:grpSp>
          <p:nvGrpSpPr>
            <p:cNvPr id="23" name="Group 21"/>
            <p:cNvGrpSpPr/>
            <p:nvPr/>
          </p:nvGrpSpPr>
          <p:grpSpPr>
            <a:xfrm>
              <a:off x="1058243" y="758165"/>
              <a:ext cx="4803424" cy="3983168"/>
              <a:chOff x="1143332" y="758165"/>
              <a:chExt cx="4803424" cy="3983168"/>
            </a:xfrm>
          </p:grpSpPr>
          <p:sp>
            <p:nvSpPr>
              <p:cNvPr id="35" name="Rounded Rectangle 34"/>
              <p:cNvSpPr/>
              <p:nvPr/>
            </p:nvSpPr>
            <p:spPr>
              <a:xfrm>
                <a:off x="3895240" y="1889135"/>
                <a:ext cx="1919693" cy="2852198"/>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6" name="Rounded Rectangle 35"/>
              <p:cNvSpPr/>
              <p:nvPr/>
            </p:nvSpPr>
            <p:spPr>
              <a:xfrm>
                <a:off x="1247086" y="1539467"/>
                <a:ext cx="2648154" cy="3201865"/>
              </a:xfrm>
              <a:prstGeom prst="round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Rounded Rectangle 36"/>
              <p:cNvSpPr/>
              <p:nvPr/>
            </p:nvSpPr>
            <p:spPr>
              <a:xfrm>
                <a:off x="1143332" y="1492291"/>
                <a:ext cx="4803424" cy="3249042"/>
              </a:xfrm>
              <a:prstGeom prst="roundRect">
                <a:avLst/>
              </a:prstGeom>
              <a:noFill/>
              <a:ln w="53975" cap="flat" cmpd="sng" algn="ctr">
                <a:solidFill>
                  <a:schemeClr val="bg2">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38" name="Curved Connector 37"/>
              <p:cNvCxnSpPr/>
              <p:nvPr/>
            </p:nvCxnSpPr>
            <p:spPr>
              <a:xfrm rot="10800000">
                <a:off x="3610988" y="1643567"/>
                <a:ext cx="704829" cy="120066"/>
              </a:xfrm>
              <a:prstGeom prst="curvedConnector3">
                <a:avLst>
                  <a:gd name="adj1" fmla="val 50000"/>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nvGrpSpPr>
              <p:cNvPr id="24" name="Group 38"/>
              <p:cNvGrpSpPr/>
              <p:nvPr/>
            </p:nvGrpSpPr>
            <p:grpSpPr>
              <a:xfrm>
                <a:off x="3867135" y="3898653"/>
                <a:ext cx="595035" cy="402044"/>
                <a:chOff x="5476734" y="3397396"/>
                <a:chExt cx="595035" cy="402044"/>
              </a:xfrm>
            </p:grpSpPr>
            <p:sp>
              <p:nvSpPr>
                <p:cNvPr id="136" name="Oval 135"/>
                <p:cNvSpPr/>
                <p:nvPr/>
              </p:nvSpPr>
              <p:spPr>
                <a:xfrm>
                  <a:off x="5718339" y="3651268"/>
                  <a:ext cx="148180" cy="148172"/>
                </a:xfrm>
                <a:prstGeom prst="ellipse">
                  <a:avLst/>
                </a:prstGeom>
                <a:solidFill>
                  <a:srgbClr val="FF0000"/>
                </a:solidFill>
                <a:ln w="2857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7" name="TextBox 136"/>
                <p:cNvSpPr txBox="1"/>
                <p:nvPr/>
              </p:nvSpPr>
              <p:spPr>
                <a:xfrm>
                  <a:off x="5476734" y="3397396"/>
                  <a:ext cx="595035"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D-Ser</a:t>
                  </a:r>
                </a:p>
              </p:txBody>
            </p:sp>
          </p:grpSp>
          <p:sp>
            <p:nvSpPr>
              <p:cNvPr id="40" name="Oval 39"/>
              <p:cNvSpPr>
                <a:spLocks noChangeAspect="1"/>
              </p:cNvSpPr>
              <p:nvPr/>
            </p:nvSpPr>
            <p:spPr>
              <a:xfrm>
                <a:off x="4634847" y="874682"/>
                <a:ext cx="80010" cy="8583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nvGrpSpPr>
              <p:cNvPr id="25" name="Group 40"/>
              <p:cNvGrpSpPr/>
              <p:nvPr/>
            </p:nvGrpSpPr>
            <p:grpSpPr>
              <a:xfrm>
                <a:off x="4222372" y="1092397"/>
                <a:ext cx="1402611" cy="3114033"/>
                <a:chOff x="4222372" y="1092397"/>
                <a:chExt cx="1402611" cy="3114033"/>
              </a:xfrm>
            </p:grpSpPr>
            <p:cxnSp>
              <p:nvCxnSpPr>
                <p:cNvPr id="115" name="Straight Arrow Connector 114"/>
                <p:cNvCxnSpPr/>
                <p:nvPr/>
              </p:nvCxnSpPr>
              <p:spPr>
                <a:xfrm rot="5400000">
                  <a:off x="4211096" y="1948999"/>
                  <a:ext cx="651879" cy="1588"/>
                </a:xfrm>
                <a:prstGeom prst="straightConnector1">
                  <a:avLst/>
                </a:prstGeom>
                <a:ln w="1905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26" name="Group 115"/>
                <p:cNvGrpSpPr/>
                <p:nvPr/>
              </p:nvGrpSpPr>
              <p:grpSpPr>
                <a:xfrm>
                  <a:off x="4347694" y="3529022"/>
                  <a:ext cx="370602" cy="307777"/>
                  <a:chOff x="5259900" y="5770203"/>
                  <a:chExt cx="370602" cy="307777"/>
                </a:xfrm>
              </p:grpSpPr>
              <p:sp>
                <p:nvSpPr>
                  <p:cNvPr id="134" name="Stored Data 133"/>
                  <p:cNvSpPr/>
                  <p:nvPr/>
                </p:nvSpPr>
                <p:spPr>
                  <a:xfrm rot="16200000">
                    <a:off x="5309890" y="5745363"/>
                    <a:ext cx="270623" cy="357457"/>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35" name="TextBox 134"/>
                  <p:cNvSpPr txBox="1"/>
                  <p:nvPr/>
                </p:nvSpPr>
                <p:spPr>
                  <a:xfrm>
                    <a:off x="5259900" y="5770203"/>
                    <a:ext cx="370602" cy="307777"/>
                  </a:xfrm>
                  <a:prstGeom prst="rect">
                    <a:avLst/>
                  </a:prstGeom>
                  <a:noFill/>
                  <a:ln>
                    <a:noFill/>
                  </a:ln>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SR</a:t>
                    </a:r>
                  </a:p>
                </p:txBody>
              </p:sp>
            </p:grpSp>
            <p:sp>
              <p:nvSpPr>
                <p:cNvPr id="117" name="TextBox 116"/>
                <p:cNvSpPr txBox="1"/>
                <p:nvPr/>
              </p:nvSpPr>
              <p:spPr>
                <a:xfrm>
                  <a:off x="4671892" y="3898653"/>
                  <a:ext cx="556563"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L-Ser</a:t>
                  </a:r>
                </a:p>
              </p:txBody>
            </p:sp>
            <p:grpSp>
              <p:nvGrpSpPr>
                <p:cNvPr id="39" name="Group 117"/>
                <p:cNvGrpSpPr/>
                <p:nvPr/>
              </p:nvGrpSpPr>
              <p:grpSpPr>
                <a:xfrm>
                  <a:off x="4222372" y="3841503"/>
                  <a:ext cx="641084" cy="215900"/>
                  <a:chOff x="4812846" y="6770607"/>
                  <a:chExt cx="641084" cy="215900"/>
                </a:xfrm>
              </p:grpSpPr>
              <p:grpSp>
                <p:nvGrpSpPr>
                  <p:cNvPr id="41" name="Group 129"/>
                  <p:cNvGrpSpPr/>
                  <p:nvPr/>
                </p:nvGrpSpPr>
                <p:grpSpPr>
                  <a:xfrm>
                    <a:off x="4834865" y="6770607"/>
                    <a:ext cx="619065" cy="215900"/>
                    <a:chOff x="4699214" y="8039100"/>
                    <a:chExt cx="619065" cy="215900"/>
                  </a:xfrm>
                </p:grpSpPr>
                <p:sp>
                  <p:nvSpPr>
                    <p:cNvPr id="132" name="Arc 131"/>
                    <p:cNvSpPr/>
                    <p:nvPr/>
                  </p:nvSpPr>
                  <p:spPr>
                    <a:xfrm>
                      <a:off x="4699214" y="8039100"/>
                      <a:ext cx="563152" cy="215900"/>
                    </a:xfrm>
                    <a:prstGeom prst="arc">
                      <a:avLst/>
                    </a:prstGeom>
                    <a:ln w="254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sp>
                  <p:nvSpPr>
                    <p:cNvPr id="133" name="Arc 132"/>
                    <p:cNvSpPr/>
                    <p:nvPr/>
                  </p:nvSpPr>
                  <p:spPr>
                    <a:xfrm flipH="1">
                      <a:off x="4755127" y="8039100"/>
                      <a:ext cx="563152" cy="215900"/>
                    </a:xfrm>
                    <a:prstGeom prst="arc">
                      <a:avLst/>
                    </a:prstGeom>
                    <a:ln w="254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grpSp>
              <p:cxnSp>
                <p:nvCxnSpPr>
                  <p:cNvPr id="131" name="Straight Arrow Connector 130"/>
                  <p:cNvCxnSpPr/>
                  <p:nvPr/>
                </p:nvCxnSpPr>
                <p:spPr>
                  <a:xfrm rot="10800000" flipV="1">
                    <a:off x="4812846" y="6799771"/>
                    <a:ext cx="155863" cy="87312"/>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19" name="Oval 118"/>
                <p:cNvSpPr>
                  <a:spLocks noChangeAspect="1"/>
                </p:cNvSpPr>
                <p:nvPr/>
              </p:nvSpPr>
              <p:spPr>
                <a:xfrm>
                  <a:off x="4570904" y="3468269"/>
                  <a:ext cx="80010" cy="8583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0" name="Oval 119"/>
                <p:cNvSpPr>
                  <a:spLocks noChangeAspect="1"/>
                </p:cNvSpPr>
                <p:nvPr/>
              </p:nvSpPr>
              <p:spPr>
                <a:xfrm>
                  <a:off x="4426188" y="3470970"/>
                  <a:ext cx="80010" cy="8583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1" name="TextBox 120"/>
                <p:cNvSpPr txBox="1"/>
                <p:nvPr/>
              </p:nvSpPr>
              <p:spPr>
                <a:xfrm>
                  <a:off x="4277026" y="2224930"/>
                  <a:ext cx="520019"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i="1" dirty="0"/>
                    <a:t>Ca</a:t>
                  </a:r>
                  <a:r>
                    <a:rPr lang="en-US" sz="1400" b="1" i="1" baseline="30000" dirty="0"/>
                    <a:t>2+</a:t>
                  </a:r>
                </a:p>
              </p:txBody>
            </p:sp>
            <p:cxnSp>
              <p:nvCxnSpPr>
                <p:cNvPr id="122" name="Straight Arrow Connector 121"/>
                <p:cNvCxnSpPr/>
                <p:nvPr/>
              </p:nvCxnSpPr>
              <p:spPr>
                <a:xfrm rot="5400000">
                  <a:off x="4105258" y="2961766"/>
                  <a:ext cx="863555" cy="5436"/>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a:off x="4766392" y="1492291"/>
                  <a:ext cx="858591"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i="1" dirty="0">
                      <a:latin typeface="Symbol" charset="2"/>
                      <a:cs typeface="Symbol" charset="2"/>
                    </a:rPr>
                    <a:t>a</a:t>
                  </a:r>
                  <a:r>
                    <a:rPr lang="en-US" sz="1200" b="1" i="1" dirty="0"/>
                    <a:t>7-nAchR</a:t>
                  </a:r>
                </a:p>
              </p:txBody>
            </p:sp>
            <p:grpSp>
              <p:nvGrpSpPr>
                <p:cNvPr id="45" name="Group 123"/>
                <p:cNvGrpSpPr>
                  <a:grpSpLocks noChangeAspect="1"/>
                </p:cNvGrpSpPr>
                <p:nvPr/>
              </p:nvGrpSpPr>
              <p:grpSpPr>
                <a:xfrm rot="660539">
                  <a:off x="4364525" y="1092397"/>
                  <a:ext cx="423538" cy="768827"/>
                  <a:chOff x="410378" y="4851199"/>
                  <a:chExt cx="529422" cy="961033"/>
                </a:xfrm>
              </p:grpSpPr>
              <p:sp>
                <p:nvSpPr>
                  <p:cNvPr id="125" name="Magnetic Disk 124"/>
                  <p:cNvSpPr/>
                  <p:nvPr/>
                </p:nvSpPr>
                <p:spPr>
                  <a:xfrm>
                    <a:off x="572459" y="4851199"/>
                    <a:ext cx="214941" cy="609915"/>
                  </a:xfrm>
                  <a:prstGeom prst="flowChartMagneticDisk">
                    <a:avLst/>
                  </a:prstGeom>
                  <a:solidFill>
                    <a:schemeClr val="accent2">
                      <a:lumMod val="60000"/>
                      <a:lumOff val="40000"/>
                    </a:schemeClr>
                  </a:solidFill>
                  <a:ln w="1905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6" name="Magnetic Disk 125"/>
                  <p:cNvSpPr/>
                  <p:nvPr/>
                </p:nvSpPr>
                <p:spPr>
                  <a:xfrm>
                    <a:off x="724859" y="5003599"/>
                    <a:ext cx="214941" cy="609915"/>
                  </a:xfrm>
                  <a:prstGeom prst="flowChartMagneticDisk">
                    <a:avLst/>
                  </a:prstGeom>
                  <a:solidFill>
                    <a:schemeClr val="accent2">
                      <a:lumMod val="60000"/>
                      <a:lumOff val="40000"/>
                    </a:schemeClr>
                  </a:solidFill>
                  <a:ln w="1905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7" name="Magnetic Disk 126"/>
                  <p:cNvSpPr/>
                  <p:nvPr/>
                </p:nvSpPr>
                <p:spPr>
                  <a:xfrm>
                    <a:off x="694689" y="5191290"/>
                    <a:ext cx="214941" cy="609915"/>
                  </a:xfrm>
                  <a:prstGeom prst="flowChartMagneticDisk">
                    <a:avLst/>
                  </a:prstGeom>
                  <a:solidFill>
                    <a:schemeClr val="accent2">
                      <a:lumMod val="60000"/>
                      <a:lumOff val="40000"/>
                    </a:schemeClr>
                  </a:solidFill>
                  <a:ln w="1905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8" name="Magnetic Disk 127"/>
                  <p:cNvSpPr/>
                  <p:nvPr/>
                </p:nvSpPr>
                <p:spPr>
                  <a:xfrm>
                    <a:off x="410378" y="5006924"/>
                    <a:ext cx="214941" cy="609915"/>
                  </a:xfrm>
                  <a:prstGeom prst="flowChartMagneticDisk">
                    <a:avLst/>
                  </a:prstGeom>
                  <a:solidFill>
                    <a:schemeClr val="accent2">
                      <a:lumMod val="60000"/>
                      <a:lumOff val="40000"/>
                    </a:schemeClr>
                  </a:solidFill>
                  <a:ln w="1905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9" name="Magnetic Disk 128"/>
                  <p:cNvSpPr/>
                  <p:nvPr/>
                </p:nvSpPr>
                <p:spPr>
                  <a:xfrm>
                    <a:off x="479748" y="5202317"/>
                    <a:ext cx="214941" cy="609915"/>
                  </a:xfrm>
                  <a:prstGeom prst="flowChartMagneticDisk">
                    <a:avLst/>
                  </a:prstGeom>
                  <a:solidFill>
                    <a:schemeClr val="accent2">
                      <a:lumMod val="60000"/>
                      <a:lumOff val="40000"/>
                    </a:schemeClr>
                  </a:solidFill>
                  <a:ln w="1905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sp>
            <p:nvSpPr>
              <p:cNvPr id="42" name="Oval 41"/>
              <p:cNvSpPr>
                <a:spLocks noChangeAspect="1"/>
              </p:cNvSpPr>
              <p:nvPr/>
            </p:nvSpPr>
            <p:spPr>
              <a:xfrm>
                <a:off x="4673156" y="758165"/>
                <a:ext cx="80010" cy="8583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Oval 42"/>
              <p:cNvSpPr>
                <a:spLocks noChangeAspect="1"/>
              </p:cNvSpPr>
              <p:nvPr/>
            </p:nvSpPr>
            <p:spPr>
              <a:xfrm>
                <a:off x="4578934" y="797892"/>
                <a:ext cx="80010" cy="8583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44" name="Straight Connector 43"/>
              <p:cNvCxnSpPr/>
              <p:nvPr/>
            </p:nvCxnSpPr>
            <p:spPr>
              <a:xfrm rot="5400000">
                <a:off x="4463259" y="1153260"/>
                <a:ext cx="346891" cy="62286"/>
              </a:xfrm>
              <a:prstGeom prst="line">
                <a:avLst/>
              </a:prstGeom>
              <a:ln>
                <a:solidFill>
                  <a:srgbClr val="000000"/>
                </a:solidFill>
                <a:prstDash val="sysDot"/>
              </a:ln>
            </p:spPr>
            <p:style>
              <a:lnRef idx="2">
                <a:schemeClr val="accent1"/>
              </a:lnRef>
              <a:fillRef idx="0">
                <a:schemeClr val="accent1"/>
              </a:fillRef>
              <a:effectRef idx="1">
                <a:schemeClr val="accent1"/>
              </a:effectRef>
              <a:fontRef idx="minor">
                <a:schemeClr val="tx1"/>
              </a:fontRef>
            </p:style>
          </p:cxnSp>
          <p:grpSp>
            <p:nvGrpSpPr>
              <p:cNvPr id="46" name="Group 44"/>
              <p:cNvGrpSpPr/>
              <p:nvPr/>
            </p:nvGrpSpPr>
            <p:grpSpPr>
              <a:xfrm flipH="1">
                <a:off x="3655111" y="3358908"/>
                <a:ext cx="641084" cy="215900"/>
                <a:chOff x="4812846" y="6770607"/>
                <a:chExt cx="641084" cy="215900"/>
              </a:xfrm>
            </p:grpSpPr>
            <p:grpSp>
              <p:nvGrpSpPr>
                <p:cNvPr id="50" name="Group 110"/>
                <p:cNvGrpSpPr/>
                <p:nvPr/>
              </p:nvGrpSpPr>
              <p:grpSpPr>
                <a:xfrm>
                  <a:off x="4834865" y="6770607"/>
                  <a:ext cx="619065" cy="215900"/>
                  <a:chOff x="4699214" y="8039100"/>
                  <a:chExt cx="619065" cy="215900"/>
                </a:xfrm>
              </p:grpSpPr>
              <p:sp>
                <p:nvSpPr>
                  <p:cNvPr id="113" name="Arc 112"/>
                  <p:cNvSpPr/>
                  <p:nvPr/>
                </p:nvSpPr>
                <p:spPr>
                  <a:xfrm>
                    <a:off x="4699214" y="8039100"/>
                    <a:ext cx="563152" cy="215900"/>
                  </a:xfrm>
                  <a:prstGeom prst="arc">
                    <a:avLst/>
                  </a:prstGeom>
                  <a:ln w="254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sp>
                <p:nvSpPr>
                  <p:cNvPr id="114" name="Arc 113"/>
                  <p:cNvSpPr/>
                  <p:nvPr/>
                </p:nvSpPr>
                <p:spPr>
                  <a:xfrm flipH="1">
                    <a:off x="4755127" y="8039100"/>
                    <a:ext cx="563152" cy="215900"/>
                  </a:xfrm>
                  <a:prstGeom prst="arc">
                    <a:avLst/>
                  </a:prstGeom>
                  <a:ln w="254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grpSp>
            <p:cxnSp>
              <p:nvCxnSpPr>
                <p:cNvPr id="112" name="Straight Arrow Connector 111"/>
                <p:cNvCxnSpPr/>
                <p:nvPr/>
              </p:nvCxnSpPr>
              <p:spPr>
                <a:xfrm rot="10800000" flipV="1">
                  <a:off x="4812846" y="6799771"/>
                  <a:ext cx="155863" cy="87312"/>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55" name="Group 45"/>
              <p:cNvGrpSpPr/>
              <p:nvPr/>
            </p:nvGrpSpPr>
            <p:grpSpPr>
              <a:xfrm>
                <a:off x="1430389" y="1479182"/>
                <a:ext cx="2310135" cy="3089599"/>
                <a:chOff x="1430389" y="1479182"/>
                <a:chExt cx="2310135" cy="3089599"/>
              </a:xfrm>
            </p:grpSpPr>
            <p:cxnSp>
              <p:nvCxnSpPr>
                <p:cNvPr id="54" name="Straight Arrow Connector 53"/>
                <p:cNvCxnSpPr/>
                <p:nvPr/>
              </p:nvCxnSpPr>
              <p:spPr>
                <a:xfrm flipV="1">
                  <a:off x="3156489" y="3898656"/>
                  <a:ext cx="235737" cy="55144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56" name="Group 54"/>
                <p:cNvGrpSpPr/>
                <p:nvPr/>
              </p:nvGrpSpPr>
              <p:grpSpPr>
                <a:xfrm>
                  <a:off x="3338323" y="3510445"/>
                  <a:ext cx="370602" cy="307777"/>
                  <a:chOff x="4296553" y="6350698"/>
                  <a:chExt cx="370602" cy="307777"/>
                </a:xfrm>
              </p:grpSpPr>
              <p:sp>
                <p:nvSpPr>
                  <p:cNvPr id="109" name="Trapezoid 108"/>
                  <p:cNvSpPr/>
                  <p:nvPr/>
                </p:nvSpPr>
                <p:spPr>
                  <a:xfrm>
                    <a:off x="4320855" y="6392062"/>
                    <a:ext cx="321999" cy="225048"/>
                  </a:xfrm>
                  <a:prstGeom prst="trapezoid">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10" name="TextBox 109"/>
                  <p:cNvSpPr txBox="1"/>
                  <p:nvPr/>
                </p:nvSpPr>
                <p:spPr>
                  <a:xfrm>
                    <a:off x="4296553" y="6350698"/>
                    <a:ext cx="370602"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SR</a:t>
                    </a:r>
                  </a:p>
                </p:txBody>
              </p:sp>
            </p:grpSp>
            <p:grpSp>
              <p:nvGrpSpPr>
                <p:cNvPr id="57" name="Group 55"/>
                <p:cNvGrpSpPr/>
                <p:nvPr/>
              </p:nvGrpSpPr>
              <p:grpSpPr>
                <a:xfrm>
                  <a:off x="1430389" y="2594855"/>
                  <a:ext cx="1743214" cy="1973926"/>
                  <a:chOff x="1430389" y="2718335"/>
                  <a:chExt cx="1743214" cy="1973926"/>
                </a:xfrm>
              </p:grpSpPr>
              <p:sp>
                <p:nvSpPr>
                  <p:cNvPr id="80" name="TextBox 79"/>
                  <p:cNvSpPr txBox="1"/>
                  <p:nvPr/>
                </p:nvSpPr>
                <p:spPr>
                  <a:xfrm>
                    <a:off x="1435976" y="4384484"/>
                    <a:ext cx="1579228"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Protein translation</a:t>
                    </a:r>
                  </a:p>
                </p:txBody>
              </p:sp>
              <p:cxnSp>
                <p:nvCxnSpPr>
                  <p:cNvPr id="81" name="Straight Arrow Connector 80"/>
                  <p:cNvCxnSpPr/>
                  <p:nvPr/>
                </p:nvCxnSpPr>
                <p:spPr>
                  <a:xfrm>
                    <a:off x="2200849" y="4276706"/>
                    <a:ext cx="0" cy="20472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2944565" y="4573576"/>
                    <a:ext cx="2290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8" name="Group 82"/>
                  <p:cNvGrpSpPr/>
                  <p:nvPr/>
                </p:nvGrpSpPr>
                <p:grpSpPr>
                  <a:xfrm>
                    <a:off x="1430389" y="3769510"/>
                    <a:ext cx="1508013" cy="448939"/>
                    <a:chOff x="2659852" y="5422989"/>
                    <a:chExt cx="1508013" cy="448939"/>
                  </a:xfrm>
                </p:grpSpPr>
                <p:grpSp>
                  <p:nvGrpSpPr>
                    <p:cNvPr id="59" name="Group 102"/>
                    <p:cNvGrpSpPr/>
                    <p:nvPr/>
                  </p:nvGrpSpPr>
                  <p:grpSpPr>
                    <a:xfrm>
                      <a:off x="3560637" y="5422989"/>
                      <a:ext cx="349057" cy="179992"/>
                      <a:chOff x="1795339" y="5173220"/>
                      <a:chExt cx="349057" cy="179992"/>
                    </a:xfrm>
                  </p:grpSpPr>
                  <p:cxnSp>
                    <p:nvCxnSpPr>
                      <p:cNvPr id="107" name="Straight Connector 106"/>
                      <p:cNvCxnSpPr/>
                      <p:nvPr/>
                    </p:nvCxnSpPr>
                    <p:spPr>
                      <a:xfrm>
                        <a:off x="1795339" y="5173220"/>
                        <a:ext cx="270967" cy="171525"/>
                      </a:xfrm>
                      <a:prstGeom prst="line">
                        <a:avLst/>
                      </a:prstGeom>
                      <a:ln w="3810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1972870" y="5351624"/>
                        <a:ext cx="171526" cy="1588"/>
                      </a:xfrm>
                      <a:prstGeom prst="line">
                        <a:avLst/>
                      </a:prstGeom>
                      <a:ln w="3810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04" name="TextBox 103"/>
                    <p:cNvSpPr txBox="1"/>
                    <p:nvPr/>
                  </p:nvSpPr>
                  <p:spPr>
                    <a:xfrm>
                      <a:off x="2659852" y="5564151"/>
                      <a:ext cx="737038"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p70S6K</a:t>
                      </a:r>
                    </a:p>
                  </p:txBody>
                </p:sp>
                <p:sp>
                  <p:nvSpPr>
                    <p:cNvPr id="105" name="TextBox 104"/>
                    <p:cNvSpPr txBox="1"/>
                    <p:nvPr/>
                  </p:nvSpPr>
                  <p:spPr>
                    <a:xfrm>
                      <a:off x="3465980" y="5555684"/>
                      <a:ext cx="701885"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4E-BP1</a:t>
                      </a:r>
                    </a:p>
                  </p:txBody>
                </p:sp>
                <p:cxnSp>
                  <p:nvCxnSpPr>
                    <p:cNvPr id="106" name="Straight Arrow Connector 105"/>
                    <p:cNvCxnSpPr/>
                    <p:nvPr/>
                  </p:nvCxnSpPr>
                  <p:spPr>
                    <a:xfrm rot="5400000">
                      <a:off x="3145596" y="5456629"/>
                      <a:ext cx="179992" cy="129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67" name="Group 83"/>
                  <p:cNvGrpSpPr/>
                  <p:nvPr/>
                </p:nvGrpSpPr>
                <p:grpSpPr>
                  <a:xfrm>
                    <a:off x="2301435" y="2718335"/>
                    <a:ext cx="693174" cy="400372"/>
                    <a:chOff x="2821328" y="4405451"/>
                    <a:chExt cx="693174" cy="400372"/>
                  </a:xfrm>
                </p:grpSpPr>
                <p:grpSp>
                  <p:nvGrpSpPr>
                    <p:cNvPr id="70" name="Group 93"/>
                    <p:cNvGrpSpPr/>
                    <p:nvPr/>
                  </p:nvGrpSpPr>
                  <p:grpSpPr>
                    <a:xfrm>
                      <a:off x="2919971" y="4498046"/>
                      <a:ext cx="493357" cy="307777"/>
                      <a:chOff x="2919971" y="4498046"/>
                      <a:chExt cx="493357" cy="307777"/>
                    </a:xfrm>
                  </p:grpSpPr>
                  <p:sp>
                    <p:nvSpPr>
                      <p:cNvPr id="101" name="Oval 100"/>
                      <p:cNvSpPr/>
                      <p:nvPr/>
                    </p:nvSpPr>
                    <p:spPr>
                      <a:xfrm>
                        <a:off x="2939978" y="4510211"/>
                        <a:ext cx="453342" cy="2834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02" name="TextBox 101"/>
                      <p:cNvSpPr txBox="1"/>
                      <p:nvPr/>
                    </p:nvSpPr>
                    <p:spPr>
                      <a:xfrm>
                        <a:off x="2919971" y="4498046"/>
                        <a:ext cx="493357"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AKT</a:t>
                        </a:r>
                        <a:endParaRPr lang="en-US" sz="1600" b="1" dirty="0"/>
                      </a:p>
                    </p:txBody>
                  </p:sp>
                </p:grpSp>
                <p:grpSp>
                  <p:nvGrpSpPr>
                    <p:cNvPr id="71" name="Group 94"/>
                    <p:cNvGrpSpPr/>
                    <p:nvPr/>
                  </p:nvGrpSpPr>
                  <p:grpSpPr>
                    <a:xfrm>
                      <a:off x="3252892" y="4405451"/>
                      <a:ext cx="261610" cy="261610"/>
                      <a:chOff x="5358909" y="4492597"/>
                      <a:chExt cx="261610" cy="261610"/>
                    </a:xfrm>
                  </p:grpSpPr>
                  <p:sp>
                    <p:nvSpPr>
                      <p:cNvPr id="99" name="Oval 98"/>
                      <p:cNvSpPr>
                        <a:spLocks noChangeAspect="1"/>
                      </p:cNvSpPr>
                      <p:nvPr/>
                    </p:nvSpPr>
                    <p:spPr>
                      <a:xfrm>
                        <a:off x="5418038" y="4556109"/>
                        <a:ext cx="126421" cy="15151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0" name="Rectangle 99"/>
                      <p:cNvSpPr/>
                      <p:nvPr/>
                    </p:nvSpPr>
                    <p:spPr>
                      <a:xfrm>
                        <a:off x="5358909" y="4492597"/>
                        <a:ext cx="261610" cy="2616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solidFill>
                              <a:schemeClr val="bg1"/>
                            </a:solidFill>
                          </a:rPr>
                          <a:t>P</a:t>
                        </a:r>
                        <a:endParaRPr lang="en-US" sz="1100" dirty="0">
                          <a:solidFill>
                            <a:schemeClr val="bg1"/>
                          </a:solidFill>
                        </a:endParaRPr>
                      </a:p>
                    </p:txBody>
                  </p:sp>
                </p:grpSp>
                <p:grpSp>
                  <p:nvGrpSpPr>
                    <p:cNvPr id="76" name="Group 95"/>
                    <p:cNvGrpSpPr/>
                    <p:nvPr/>
                  </p:nvGrpSpPr>
                  <p:grpSpPr>
                    <a:xfrm>
                      <a:off x="2821328" y="4405451"/>
                      <a:ext cx="261610" cy="261610"/>
                      <a:chOff x="5234001" y="4341939"/>
                      <a:chExt cx="261610" cy="261610"/>
                    </a:xfrm>
                  </p:grpSpPr>
                  <p:sp>
                    <p:nvSpPr>
                      <p:cNvPr id="97" name="Oval 96"/>
                      <p:cNvSpPr>
                        <a:spLocks noChangeAspect="1"/>
                      </p:cNvSpPr>
                      <p:nvPr/>
                    </p:nvSpPr>
                    <p:spPr>
                      <a:xfrm>
                        <a:off x="5297363" y="4405451"/>
                        <a:ext cx="126421" cy="151519"/>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8" name="Rectangle 97"/>
                      <p:cNvSpPr/>
                      <p:nvPr/>
                    </p:nvSpPr>
                    <p:spPr>
                      <a:xfrm>
                        <a:off x="5234001" y="4341939"/>
                        <a:ext cx="261610" cy="2616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t>P</a:t>
                        </a:r>
                        <a:endParaRPr lang="en-US" sz="1100" dirty="0"/>
                      </a:p>
                    </p:txBody>
                  </p:sp>
                </p:grpSp>
              </p:grpSp>
              <p:grpSp>
                <p:nvGrpSpPr>
                  <p:cNvPr id="83" name="Group 84"/>
                  <p:cNvGrpSpPr/>
                  <p:nvPr/>
                </p:nvGrpSpPr>
                <p:grpSpPr>
                  <a:xfrm>
                    <a:off x="1779788" y="3124497"/>
                    <a:ext cx="825867" cy="649137"/>
                    <a:chOff x="2231012" y="3223274"/>
                    <a:chExt cx="825867" cy="649137"/>
                  </a:xfrm>
                </p:grpSpPr>
                <p:cxnSp>
                  <p:nvCxnSpPr>
                    <p:cNvPr id="87" name="Straight Arrow Connector 86"/>
                    <p:cNvCxnSpPr/>
                    <p:nvPr/>
                  </p:nvCxnSpPr>
                  <p:spPr>
                    <a:xfrm rot="10800000" flipV="1">
                      <a:off x="2782398" y="3223274"/>
                      <a:ext cx="154260" cy="14504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84" name="Group 87"/>
                    <p:cNvGrpSpPr/>
                    <p:nvPr/>
                  </p:nvGrpSpPr>
                  <p:grpSpPr>
                    <a:xfrm>
                      <a:off x="2442674" y="3428768"/>
                      <a:ext cx="437999" cy="443643"/>
                      <a:chOff x="3522497" y="7125557"/>
                      <a:chExt cx="437999" cy="443643"/>
                    </a:xfrm>
                  </p:grpSpPr>
                  <p:sp>
                    <p:nvSpPr>
                      <p:cNvPr id="91" name="Oval 90"/>
                      <p:cNvSpPr/>
                      <p:nvPr/>
                    </p:nvSpPr>
                    <p:spPr>
                      <a:xfrm>
                        <a:off x="3522497" y="7134030"/>
                        <a:ext cx="209399" cy="28277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Oval 91"/>
                      <p:cNvSpPr/>
                      <p:nvPr/>
                    </p:nvSpPr>
                    <p:spPr>
                      <a:xfrm>
                        <a:off x="3674897" y="7286430"/>
                        <a:ext cx="114073" cy="28277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Oval 92"/>
                      <p:cNvSpPr/>
                      <p:nvPr/>
                    </p:nvSpPr>
                    <p:spPr>
                      <a:xfrm>
                        <a:off x="3674897" y="7125557"/>
                        <a:ext cx="285599" cy="28277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89" name="Rounded Rectangle 88"/>
                    <p:cNvSpPr/>
                    <p:nvPr/>
                  </p:nvSpPr>
                  <p:spPr>
                    <a:xfrm>
                      <a:off x="2298497" y="3553588"/>
                      <a:ext cx="676812" cy="186232"/>
                    </a:xfrm>
                    <a:prstGeom prst="roundRect">
                      <a:avLst/>
                    </a:prstGeom>
                    <a:solidFill>
                      <a:schemeClr val="bg1">
                        <a:lumMod val="75000"/>
                      </a:schemeClr>
                    </a:solid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0" name="TextBox 89"/>
                    <p:cNvSpPr txBox="1"/>
                    <p:nvPr/>
                  </p:nvSpPr>
                  <p:spPr>
                    <a:xfrm>
                      <a:off x="2231012" y="3472581"/>
                      <a:ext cx="825867" cy="307777"/>
                    </a:xfrm>
                    <a:prstGeom prst="rect">
                      <a:avLst/>
                    </a:prstGeom>
                    <a:noFill/>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mTORC1</a:t>
                      </a:r>
                    </a:p>
                  </p:txBody>
                </p:sp>
              </p:grpSp>
              <p:sp>
                <p:nvSpPr>
                  <p:cNvPr id="86" name="Left Bracket 85"/>
                  <p:cNvSpPr/>
                  <p:nvPr/>
                </p:nvSpPr>
                <p:spPr>
                  <a:xfrm rot="16200000">
                    <a:off x="2191696" y="3840568"/>
                    <a:ext cx="67789" cy="789666"/>
                  </a:xfrm>
                  <a:prstGeom prst="leftBracket">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grpSp>
            <p:grpSp>
              <p:nvGrpSpPr>
                <p:cNvPr id="85" name="Group 56"/>
                <p:cNvGrpSpPr/>
                <p:nvPr/>
              </p:nvGrpSpPr>
              <p:grpSpPr>
                <a:xfrm rot="20324151">
                  <a:off x="2642287" y="2404299"/>
                  <a:ext cx="641084" cy="215900"/>
                  <a:chOff x="4812846" y="6770607"/>
                  <a:chExt cx="641084" cy="215900"/>
                </a:xfrm>
              </p:grpSpPr>
              <p:grpSp>
                <p:nvGrpSpPr>
                  <p:cNvPr id="88" name="Group 75"/>
                  <p:cNvGrpSpPr/>
                  <p:nvPr/>
                </p:nvGrpSpPr>
                <p:grpSpPr>
                  <a:xfrm>
                    <a:off x="4834865" y="6770607"/>
                    <a:ext cx="619065" cy="215900"/>
                    <a:chOff x="4699214" y="8039100"/>
                    <a:chExt cx="619065" cy="215900"/>
                  </a:xfrm>
                </p:grpSpPr>
                <p:sp>
                  <p:nvSpPr>
                    <p:cNvPr id="78" name="Arc 77"/>
                    <p:cNvSpPr/>
                    <p:nvPr/>
                  </p:nvSpPr>
                  <p:spPr>
                    <a:xfrm>
                      <a:off x="4699214" y="8039100"/>
                      <a:ext cx="563152" cy="215900"/>
                    </a:xfrm>
                    <a:prstGeom prst="arc">
                      <a:avLst/>
                    </a:prstGeom>
                    <a:ln w="254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sp>
                  <p:nvSpPr>
                    <p:cNvPr id="79" name="Arc 78"/>
                    <p:cNvSpPr/>
                    <p:nvPr/>
                  </p:nvSpPr>
                  <p:spPr>
                    <a:xfrm flipH="1">
                      <a:off x="4755127" y="8039100"/>
                      <a:ext cx="563152" cy="215900"/>
                    </a:xfrm>
                    <a:prstGeom prst="arc">
                      <a:avLst/>
                    </a:prstGeom>
                    <a:ln w="254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grpSp>
              <p:cxnSp>
                <p:nvCxnSpPr>
                  <p:cNvPr id="77" name="Straight Arrow Connector 76"/>
                  <p:cNvCxnSpPr/>
                  <p:nvPr/>
                </p:nvCxnSpPr>
                <p:spPr>
                  <a:xfrm rot="10800000" flipV="1">
                    <a:off x="4812846" y="6799771"/>
                    <a:ext cx="155863" cy="87312"/>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94" name="Group 57"/>
                <p:cNvGrpSpPr/>
                <p:nvPr/>
              </p:nvGrpSpPr>
              <p:grpSpPr>
                <a:xfrm>
                  <a:off x="3098824" y="1479182"/>
                  <a:ext cx="641700" cy="1220278"/>
                  <a:chOff x="3987120" y="2971969"/>
                  <a:chExt cx="641700" cy="1220278"/>
                </a:xfrm>
              </p:grpSpPr>
              <p:sp>
                <p:nvSpPr>
                  <p:cNvPr id="65" name="TextBox 64"/>
                  <p:cNvSpPr txBox="1"/>
                  <p:nvPr/>
                </p:nvSpPr>
                <p:spPr>
                  <a:xfrm>
                    <a:off x="3987120" y="3381922"/>
                    <a:ext cx="582574"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PDK1</a:t>
                    </a:r>
                  </a:p>
                </p:txBody>
              </p:sp>
              <p:sp>
                <p:nvSpPr>
                  <p:cNvPr id="66" name="TextBox 65"/>
                  <p:cNvSpPr txBox="1"/>
                  <p:nvPr/>
                </p:nvSpPr>
                <p:spPr>
                  <a:xfrm>
                    <a:off x="3992293" y="2971969"/>
                    <a:ext cx="572229"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PI-3K</a:t>
                    </a:r>
                  </a:p>
                </p:txBody>
              </p:sp>
              <p:grpSp>
                <p:nvGrpSpPr>
                  <p:cNvPr id="95" name="Group 66"/>
                  <p:cNvGrpSpPr/>
                  <p:nvPr/>
                </p:nvGrpSpPr>
                <p:grpSpPr>
                  <a:xfrm>
                    <a:off x="4034289" y="3791875"/>
                    <a:ext cx="594531" cy="400372"/>
                    <a:chOff x="5172877" y="4287540"/>
                    <a:chExt cx="594531" cy="400372"/>
                  </a:xfrm>
                </p:grpSpPr>
                <p:grpSp>
                  <p:nvGrpSpPr>
                    <p:cNvPr id="96" name="Group 69"/>
                    <p:cNvGrpSpPr/>
                    <p:nvPr/>
                  </p:nvGrpSpPr>
                  <p:grpSpPr>
                    <a:xfrm>
                      <a:off x="5172877" y="4380135"/>
                      <a:ext cx="493357" cy="307777"/>
                      <a:chOff x="2919971" y="4498046"/>
                      <a:chExt cx="493357" cy="307777"/>
                    </a:xfrm>
                  </p:grpSpPr>
                  <p:sp>
                    <p:nvSpPr>
                      <p:cNvPr id="74" name="Oval 73"/>
                      <p:cNvSpPr/>
                      <p:nvPr/>
                    </p:nvSpPr>
                    <p:spPr>
                      <a:xfrm>
                        <a:off x="2939978" y="4510211"/>
                        <a:ext cx="453342" cy="2834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75" name="TextBox 74"/>
                      <p:cNvSpPr txBox="1"/>
                      <p:nvPr/>
                    </p:nvSpPr>
                    <p:spPr>
                      <a:xfrm>
                        <a:off x="2919971" y="4498046"/>
                        <a:ext cx="493357"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AKT</a:t>
                        </a:r>
                        <a:endParaRPr lang="en-US" sz="1600" b="1" dirty="0"/>
                      </a:p>
                    </p:txBody>
                  </p:sp>
                </p:grpSp>
                <p:grpSp>
                  <p:nvGrpSpPr>
                    <p:cNvPr id="103" name="Group 70"/>
                    <p:cNvGrpSpPr/>
                    <p:nvPr/>
                  </p:nvGrpSpPr>
                  <p:grpSpPr>
                    <a:xfrm>
                      <a:off x="5505798" y="4287540"/>
                      <a:ext cx="261610" cy="261610"/>
                      <a:chOff x="5358909" y="4492597"/>
                      <a:chExt cx="261610" cy="261610"/>
                    </a:xfrm>
                  </p:grpSpPr>
                  <p:sp>
                    <p:nvSpPr>
                      <p:cNvPr id="72" name="Oval 71"/>
                      <p:cNvSpPr>
                        <a:spLocks noChangeAspect="1"/>
                      </p:cNvSpPr>
                      <p:nvPr/>
                    </p:nvSpPr>
                    <p:spPr>
                      <a:xfrm>
                        <a:off x="5418038" y="4556109"/>
                        <a:ext cx="126421" cy="15151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p:cNvSpPr/>
                      <p:nvPr/>
                    </p:nvSpPr>
                    <p:spPr>
                      <a:xfrm>
                        <a:off x="5358909" y="4492597"/>
                        <a:ext cx="261610" cy="2616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solidFill>
                              <a:schemeClr val="bg1"/>
                            </a:solidFill>
                          </a:rPr>
                          <a:t>P</a:t>
                        </a:r>
                        <a:endParaRPr lang="en-US" sz="1100" dirty="0">
                          <a:solidFill>
                            <a:schemeClr val="bg1"/>
                          </a:solidFill>
                        </a:endParaRPr>
                      </a:p>
                    </p:txBody>
                  </p:sp>
                </p:grpSp>
              </p:grpSp>
              <p:cxnSp>
                <p:nvCxnSpPr>
                  <p:cNvPr id="68" name="Straight Arrow Connector 67"/>
                  <p:cNvCxnSpPr/>
                  <p:nvPr/>
                </p:nvCxnSpPr>
                <p:spPr>
                  <a:xfrm rot="5400000">
                    <a:off x="4171208" y="3330040"/>
                    <a:ext cx="21439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4171208" y="3739993"/>
                    <a:ext cx="214398"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11" name="Group 58"/>
                <p:cNvGrpSpPr/>
                <p:nvPr/>
              </p:nvGrpSpPr>
              <p:grpSpPr>
                <a:xfrm>
                  <a:off x="2373614" y="2028518"/>
                  <a:ext cx="828121" cy="452450"/>
                  <a:chOff x="2997992" y="2164067"/>
                  <a:chExt cx="828121" cy="452450"/>
                </a:xfrm>
              </p:grpSpPr>
              <p:sp>
                <p:nvSpPr>
                  <p:cNvPr id="60" name="Oval 59"/>
                  <p:cNvSpPr/>
                  <p:nvPr/>
                </p:nvSpPr>
                <p:spPr>
                  <a:xfrm>
                    <a:off x="3214962" y="2164067"/>
                    <a:ext cx="209399" cy="282770"/>
                  </a:xfrm>
                  <a:prstGeom prst="ellipse">
                    <a:avLst/>
                  </a:prstGeom>
                  <a:solidFill>
                    <a:schemeClr val="tx2">
                      <a:lumMod val="40000"/>
                      <a:lumOff val="60000"/>
                    </a:schemeClr>
                  </a:solidFill>
                  <a:ln w="127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Oval 60"/>
                  <p:cNvSpPr/>
                  <p:nvPr/>
                </p:nvSpPr>
                <p:spPr>
                  <a:xfrm>
                    <a:off x="3358722" y="2333747"/>
                    <a:ext cx="114073" cy="282770"/>
                  </a:xfrm>
                  <a:prstGeom prst="ellipse">
                    <a:avLst/>
                  </a:prstGeom>
                  <a:solidFill>
                    <a:schemeClr val="tx2">
                      <a:lumMod val="40000"/>
                      <a:lumOff val="60000"/>
                    </a:schemeClr>
                  </a:solidFill>
                  <a:ln w="127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Oval 61"/>
                  <p:cNvSpPr/>
                  <p:nvPr/>
                </p:nvSpPr>
                <p:spPr>
                  <a:xfrm>
                    <a:off x="3358722" y="2172874"/>
                    <a:ext cx="285599" cy="282770"/>
                  </a:xfrm>
                  <a:prstGeom prst="ellipse">
                    <a:avLst/>
                  </a:prstGeom>
                  <a:solidFill>
                    <a:schemeClr val="tx2">
                      <a:lumMod val="40000"/>
                      <a:lumOff val="60000"/>
                    </a:schemeClr>
                  </a:solidFill>
                  <a:ln w="127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Rounded Rectangle 62"/>
                  <p:cNvSpPr/>
                  <p:nvPr/>
                </p:nvSpPr>
                <p:spPr>
                  <a:xfrm>
                    <a:off x="3075014" y="2293502"/>
                    <a:ext cx="676812" cy="186232"/>
                  </a:xfrm>
                  <a:prstGeom prst="roundRect">
                    <a:avLst/>
                  </a:prstGeom>
                  <a:solidFill>
                    <a:schemeClr val="accent1">
                      <a:lumMod val="40000"/>
                      <a:lumOff val="60000"/>
                    </a:schemeClr>
                  </a:solidFill>
                  <a:ln w="127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TextBox 63"/>
                  <p:cNvSpPr txBox="1"/>
                  <p:nvPr/>
                </p:nvSpPr>
                <p:spPr>
                  <a:xfrm>
                    <a:off x="2997992" y="2218766"/>
                    <a:ext cx="828121"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mTORC2</a:t>
                    </a:r>
                  </a:p>
                </p:txBody>
              </p:sp>
            </p:grpSp>
          </p:grpSp>
          <p:sp>
            <p:nvSpPr>
              <p:cNvPr id="47" name="Multiply 46"/>
              <p:cNvSpPr>
                <a:spLocks noChangeAspect="1"/>
              </p:cNvSpPr>
              <p:nvPr/>
            </p:nvSpPr>
            <p:spPr>
              <a:xfrm>
                <a:off x="4389658" y="1844185"/>
                <a:ext cx="290781" cy="3443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Oval 47"/>
              <p:cNvSpPr/>
              <p:nvPr/>
            </p:nvSpPr>
            <p:spPr>
              <a:xfrm>
                <a:off x="4423788" y="1189675"/>
                <a:ext cx="148180" cy="148172"/>
              </a:xfrm>
              <a:prstGeom prst="ellipse">
                <a:avLst/>
              </a:prstGeom>
              <a:solidFill>
                <a:srgbClr val="0000FF"/>
              </a:solidFill>
              <a:ln w="2857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Oval 48"/>
              <p:cNvSpPr/>
              <p:nvPr/>
            </p:nvSpPr>
            <p:spPr>
              <a:xfrm>
                <a:off x="4449820" y="1352125"/>
                <a:ext cx="148180" cy="148172"/>
              </a:xfrm>
              <a:prstGeom prst="ellipse">
                <a:avLst/>
              </a:prstGeom>
              <a:solidFill>
                <a:srgbClr val="0000FF"/>
              </a:solidFill>
              <a:ln w="2857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nvGrpSpPr>
              <p:cNvPr id="116" name="Group 49"/>
              <p:cNvGrpSpPr/>
              <p:nvPr/>
            </p:nvGrpSpPr>
            <p:grpSpPr>
              <a:xfrm>
                <a:off x="3930242" y="803092"/>
                <a:ext cx="557577" cy="545695"/>
                <a:chOff x="3930242" y="803092"/>
                <a:chExt cx="557577" cy="545695"/>
              </a:xfrm>
            </p:grpSpPr>
            <p:sp>
              <p:nvSpPr>
                <p:cNvPr id="51" name="TextBox 50"/>
                <p:cNvSpPr txBox="1"/>
                <p:nvPr/>
              </p:nvSpPr>
              <p:spPr>
                <a:xfrm>
                  <a:off x="3930242" y="803092"/>
                  <a:ext cx="557577"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i="1" dirty="0"/>
                    <a:t>HNK</a:t>
                  </a:r>
                </a:p>
              </p:txBody>
            </p:sp>
            <p:sp>
              <p:nvSpPr>
                <p:cNvPr id="52" name="Oval 51"/>
                <p:cNvSpPr/>
                <p:nvPr/>
              </p:nvSpPr>
              <p:spPr>
                <a:xfrm>
                  <a:off x="4240316" y="1069205"/>
                  <a:ext cx="148180" cy="148172"/>
                </a:xfrm>
                <a:prstGeom prst="ellipse">
                  <a:avLst/>
                </a:prstGeom>
                <a:solidFill>
                  <a:srgbClr val="0000FF"/>
                </a:solidFill>
                <a:ln w="2857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Oval 52"/>
                <p:cNvSpPr/>
                <p:nvPr/>
              </p:nvSpPr>
              <p:spPr>
                <a:xfrm>
                  <a:off x="4140812" y="1200615"/>
                  <a:ext cx="148180" cy="148172"/>
                </a:xfrm>
                <a:prstGeom prst="ellipse">
                  <a:avLst/>
                </a:prstGeom>
                <a:solidFill>
                  <a:srgbClr val="0000FF"/>
                </a:solidFill>
                <a:ln w="28575"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118" name="Group 22"/>
            <p:cNvGrpSpPr/>
            <p:nvPr/>
          </p:nvGrpSpPr>
          <p:grpSpPr>
            <a:xfrm>
              <a:off x="3854057" y="4262595"/>
              <a:ext cx="805358" cy="1133207"/>
              <a:chOff x="4411103" y="4262595"/>
              <a:chExt cx="805358" cy="1133207"/>
            </a:xfrm>
          </p:grpSpPr>
          <p:sp>
            <p:nvSpPr>
              <p:cNvPr id="33" name="Arc 32"/>
              <p:cNvSpPr/>
              <p:nvPr/>
            </p:nvSpPr>
            <p:spPr>
              <a:xfrm rot="5400000" flipH="1">
                <a:off x="4246781" y="4426917"/>
                <a:ext cx="1133207" cy="804563"/>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cxnSp>
            <p:nvCxnSpPr>
              <p:cNvPr id="34" name="Straight Arrow Connector 33"/>
              <p:cNvCxnSpPr>
                <a:stCxn id="33" idx="0"/>
              </p:cNvCxnSpPr>
              <p:nvPr/>
            </p:nvCxnSpPr>
            <p:spPr>
              <a:xfrm rot="5400000">
                <a:off x="5170473" y="4874392"/>
                <a:ext cx="90387"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24" name="Group 23"/>
            <p:cNvGrpSpPr/>
            <p:nvPr/>
          </p:nvGrpSpPr>
          <p:grpSpPr>
            <a:xfrm>
              <a:off x="4580151" y="1829157"/>
              <a:ext cx="325730" cy="369332"/>
              <a:chOff x="773845" y="7443897"/>
              <a:chExt cx="325730" cy="369332"/>
            </a:xfrm>
          </p:grpSpPr>
          <p:sp>
            <p:nvSpPr>
              <p:cNvPr id="31" name="Oval 30"/>
              <p:cNvSpPr>
                <a:spLocks noChangeAspect="1"/>
              </p:cNvSpPr>
              <p:nvPr/>
            </p:nvSpPr>
            <p:spPr>
              <a:xfrm>
                <a:off x="808694" y="7527452"/>
                <a:ext cx="256032" cy="256032"/>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TextBox 31"/>
              <p:cNvSpPr txBox="1"/>
              <p:nvPr/>
            </p:nvSpPr>
            <p:spPr>
              <a:xfrm>
                <a:off x="773845" y="7443897"/>
                <a:ext cx="325730"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FFFFFF"/>
                    </a:solidFill>
                  </a:rPr>
                  <a:t>A</a:t>
                </a:r>
              </a:p>
            </p:txBody>
          </p:sp>
        </p:grpSp>
        <p:grpSp>
          <p:nvGrpSpPr>
            <p:cNvPr id="130" name="Group 24"/>
            <p:cNvGrpSpPr/>
            <p:nvPr/>
          </p:nvGrpSpPr>
          <p:grpSpPr>
            <a:xfrm>
              <a:off x="3638466" y="1676265"/>
              <a:ext cx="325730" cy="369332"/>
              <a:chOff x="773845" y="7443897"/>
              <a:chExt cx="325730" cy="369332"/>
            </a:xfrm>
          </p:grpSpPr>
          <p:sp>
            <p:nvSpPr>
              <p:cNvPr id="29" name="Oval 28"/>
              <p:cNvSpPr>
                <a:spLocks noChangeAspect="1"/>
              </p:cNvSpPr>
              <p:nvPr/>
            </p:nvSpPr>
            <p:spPr>
              <a:xfrm>
                <a:off x="808694" y="7527452"/>
                <a:ext cx="256032" cy="256032"/>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TextBox 29"/>
              <p:cNvSpPr txBox="1"/>
              <p:nvPr/>
            </p:nvSpPr>
            <p:spPr>
              <a:xfrm>
                <a:off x="773845" y="7443897"/>
                <a:ext cx="325730"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FFFFFF"/>
                    </a:solidFill>
                  </a:rPr>
                  <a:t>B</a:t>
                </a:r>
              </a:p>
            </p:txBody>
          </p:sp>
        </p:grpSp>
        <p:grpSp>
          <p:nvGrpSpPr>
            <p:cNvPr id="138" name="Group 25"/>
            <p:cNvGrpSpPr/>
            <p:nvPr/>
          </p:nvGrpSpPr>
          <p:grpSpPr>
            <a:xfrm>
              <a:off x="3834032" y="5583230"/>
              <a:ext cx="306845" cy="369332"/>
              <a:chOff x="773845" y="7443897"/>
              <a:chExt cx="306845" cy="369332"/>
            </a:xfrm>
          </p:grpSpPr>
          <p:sp>
            <p:nvSpPr>
              <p:cNvPr id="27" name="Oval 26"/>
              <p:cNvSpPr>
                <a:spLocks noChangeAspect="1"/>
              </p:cNvSpPr>
              <p:nvPr/>
            </p:nvSpPr>
            <p:spPr>
              <a:xfrm>
                <a:off x="808694" y="7527452"/>
                <a:ext cx="256032" cy="256032"/>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TextBox 27"/>
              <p:cNvSpPr txBox="1"/>
              <p:nvPr/>
            </p:nvSpPr>
            <p:spPr>
              <a:xfrm>
                <a:off x="773845" y="7443897"/>
                <a:ext cx="306845"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FFFFFF"/>
                    </a:solidFill>
                  </a:rPr>
                  <a:t>C</a:t>
                </a:r>
              </a:p>
            </p:txBody>
          </p:sp>
        </p:grpSp>
      </p:grpSp>
      <p:sp>
        <p:nvSpPr>
          <p:cNvPr id="147" name="TextBox 146"/>
          <p:cNvSpPr txBox="1"/>
          <p:nvPr/>
        </p:nvSpPr>
        <p:spPr>
          <a:xfrm>
            <a:off x="609600" y="304800"/>
            <a:ext cx="3429000" cy="369332"/>
          </a:xfrm>
          <a:prstGeom prst="rect">
            <a:avLst/>
          </a:prstGeom>
          <a:noFill/>
        </p:spPr>
        <p:txBody>
          <a:bodyPr wrap="square" rtlCol="0">
            <a:spAutoFit/>
          </a:bodyPr>
          <a:lstStyle/>
          <a:p>
            <a:r>
              <a:rPr lang="en-US" b="1" dirty="0"/>
              <a:t>Proposed cellular mechanism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90600" y="1371600"/>
            <a:ext cx="7352531" cy="2769989"/>
          </a:xfrm>
          <a:prstGeom prst="rect">
            <a:avLst/>
          </a:prstGeom>
          <a:noFill/>
        </p:spPr>
        <p:txBody>
          <a:bodyPr wrap="square" rtlCol="0">
            <a:spAutoFit/>
          </a:bodyPr>
          <a:lstStyle/>
          <a:p>
            <a:pPr algn="ctr"/>
            <a:r>
              <a:rPr lang="en-US" sz="2000" b="1" dirty="0" smtClean="0"/>
              <a:t>What about neuropathic pain?</a:t>
            </a:r>
          </a:p>
          <a:p>
            <a:pPr algn="ctr"/>
            <a:endParaRPr lang="en-US" sz="2000" b="1" dirty="0" smtClean="0"/>
          </a:p>
          <a:p>
            <a:pPr algn="just"/>
            <a:r>
              <a:rPr lang="en-US" sz="2000" dirty="0" smtClean="0"/>
              <a:t>We have no direct data regarding </a:t>
            </a:r>
            <a:r>
              <a:rPr lang="en-US" sz="2000" dirty="0" err="1" smtClean="0"/>
              <a:t>ketamine</a:t>
            </a:r>
            <a:r>
              <a:rPr lang="en-US" sz="2000" dirty="0" smtClean="0"/>
              <a:t> metabolites. However, </a:t>
            </a:r>
            <a:r>
              <a:rPr lang="en-US" sz="2000" dirty="0" err="1" smtClean="0"/>
              <a:t>gabapentin</a:t>
            </a:r>
            <a:r>
              <a:rPr lang="en-US" sz="2000" dirty="0" smtClean="0"/>
              <a:t> and (S)-</a:t>
            </a:r>
            <a:r>
              <a:rPr lang="en-US" sz="2000" dirty="0" err="1" smtClean="0"/>
              <a:t>pregabalin</a:t>
            </a:r>
            <a:r>
              <a:rPr lang="en-US" sz="2000" dirty="0" smtClean="0"/>
              <a:t> decrease intracellular D-serine concentrations in PC-12 cells, but do not increase serine </a:t>
            </a:r>
            <a:r>
              <a:rPr lang="en-US" sz="2000" dirty="0" err="1" smtClean="0"/>
              <a:t>racemase</a:t>
            </a:r>
            <a:r>
              <a:rPr lang="en-US" sz="2000" dirty="0" smtClean="0"/>
              <a:t> expression – a Ca</a:t>
            </a:r>
            <a:r>
              <a:rPr lang="en-US" sz="2000" baseline="30000" dirty="0" smtClean="0"/>
              <a:t>2+</a:t>
            </a:r>
            <a:r>
              <a:rPr lang="en-US" sz="2000" dirty="0" smtClean="0"/>
              <a:t> effect?</a:t>
            </a:r>
          </a:p>
          <a:p>
            <a:pPr algn="ctr"/>
            <a:endParaRPr lang="en-US" sz="2000" dirty="0" smtClean="0"/>
          </a:p>
          <a:p>
            <a:pPr algn="ctr"/>
            <a:r>
              <a:rPr lang="en-US" sz="1400" dirty="0" smtClean="0"/>
              <a:t>				Singh, et al. (2013) </a:t>
            </a:r>
            <a:r>
              <a:rPr lang="en-US" sz="1400" dirty="0" err="1" smtClean="0"/>
              <a:t>Neurosci</a:t>
            </a:r>
            <a:r>
              <a:rPr lang="en-US" sz="1400" dirty="0" smtClean="0"/>
              <a:t> </a:t>
            </a:r>
            <a:r>
              <a:rPr lang="en-US" sz="1400" dirty="0" err="1" smtClean="0"/>
              <a:t>Lett</a:t>
            </a:r>
            <a:endParaRPr lang="en-US" sz="1400" dirty="0" smtClean="0"/>
          </a:p>
          <a:p>
            <a:pPr algn="ctr"/>
            <a:endParaRPr lang="en-US" sz="20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0" y="1067874"/>
            <a:ext cx="184666" cy="36933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spAutoFit/>
          </a:bodyPr>
          <a:lstStyle/>
          <a:p>
            <a:endParaRPr lang="en-US"/>
          </a:p>
        </p:txBody>
      </p:sp>
      <p:graphicFrame>
        <p:nvGraphicFramePr>
          <p:cNvPr id="20483" name="Object 2"/>
          <p:cNvGraphicFramePr>
            <a:graphicFrameLocks noChangeAspect="1"/>
          </p:cNvGraphicFramePr>
          <p:nvPr/>
        </p:nvGraphicFramePr>
        <p:xfrm>
          <a:off x="1447800" y="914401"/>
          <a:ext cx="6400800" cy="5572125"/>
        </p:xfrm>
        <a:graphic>
          <a:graphicData uri="http://schemas.openxmlformats.org/presentationml/2006/ole">
            <p:oleObj spid="_x0000_s315394" r:id="rId3" imgW="6443657" imgH="5604887" progId="">
              <p:embed/>
            </p:oleObj>
          </a:graphicData>
        </a:graphic>
      </p:graphicFrame>
      <p:sp>
        <p:nvSpPr>
          <p:cNvPr id="20484" name="Text Box 6"/>
          <p:cNvSpPr txBox="1">
            <a:spLocks noChangeArrowheads="1"/>
          </p:cNvSpPr>
          <p:nvPr/>
        </p:nvSpPr>
        <p:spPr bwMode="auto">
          <a:xfrm>
            <a:off x="304800" y="143470"/>
            <a:ext cx="8610600" cy="92333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algn="just" eaLnBrk="1" hangingPunct="1"/>
            <a:r>
              <a:rPr lang="en-US" dirty="0">
                <a:latin typeface="+mj-lt"/>
              </a:rPr>
              <a:t>The average plasma concentrations of (R)- and (S)-ketamine and (R)- and (S)-</a:t>
            </a:r>
            <a:r>
              <a:rPr lang="en-US" dirty="0" err="1">
                <a:latin typeface="+mj-lt"/>
              </a:rPr>
              <a:t>norketamine</a:t>
            </a:r>
            <a:r>
              <a:rPr lang="en-US" dirty="0">
                <a:latin typeface="+mj-lt"/>
              </a:rPr>
              <a:t> in 16 CRPS patients receiving a sub-anesthetic dose of (R,S)-ketamine as a 24h continuous infusion for 5 days and the corresponding mean pain scores.</a:t>
            </a:r>
          </a:p>
        </p:txBody>
      </p:sp>
      <p:sp>
        <p:nvSpPr>
          <p:cNvPr id="6" name="Rectangle 5"/>
          <p:cNvSpPr/>
          <p:nvPr/>
        </p:nvSpPr>
        <p:spPr>
          <a:xfrm>
            <a:off x="5867400" y="6400800"/>
            <a:ext cx="2737047" cy="276999"/>
          </a:xfrm>
          <a:prstGeom prst="rect">
            <a:avLst/>
          </a:prstGeom>
        </p:spPr>
        <p:txBody>
          <a:bodyPr wrap="none">
            <a:spAutoFit/>
          </a:bodyPr>
          <a:lstStyle/>
          <a:p>
            <a:r>
              <a:rPr lang="en-US" sz="1200" dirty="0" smtClean="0"/>
              <a:t>Goldberg ME, et al. (2010) Pain Physician</a:t>
            </a:r>
            <a:endParaRPr lang="en-US" sz="1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039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KET metab"/>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838200"/>
            <a:ext cx="8596313" cy="5791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099" name="Text Box 3"/>
          <p:cNvSpPr txBox="1">
            <a:spLocks noChangeArrowheads="1"/>
          </p:cNvSpPr>
          <p:nvPr/>
        </p:nvSpPr>
        <p:spPr bwMode="auto">
          <a:xfrm>
            <a:off x="228600" y="80965"/>
            <a:ext cx="8610600" cy="61555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en-US" dirty="0" smtClean="0">
                <a:latin typeface="+mj-lt"/>
              </a:rPr>
              <a:t>Perhaps we should not get caught in the “New” </a:t>
            </a:r>
            <a:r>
              <a:rPr lang="en-US" dirty="0" err="1" smtClean="0">
                <a:latin typeface="+mj-lt"/>
              </a:rPr>
              <a:t>Ketamine</a:t>
            </a:r>
            <a:r>
              <a:rPr lang="en-US" dirty="0" smtClean="0">
                <a:latin typeface="+mj-lt"/>
              </a:rPr>
              <a:t> </a:t>
            </a:r>
            <a:r>
              <a:rPr lang="en-US" dirty="0" smtClean="0">
                <a:latin typeface="+mj-lt"/>
              </a:rPr>
              <a:t>Paradigm</a:t>
            </a:r>
          </a:p>
          <a:p>
            <a:pPr algn="ctr" eaLnBrk="1" hangingPunct="1"/>
            <a:r>
              <a:rPr lang="en-US" sz="1600" dirty="0" smtClean="0">
                <a:latin typeface="+mj-lt"/>
              </a:rPr>
              <a:t>The effect of 14-day </a:t>
            </a:r>
            <a:r>
              <a:rPr lang="en-US" sz="1600" dirty="0" err="1" smtClean="0">
                <a:latin typeface="+mj-lt"/>
              </a:rPr>
              <a:t>ip</a:t>
            </a:r>
            <a:r>
              <a:rPr lang="en-US" sz="1600" dirty="0" smtClean="0">
                <a:latin typeface="+mj-lt"/>
              </a:rPr>
              <a:t> administration of (R,S)-ketamne on 30 min plasma concentrations</a:t>
            </a:r>
            <a:endParaRPr lang="en-US" sz="1600" dirty="0">
              <a:latin typeface="+mj-lt"/>
            </a:endParaRPr>
          </a:p>
        </p:txBody>
      </p:sp>
      <p:sp>
        <p:nvSpPr>
          <p:cNvPr id="6" name="TextBox 5"/>
          <p:cNvSpPr txBox="1"/>
          <p:nvPr/>
        </p:nvSpPr>
        <p:spPr>
          <a:xfrm>
            <a:off x="1828800" y="1764268"/>
            <a:ext cx="466794" cy="369332"/>
          </a:xfrm>
          <a:prstGeom prst="rect">
            <a:avLst/>
          </a:prstGeom>
          <a:noFill/>
        </p:spPr>
        <p:txBody>
          <a:bodyPr wrap="none" rtlCol="0">
            <a:spAutoFit/>
          </a:bodyPr>
          <a:lstStyle/>
          <a:p>
            <a:r>
              <a:rPr lang="en-US" b="1" dirty="0" smtClean="0"/>
              <a:t>NC</a:t>
            </a:r>
            <a:endParaRPr lang="en-US" b="1" dirty="0"/>
          </a:p>
        </p:txBody>
      </p:sp>
      <p:sp>
        <p:nvSpPr>
          <p:cNvPr id="7" name="TextBox 6"/>
          <p:cNvSpPr txBox="1"/>
          <p:nvPr/>
        </p:nvSpPr>
        <p:spPr>
          <a:xfrm>
            <a:off x="3886200" y="1905000"/>
            <a:ext cx="710451" cy="369332"/>
          </a:xfrm>
          <a:prstGeom prst="rect">
            <a:avLst/>
          </a:prstGeom>
          <a:noFill/>
        </p:spPr>
        <p:txBody>
          <a:bodyPr wrap="none" rtlCol="0">
            <a:spAutoFit/>
          </a:bodyPr>
          <a:lstStyle/>
          <a:p>
            <a:r>
              <a:rPr lang="en-US" b="1" dirty="0" smtClean="0">
                <a:solidFill>
                  <a:srgbClr val="FF0000"/>
                </a:solidFill>
              </a:rPr>
              <a:t>- 40%</a:t>
            </a:r>
            <a:endParaRPr lang="en-US" b="1" dirty="0">
              <a:solidFill>
                <a:srgbClr val="FF0000"/>
              </a:solidFill>
            </a:endParaRPr>
          </a:p>
        </p:txBody>
      </p:sp>
      <p:sp>
        <p:nvSpPr>
          <p:cNvPr id="8" name="TextBox 7"/>
          <p:cNvSpPr txBox="1"/>
          <p:nvPr/>
        </p:nvSpPr>
        <p:spPr>
          <a:xfrm>
            <a:off x="2514600" y="5955268"/>
            <a:ext cx="750814" cy="369332"/>
          </a:xfrm>
          <a:prstGeom prst="rect">
            <a:avLst/>
          </a:prstGeom>
          <a:solidFill>
            <a:schemeClr val="bg1"/>
          </a:solidFill>
        </p:spPr>
        <p:txBody>
          <a:bodyPr wrap="none" rtlCol="0">
            <a:spAutoFit/>
          </a:bodyPr>
          <a:lstStyle/>
          <a:p>
            <a:r>
              <a:rPr lang="en-US" b="1" dirty="0" smtClean="0">
                <a:solidFill>
                  <a:srgbClr val="0000FF"/>
                </a:solidFill>
              </a:rPr>
              <a:t>+ 40%</a:t>
            </a:r>
            <a:endParaRPr lang="en-US" b="1" dirty="0">
              <a:solidFill>
                <a:srgbClr val="0000FF"/>
              </a:solidFill>
            </a:endParaRPr>
          </a:p>
        </p:txBody>
      </p:sp>
      <p:sp>
        <p:nvSpPr>
          <p:cNvPr id="10" name="TextBox 9"/>
          <p:cNvSpPr txBox="1"/>
          <p:nvPr/>
        </p:nvSpPr>
        <p:spPr>
          <a:xfrm>
            <a:off x="457200" y="5867400"/>
            <a:ext cx="1371600" cy="369332"/>
          </a:xfrm>
          <a:prstGeom prst="rect">
            <a:avLst/>
          </a:prstGeom>
          <a:solidFill>
            <a:schemeClr val="bg1"/>
          </a:solidFill>
        </p:spPr>
        <p:txBody>
          <a:bodyPr wrap="square" rtlCol="0">
            <a:spAutoFit/>
          </a:bodyPr>
          <a:lstStyle/>
          <a:p>
            <a:r>
              <a:rPr lang="en-US" dirty="0" smtClean="0"/>
              <a:t>      </a:t>
            </a:r>
            <a:r>
              <a:rPr lang="en-US" b="1" dirty="0" smtClean="0">
                <a:solidFill>
                  <a:srgbClr val="0000FF"/>
                </a:solidFill>
              </a:rPr>
              <a:t>+ 350%</a:t>
            </a:r>
            <a:endParaRPr lang="en-US" b="1" dirty="0">
              <a:solidFill>
                <a:srgbClr val="0000FF"/>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3401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4"/>
          <p:cNvSpPr>
            <a:spLocks noGrp="1" noChangeArrowheads="1"/>
          </p:cNvSpPr>
          <p:nvPr>
            <p:ph type="title" idx="4294967295"/>
          </p:nvPr>
        </p:nvSpPr>
        <p:spPr>
          <a:xfrm>
            <a:off x="304800" y="274638"/>
            <a:ext cx="8458200" cy="1143000"/>
          </a:xfrm>
        </p:spPr>
        <p:txBody>
          <a:bodyPr>
            <a:normAutofit/>
          </a:bodyPr>
          <a:lstStyle/>
          <a:p>
            <a:pPr eaLnBrk="1" hangingPunct="1"/>
            <a:r>
              <a:rPr lang="en-US" altLang="en-US" sz="1800" b="1" dirty="0" smtClean="0"/>
              <a:t>The concentrations of ketamine metabolites in the plasma of a CRPS patient on Day 3.</a:t>
            </a:r>
            <a:r>
              <a:rPr lang="en-US" altLang="en-US" sz="1800" dirty="0" smtClean="0"/>
              <a:t/>
            </a:r>
            <a:br>
              <a:rPr lang="en-US" altLang="en-US" sz="1800" dirty="0" smtClean="0"/>
            </a:br>
            <a:endParaRPr lang="en-US" altLang="en-US" sz="1800" dirty="0" smtClean="0"/>
          </a:p>
        </p:txBody>
      </p:sp>
      <p:sp>
        <p:nvSpPr>
          <p:cNvPr id="4" name="TextBox 3"/>
          <p:cNvSpPr txBox="1"/>
          <p:nvPr/>
        </p:nvSpPr>
        <p:spPr>
          <a:xfrm>
            <a:off x="5486400" y="6096000"/>
            <a:ext cx="2210862" cy="276999"/>
          </a:xfrm>
          <a:prstGeom prst="rect">
            <a:avLst/>
          </a:prstGeom>
          <a:noFill/>
        </p:spPr>
        <p:txBody>
          <a:bodyPr wrap="none" rtlCol="0">
            <a:spAutoFit/>
          </a:bodyPr>
          <a:lstStyle/>
          <a:p>
            <a:r>
              <a:rPr lang="en-US" sz="1200" dirty="0" err="1" smtClean="0"/>
              <a:t>Moaddel</a:t>
            </a:r>
            <a:r>
              <a:rPr lang="en-US" sz="1200" dirty="0" smtClean="0"/>
              <a:t> R, et al., (2010) </a:t>
            </a:r>
            <a:r>
              <a:rPr lang="en-US" sz="1200" dirty="0" err="1" smtClean="0"/>
              <a:t>Talanta</a:t>
            </a:r>
            <a:r>
              <a:rPr lang="en-US" sz="1200" dirty="0" smtClean="0"/>
              <a:t> </a:t>
            </a:r>
            <a:endParaRPr lang="en-US" sz="1200" dirty="0"/>
          </a:p>
        </p:txBody>
      </p:sp>
      <p:graphicFrame>
        <p:nvGraphicFramePr>
          <p:cNvPr id="9" name="Chart 8"/>
          <p:cNvGraphicFramePr/>
          <p:nvPr/>
        </p:nvGraphicFramePr>
        <p:xfrm>
          <a:off x="838200" y="1295400"/>
          <a:ext cx="71628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581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2"/>
          <a:srcRect/>
          <a:stretch>
            <a:fillRect/>
          </a:stretch>
        </p:blipFill>
        <p:spPr bwMode="auto">
          <a:xfrm>
            <a:off x="0" y="0"/>
            <a:ext cx="9144000" cy="70580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14655" y="1143000"/>
            <a:ext cx="3563410" cy="5562600"/>
          </a:xfrm>
          <a:prstGeom prst="rect">
            <a:avLst/>
          </a:prstGeom>
        </p:spPr>
      </p:pic>
      <p:sp>
        <p:nvSpPr>
          <p:cNvPr id="12" name="TextBox 11"/>
          <p:cNvSpPr txBox="1"/>
          <p:nvPr/>
        </p:nvSpPr>
        <p:spPr>
          <a:xfrm>
            <a:off x="304800" y="304801"/>
            <a:ext cx="8534400" cy="1323439"/>
          </a:xfrm>
          <a:prstGeom prst="rect">
            <a:avLst/>
          </a:prstGeom>
          <a:noFill/>
        </p:spPr>
        <p:txBody>
          <a:bodyPr wrap="square" rtlCol="0">
            <a:spAutoFit/>
          </a:bodyPr>
          <a:lstStyle/>
          <a:p>
            <a:pPr algn="ctr"/>
            <a:r>
              <a:rPr lang="en-US" sz="1600" b="1" dirty="0"/>
              <a:t>Initial </a:t>
            </a:r>
            <a:r>
              <a:rPr lang="en-US" sz="1600" b="1" dirty="0" err="1"/>
              <a:t>pharmacodynamic</a:t>
            </a:r>
            <a:r>
              <a:rPr lang="en-US" sz="1600" b="1" dirty="0"/>
              <a:t> studies of</a:t>
            </a:r>
            <a:r>
              <a:rPr lang="en-US" sz="1600" b="1" dirty="0" smtClean="0"/>
              <a:t> the effects produced by the administration of anesthetic doses of (</a:t>
            </a:r>
            <a:r>
              <a:rPr lang="en-US" sz="1600" b="1" dirty="0"/>
              <a:t>R,S)-</a:t>
            </a:r>
            <a:r>
              <a:rPr lang="en-US" sz="1600" b="1" dirty="0" err="1"/>
              <a:t>ketamine</a:t>
            </a:r>
            <a:r>
              <a:rPr lang="en-US" sz="1600" b="1" dirty="0"/>
              <a:t>, (R,S)-</a:t>
            </a:r>
            <a:r>
              <a:rPr lang="en-US" sz="1600" b="1" dirty="0" err="1"/>
              <a:t>norketamine</a:t>
            </a:r>
            <a:r>
              <a:rPr lang="en-US" sz="1600" b="1" dirty="0"/>
              <a:t> and (2S,6S;2R,6R)-HNK in</a:t>
            </a:r>
            <a:r>
              <a:rPr lang="en-US" sz="1600" b="1" dirty="0" smtClean="0"/>
              <a:t> the rat</a:t>
            </a:r>
          </a:p>
          <a:p>
            <a:endParaRPr lang="en-US" sz="1600" dirty="0" smtClean="0"/>
          </a:p>
          <a:p>
            <a:endParaRPr lang="en-US" sz="1600" dirty="0"/>
          </a:p>
          <a:p>
            <a:endParaRPr lang="en-US" sz="1600" dirty="0"/>
          </a:p>
        </p:txBody>
      </p:sp>
      <p:sp>
        <p:nvSpPr>
          <p:cNvPr id="14" name="TextBox 13"/>
          <p:cNvSpPr txBox="1"/>
          <p:nvPr/>
        </p:nvSpPr>
        <p:spPr>
          <a:xfrm>
            <a:off x="6781800" y="1828800"/>
            <a:ext cx="1981200" cy="738664"/>
          </a:xfrm>
          <a:prstGeom prst="rect">
            <a:avLst/>
          </a:prstGeom>
          <a:noFill/>
        </p:spPr>
        <p:txBody>
          <a:bodyPr wrap="square" rtlCol="0">
            <a:spAutoFit/>
          </a:bodyPr>
          <a:lstStyle/>
          <a:p>
            <a:r>
              <a:rPr lang="en-US" sz="1400" dirty="0"/>
              <a:t>A. (R,S)- </a:t>
            </a:r>
            <a:r>
              <a:rPr lang="en-US" sz="1400" dirty="0" err="1"/>
              <a:t>Ket</a:t>
            </a:r>
            <a:r>
              <a:rPr lang="en-US" sz="1400" dirty="0"/>
              <a:t>  </a:t>
            </a:r>
            <a:r>
              <a:rPr lang="en-US" sz="1400" dirty="0" err="1">
                <a:sym typeface="Wingdings"/>
              </a:rPr>
              <a:t></a:t>
            </a:r>
            <a:endParaRPr lang="en-US" sz="1400" dirty="0"/>
          </a:p>
          <a:p>
            <a:r>
              <a:rPr lang="en-US" sz="1400" dirty="0"/>
              <a:t>B. (R,S)-</a:t>
            </a:r>
            <a:r>
              <a:rPr lang="en-US" sz="1400" dirty="0" err="1"/>
              <a:t>norKet</a:t>
            </a:r>
            <a:r>
              <a:rPr lang="en-US" sz="1400" dirty="0"/>
              <a:t> </a:t>
            </a:r>
            <a:r>
              <a:rPr lang="en-US" sz="1400" dirty="0" err="1">
                <a:sym typeface="Wingdings"/>
              </a:rPr>
              <a:t></a:t>
            </a:r>
            <a:endParaRPr lang="en-US" sz="1400" dirty="0"/>
          </a:p>
          <a:p>
            <a:r>
              <a:rPr lang="en-US" sz="1400" dirty="0"/>
              <a:t>C. (2S,6S;2R,6R)-HNK </a:t>
            </a:r>
            <a:r>
              <a:rPr lang="en-US" sz="1400" dirty="0" err="1">
                <a:sym typeface="Wingdings"/>
              </a:rPr>
              <a:t></a:t>
            </a:r>
            <a:endParaRPr lang="en-US" sz="1400" dirty="0"/>
          </a:p>
        </p:txBody>
      </p:sp>
      <p:sp>
        <p:nvSpPr>
          <p:cNvPr id="16" name="Rectangle 15"/>
          <p:cNvSpPr/>
          <p:nvPr/>
        </p:nvSpPr>
        <p:spPr>
          <a:xfrm>
            <a:off x="5562600" y="759023"/>
            <a:ext cx="3352800" cy="307777"/>
          </a:xfrm>
          <a:prstGeom prst="rect">
            <a:avLst/>
          </a:prstGeom>
        </p:spPr>
        <p:txBody>
          <a:bodyPr wrap="square">
            <a:spAutoFit/>
          </a:bodyPr>
          <a:lstStyle/>
          <a:p>
            <a:r>
              <a:rPr lang="en-US" sz="1200" dirty="0"/>
              <a:t>Leung LY, Baillie TA (1986) J Med </a:t>
            </a:r>
            <a:r>
              <a:rPr lang="en-US" sz="1200" dirty="0" err="1"/>
              <a:t>Chem</a:t>
            </a:r>
            <a:r>
              <a:rPr lang="en-US" sz="1200" dirty="0"/>
              <a:t> 29:2396-9</a:t>
            </a:r>
            <a:r>
              <a:rPr lang="en-US" sz="1400" dirty="0"/>
              <a:t>. </a:t>
            </a:r>
          </a:p>
        </p:txBody>
      </p:sp>
      <p:sp>
        <p:nvSpPr>
          <p:cNvPr id="6" name="TextBox 5"/>
          <p:cNvSpPr txBox="1"/>
          <p:nvPr/>
        </p:nvSpPr>
        <p:spPr>
          <a:xfrm>
            <a:off x="533400" y="1764268"/>
            <a:ext cx="2209800" cy="369332"/>
          </a:xfrm>
          <a:prstGeom prst="rect">
            <a:avLst/>
          </a:prstGeom>
          <a:noFill/>
        </p:spPr>
        <p:txBody>
          <a:bodyPr wrap="square" rtlCol="0">
            <a:spAutoFit/>
          </a:bodyPr>
          <a:lstStyle/>
          <a:p>
            <a:r>
              <a:rPr lang="en-US" dirty="0" err="1" smtClean="0"/>
              <a:t>Ket</a:t>
            </a:r>
            <a:r>
              <a:rPr lang="en-US" dirty="0" smtClean="0"/>
              <a:t> </a:t>
            </a:r>
            <a:r>
              <a:rPr lang="en-US" dirty="0" err="1" smtClean="0">
                <a:sym typeface="Symbol"/>
              </a:rPr>
              <a:t></a:t>
            </a:r>
            <a:r>
              <a:rPr lang="en-US" dirty="0" smtClean="0">
                <a:sym typeface="Symbol"/>
              </a:rPr>
              <a:t> </a:t>
            </a:r>
            <a:r>
              <a:rPr lang="en-US" dirty="0" err="1" smtClean="0">
                <a:sym typeface="Symbol"/>
              </a:rPr>
              <a:t>norKet</a:t>
            </a:r>
            <a:r>
              <a:rPr lang="en-US" dirty="0" smtClean="0">
                <a:sym typeface="Symbol"/>
              </a:rPr>
              <a:t> </a:t>
            </a:r>
            <a:r>
              <a:rPr lang="en-US" dirty="0" err="1" smtClean="0">
                <a:sym typeface="Symbol"/>
              </a:rPr>
              <a:t></a:t>
            </a:r>
            <a:r>
              <a:rPr lang="en-US" dirty="0" smtClean="0">
                <a:sym typeface="Symbol"/>
              </a:rPr>
              <a:t> HNK</a:t>
            </a:r>
            <a:endParaRPr lang="en-US" dirty="0"/>
          </a:p>
        </p:txBody>
      </p:sp>
      <p:sp>
        <p:nvSpPr>
          <p:cNvPr id="7" name="TextBox 6"/>
          <p:cNvSpPr txBox="1"/>
          <p:nvPr/>
        </p:nvSpPr>
        <p:spPr>
          <a:xfrm>
            <a:off x="533400" y="2362200"/>
            <a:ext cx="2133600" cy="646331"/>
          </a:xfrm>
          <a:prstGeom prst="rect">
            <a:avLst/>
          </a:prstGeom>
          <a:noFill/>
        </p:spPr>
        <p:txBody>
          <a:bodyPr wrap="square" rtlCol="0">
            <a:spAutoFit/>
          </a:bodyPr>
          <a:lstStyle/>
          <a:p>
            <a:r>
              <a:rPr lang="en-US" dirty="0" smtClean="0">
                <a:sym typeface="Symbol"/>
              </a:rPr>
              <a:t>compounds pass blood brain barrier</a:t>
            </a:r>
            <a:endParaRPr lang="en-US" dirty="0"/>
          </a:p>
        </p:txBody>
      </p:sp>
      <p:sp>
        <p:nvSpPr>
          <p:cNvPr id="8" name="TextBox 7"/>
          <p:cNvSpPr txBox="1"/>
          <p:nvPr/>
        </p:nvSpPr>
        <p:spPr>
          <a:xfrm>
            <a:off x="1143000" y="3124200"/>
            <a:ext cx="7162800" cy="1631216"/>
          </a:xfrm>
          <a:prstGeom prst="rect">
            <a:avLst/>
          </a:prstGeom>
          <a:solidFill>
            <a:schemeClr val="bg1"/>
          </a:solidFill>
        </p:spPr>
        <p:txBody>
          <a:bodyPr wrap="square" rtlCol="0">
            <a:spAutoFit/>
          </a:bodyPr>
          <a:lstStyle/>
          <a:p>
            <a:endParaRPr lang="en-US" sz="2000" b="1" dirty="0" smtClean="0"/>
          </a:p>
          <a:p>
            <a:r>
              <a:rPr lang="en-US" sz="2000" b="1" dirty="0" smtClean="0"/>
              <a:t>CNS activities associated with general anesthesia and recovery were produced by (R,S)-</a:t>
            </a:r>
            <a:r>
              <a:rPr lang="en-US" sz="2000" b="1" dirty="0" err="1" smtClean="0"/>
              <a:t>Ket</a:t>
            </a:r>
            <a:r>
              <a:rPr lang="en-US" sz="2000" b="1" dirty="0" smtClean="0"/>
              <a:t> and (R,S)-</a:t>
            </a:r>
            <a:r>
              <a:rPr lang="en-US" sz="2000" b="1" dirty="0" err="1" smtClean="0"/>
              <a:t>norKet</a:t>
            </a:r>
            <a:r>
              <a:rPr lang="en-US" sz="2000" b="1" dirty="0" smtClean="0"/>
              <a:t>, while (2S,6S;2R,6R)-HNK was </a:t>
            </a:r>
            <a:r>
              <a:rPr lang="ja-JP" altLang="en-US" sz="2000" b="1" dirty="0" smtClean="0"/>
              <a:t>“</a:t>
            </a:r>
            <a:r>
              <a:rPr lang="en-US" altLang="ja-JP" sz="2000" b="1" dirty="0" smtClean="0"/>
              <a:t>inactive</a:t>
            </a:r>
            <a:r>
              <a:rPr lang="ja-JP" altLang="en-US" sz="2000" b="1" dirty="0" smtClean="0"/>
              <a:t>”</a:t>
            </a:r>
            <a:endParaRPr lang="en-US" altLang="ja-JP" sz="2000" b="1" dirty="0" smtClean="0"/>
          </a:p>
          <a:p>
            <a:endParaRPr lang="en-US" sz="2000" b="1" dirty="0"/>
          </a:p>
        </p:txBody>
      </p:sp>
      <p:sp>
        <p:nvSpPr>
          <p:cNvPr id="9" name="TextBox 8"/>
          <p:cNvSpPr txBox="1"/>
          <p:nvPr/>
        </p:nvSpPr>
        <p:spPr>
          <a:xfrm>
            <a:off x="914400" y="1219200"/>
            <a:ext cx="972179" cy="369332"/>
          </a:xfrm>
          <a:prstGeom prst="rect">
            <a:avLst/>
          </a:prstGeom>
          <a:noFill/>
        </p:spPr>
        <p:txBody>
          <a:bodyPr wrap="none" rtlCol="0">
            <a:spAutoFit/>
          </a:bodyPr>
          <a:lstStyle/>
          <a:p>
            <a:r>
              <a:rPr lang="en-US" dirty="0" smtClean="0"/>
              <a:t>RESULTS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2183091"/>
            <a:ext cx="184666"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spAutoFit/>
          </a:bodyPr>
          <a:lstStyle/>
          <a:p>
            <a:endParaRPr lang="en-US"/>
          </a:p>
        </p:txBody>
      </p:sp>
      <p:sp>
        <p:nvSpPr>
          <p:cNvPr id="17411" name="AutoShape 3"/>
          <p:cNvSpPr>
            <a:spLocks noChangeAspect="1" noChangeArrowheads="1" noTextEdit="1"/>
          </p:cNvSpPr>
          <p:nvPr/>
        </p:nvSpPr>
        <p:spPr bwMode="auto">
          <a:xfrm>
            <a:off x="1752601" y="2438401"/>
            <a:ext cx="5476875" cy="21240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7412" name="Text Box 79"/>
          <p:cNvSpPr txBox="1">
            <a:spLocks noChangeArrowheads="1"/>
          </p:cNvSpPr>
          <p:nvPr/>
        </p:nvSpPr>
        <p:spPr bwMode="auto">
          <a:xfrm>
            <a:off x="533400" y="381001"/>
            <a:ext cx="8229600" cy="169277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en-US" sz="2400" dirty="0">
                <a:latin typeface="+mj-lt"/>
              </a:rPr>
              <a:t>The </a:t>
            </a:r>
            <a:r>
              <a:rPr lang="ja-JP" altLang="en-US" sz="2400" dirty="0">
                <a:latin typeface="+mj-lt"/>
              </a:rPr>
              <a:t>“</a:t>
            </a:r>
            <a:r>
              <a:rPr lang="en-US" altLang="ja-JP" sz="2400" dirty="0">
                <a:latin typeface="+mj-lt"/>
              </a:rPr>
              <a:t>ketamine paradigm</a:t>
            </a:r>
            <a:r>
              <a:rPr lang="ja-JP" altLang="en-US" sz="2400" dirty="0">
                <a:latin typeface="+mj-lt"/>
              </a:rPr>
              <a:t>”</a:t>
            </a:r>
            <a:endParaRPr lang="en-US" altLang="ja-JP" sz="2400" dirty="0">
              <a:latin typeface="+mj-lt"/>
            </a:endParaRPr>
          </a:p>
          <a:p>
            <a:pPr eaLnBrk="1" hangingPunct="1">
              <a:buFontTx/>
              <a:buChar char="•"/>
            </a:pPr>
            <a:r>
              <a:rPr lang="en-US" sz="2000" dirty="0">
                <a:latin typeface="+mj-lt"/>
              </a:rPr>
              <a:t>The major metabolite</a:t>
            </a:r>
            <a:r>
              <a:rPr lang="en-US" sz="2000" dirty="0">
                <a:solidFill>
                  <a:srgbClr val="FF0000"/>
                </a:solidFill>
                <a:latin typeface="+mj-lt"/>
              </a:rPr>
              <a:t> </a:t>
            </a:r>
            <a:r>
              <a:rPr lang="en-US" sz="2000" dirty="0">
                <a:latin typeface="+mj-lt"/>
              </a:rPr>
              <a:t>of ketamine is </a:t>
            </a:r>
            <a:r>
              <a:rPr lang="en-US" sz="2000" dirty="0" err="1">
                <a:latin typeface="+mj-lt"/>
              </a:rPr>
              <a:t>norketamine</a:t>
            </a:r>
            <a:endParaRPr lang="en-US" sz="2000" dirty="0">
              <a:latin typeface="+mj-lt"/>
            </a:endParaRPr>
          </a:p>
          <a:p>
            <a:pPr eaLnBrk="1" hangingPunct="1">
              <a:buFontTx/>
              <a:buChar char="•"/>
            </a:pPr>
            <a:r>
              <a:rPr lang="en-US" sz="2000" dirty="0">
                <a:latin typeface="+mj-lt"/>
              </a:rPr>
              <a:t>The therapeutic activity is due to ketamine and </a:t>
            </a:r>
            <a:r>
              <a:rPr lang="en-US" sz="2000" dirty="0" err="1">
                <a:latin typeface="+mj-lt"/>
              </a:rPr>
              <a:t>norketamine</a:t>
            </a:r>
            <a:endParaRPr lang="en-US" sz="2000" dirty="0">
              <a:latin typeface="+mj-lt"/>
            </a:endParaRPr>
          </a:p>
          <a:p>
            <a:pPr eaLnBrk="1" hangingPunct="1">
              <a:buFontTx/>
              <a:buChar char="•"/>
            </a:pPr>
            <a:r>
              <a:rPr lang="en-US" sz="2000" dirty="0">
                <a:latin typeface="+mj-lt"/>
              </a:rPr>
              <a:t>(R,S)-</a:t>
            </a:r>
            <a:r>
              <a:rPr lang="en-US" sz="2000" dirty="0" err="1">
                <a:latin typeface="+mj-lt"/>
              </a:rPr>
              <a:t>Ket</a:t>
            </a:r>
            <a:r>
              <a:rPr lang="en-US" sz="2000" dirty="0">
                <a:latin typeface="+mj-lt"/>
              </a:rPr>
              <a:t> and (R,S)-</a:t>
            </a:r>
            <a:r>
              <a:rPr lang="en-US" sz="2000" dirty="0" err="1">
                <a:latin typeface="+mj-lt"/>
              </a:rPr>
              <a:t>norKet</a:t>
            </a:r>
            <a:r>
              <a:rPr lang="en-US" sz="2000" dirty="0">
                <a:latin typeface="+mj-lt"/>
              </a:rPr>
              <a:t> are NMDA inhibitors and this is the basis for their pharmacological effects</a:t>
            </a:r>
          </a:p>
        </p:txBody>
      </p:sp>
      <p:sp>
        <p:nvSpPr>
          <p:cNvPr id="90" name="TextBox 89"/>
          <p:cNvSpPr txBox="1"/>
          <p:nvPr/>
        </p:nvSpPr>
        <p:spPr>
          <a:xfrm>
            <a:off x="533400" y="4191000"/>
            <a:ext cx="8001000" cy="1200329"/>
          </a:xfrm>
          <a:prstGeom prst="rect">
            <a:avLst/>
          </a:prstGeom>
          <a:noFill/>
        </p:spPr>
        <p:txBody>
          <a:bodyPr wrap="square" rtlCol="0">
            <a:spAutoFit/>
          </a:bodyPr>
          <a:lstStyle/>
          <a:p>
            <a:pPr algn="just"/>
            <a:r>
              <a:rPr lang="en-US" b="1" dirty="0"/>
              <a:t>   The “</a:t>
            </a:r>
            <a:r>
              <a:rPr lang="en-US" b="1" dirty="0" err="1"/>
              <a:t>Ketamine</a:t>
            </a:r>
            <a:r>
              <a:rPr lang="en-US" b="1" dirty="0"/>
              <a:t> paradigm” does not work for sub-anesthetic dosing of (R,S)-</a:t>
            </a:r>
            <a:r>
              <a:rPr lang="en-US" b="1" dirty="0" err="1"/>
              <a:t>Ket</a:t>
            </a:r>
            <a:endParaRPr lang="en-US" dirty="0"/>
          </a:p>
          <a:p>
            <a:pPr algn="just"/>
            <a:r>
              <a:rPr lang="en-US" dirty="0"/>
              <a:t>It has not been possible to establish </a:t>
            </a:r>
            <a:r>
              <a:rPr lang="en-US" dirty="0" err="1"/>
              <a:t>pharmacodynamic</a:t>
            </a:r>
            <a:r>
              <a:rPr lang="en-US" dirty="0"/>
              <a:t> relationships for the antidepressant effects produced by sub-anesthetic doses of (R,S)-</a:t>
            </a:r>
            <a:r>
              <a:rPr lang="en-US" dirty="0" err="1"/>
              <a:t>Ket</a:t>
            </a:r>
            <a:r>
              <a:rPr lang="en-US" dirty="0"/>
              <a:t> when only the plasma concentrations of (R,S)-</a:t>
            </a:r>
            <a:r>
              <a:rPr lang="en-US" dirty="0" err="1"/>
              <a:t>Ket</a:t>
            </a:r>
            <a:r>
              <a:rPr lang="en-US" dirty="0"/>
              <a:t> and (R,S)-</a:t>
            </a:r>
            <a:r>
              <a:rPr lang="en-US" dirty="0" err="1"/>
              <a:t>norKet</a:t>
            </a:r>
            <a:r>
              <a:rPr lang="en-US" dirty="0"/>
              <a:t> have been modeled. </a:t>
            </a:r>
          </a:p>
        </p:txBody>
      </p:sp>
      <p:sp>
        <p:nvSpPr>
          <p:cNvPr id="86" name="TextBox 85"/>
          <p:cNvSpPr txBox="1"/>
          <p:nvPr/>
        </p:nvSpPr>
        <p:spPr>
          <a:xfrm>
            <a:off x="457200" y="2362200"/>
            <a:ext cx="8153400" cy="1477328"/>
          </a:xfrm>
          <a:prstGeom prst="rect">
            <a:avLst/>
          </a:prstGeom>
          <a:noFill/>
        </p:spPr>
        <p:txBody>
          <a:bodyPr wrap="square" rtlCol="0">
            <a:spAutoFit/>
          </a:bodyPr>
          <a:lstStyle/>
          <a:p>
            <a:r>
              <a:rPr lang="en-US" b="1" dirty="0"/>
              <a:t>		(R,S)-</a:t>
            </a:r>
            <a:r>
              <a:rPr lang="en-US" b="1" dirty="0" err="1"/>
              <a:t>Ket</a:t>
            </a:r>
            <a:r>
              <a:rPr lang="en-US" b="1" dirty="0"/>
              <a:t> is an antidepressant agent</a:t>
            </a:r>
          </a:p>
          <a:p>
            <a:pPr algn="just"/>
            <a:r>
              <a:rPr lang="en-US" dirty="0"/>
              <a:t>The administration of a sub-anesthetic dose of (R,S)-</a:t>
            </a:r>
            <a:r>
              <a:rPr lang="en-US" dirty="0" err="1"/>
              <a:t>Ket</a:t>
            </a:r>
            <a:r>
              <a:rPr lang="en-US" dirty="0"/>
              <a:t> (0.5 mg/Kg as a 40-min iv infusion)  produces rapid (within 2 hr) and sustained (up to 7 days) antidepressant effects in patients suffering from  treatment-resistant major depressive disorder and bipolar depression.</a:t>
            </a:r>
            <a:r>
              <a:rPr lang="en-US" b="1" dirty="0"/>
              <a:t> </a:t>
            </a:r>
            <a:endParaRPr lang="en-US" sz="1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112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86"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4" name="Rectangle 4"/>
          <p:cNvSpPr>
            <a:spLocks noGrp="1" noChangeArrowheads="1"/>
          </p:cNvSpPr>
          <p:nvPr>
            <p:ph type="title"/>
          </p:nvPr>
        </p:nvSpPr>
        <p:spPr>
          <a:xfrm>
            <a:off x="381000" y="4191000"/>
            <a:ext cx="8229600" cy="2209800"/>
          </a:xfrm>
        </p:spPr>
        <p:txBody>
          <a:bodyPr>
            <a:noAutofit/>
          </a:bodyPr>
          <a:lstStyle/>
          <a:p>
            <a:pPr algn="l"/>
            <a:r>
              <a:rPr lang="en-US" altLang="en-US" sz="2400" dirty="0"/>
              <a:t/>
            </a:r>
            <a:br>
              <a:rPr lang="en-US" altLang="en-US" sz="2400" dirty="0"/>
            </a:br>
            <a:r>
              <a:rPr lang="en-US" altLang="en-US" sz="2400" dirty="0"/>
              <a:t>It is a capital mistake to theorize before one has data. Insensibly one begins to twist facts to suit theories, instead of theories to suit facts.</a:t>
            </a:r>
            <a:r>
              <a:rPr lang="en-US" altLang="en-US" sz="2400" b="1" dirty="0"/>
              <a:t/>
            </a:r>
            <a:br>
              <a:rPr lang="en-US" altLang="en-US" sz="2400" b="1" dirty="0"/>
            </a:br>
            <a:r>
              <a:rPr lang="en-US" altLang="en-US" sz="2400" b="1" dirty="0"/>
              <a:t>		</a:t>
            </a:r>
            <a:r>
              <a:rPr lang="en-US" altLang="en-US" sz="2400" dirty="0"/>
              <a:t>Sherlock Holmes in “A Scandal in Bohemia”</a:t>
            </a:r>
            <a:br>
              <a:rPr lang="en-US" altLang="en-US" sz="2400" dirty="0"/>
            </a:br>
            <a:r>
              <a:rPr lang="en-US" altLang="en-US" sz="2400" dirty="0"/>
              <a:t>			Arthur Conan Doyle</a:t>
            </a:r>
          </a:p>
        </p:txBody>
      </p:sp>
      <p:pic>
        <p:nvPicPr>
          <p:cNvPr id="128005" name="Picture 5"/>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19400" y="304802"/>
            <a:ext cx="3200400" cy="402739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1135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52400" y="228601"/>
            <a:ext cx="8991600" cy="1016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r>
              <a:rPr lang="en-US" sz="2000" dirty="0">
                <a:latin typeface="+mj-lt"/>
              </a:rPr>
              <a:t>Plasma concentrations (</a:t>
            </a:r>
            <a:r>
              <a:rPr lang="en-US" sz="2000" dirty="0" err="1">
                <a:latin typeface="+mj-lt"/>
              </a:rPr>
              <a:t>ng</a:t>
            </a:r>
            <a:r>
              <a:rPr lang="en-US" sz="2000" dirty="0">
                <a:latin typeface="+mj-lt"/>
              </a:rPr>
              <a:t>/ml) of </a:t>
            </a:r>
            <a:r>
              <a:rPr lang="en-US" sz="2000" dirty="0" err="1">
                <a:latin typeface="+mj-lt"/>
              </a:rPr>
              <a:t>ketamine</a:t>
            </a:r>
            <a:r>
              <a:rPr lang="en-US" sz="2000" dirty="0">
                <a:latin typeface="+mj-lt"/>
              </a:rPr>
              <a:t> and metabolites in 67 patients experiencing a major depressive disorder treated with (R,S)-</a:t>
            </a:r>
            <a:r>
              <a:rPr lang="en-US" sz="2000" dirty="0" err="1">
                <a:latin typeface="+mj-lt"/>
              </a:rPr>
              <a:t>ketamine</a:t>
            </a:r>
            <a:r>
              <a:rPr lang="en-US" sz="2000" dirty="0">
                <a:latin typeface="+mj-lt"/>
              </a:rPr>
              <a:t> as a 40-min infusion (0.5 mg/kg)</a:t>
            </a:r>
          </a:p>
        </p:txBody>
      </p:sp>
      <p:graphicFrame>
        <p:nvGraphicFramePr>
          <p:cNvPr id="11267" name="Object 2"/>
          <p:cNvGraphicFramePr>
            <a:graphicFrameLocks noChangeAspect="1"/>
          </p:cNvGraphicFramePr>
          <p:nvPr/>
        </p:nvGraphicFramePr>
        <p:xfrm>
          <a:off x="457200" y="1295402"/>
          <a:ext cx="8077200" cy="5173663"/>
        </p:xfrm>
        <a:graphic>
          <a:graphicData uri="http://schemas.openxmlformats.org/presentationml/2006/ole">
            <p:oleObj spid="_x0000_s146449" name="Chart" r:id="rId3" imgW="4356100" imgH="2654300" progId="">
              <p:embed/>
            </p:oleObj>
          </a:graphicData>
        </a:graphic>
      </p:graphicFrame>
      <p:sp>
        <p:nvSpPr>
          <p:cNvPr id="4" name="TextBox 3"/>
          <p:cNvSpPr txBox="1"/>
          <p:nvPr/>
        </p:nvSpPr>
        <p:spPr>
          <a:xfrm>
            <a:off x="5029200" y="6400800"/>
            <a:ext cx="3155256" cy="307777"/>
          </a:xfrm>
          <a:prstGeom prst="rect">
            <a:avLst/>
          </a:prstGeom>
          <a:noFill/>
        </p:spPr>
        <p:txBody>
          <a:bodyPr wrap="none" rtlCol="0">
            <a:spAutoFit/>
          </a:bodyPr>
          <a:lstStyle/>
          <a:p>
            <a:r>
              <a:rPr lang="en-US" sz="1400" dirty="0"/>
              <a:t>Zhao X, et al., (2012) Br J </a:t>
            </a:r>
            <a:r>
              <a:rPr lang="en-US" sz="1400" dirty="0" err="1"/>
              <a:t>Clin</a:t>
            </a:r>
            <a:r>
              <a:rPr lang="en-US" sz="1400" dirty="0"/>
              <a:t> </a:t>
            </a:r>
            <a:r>
              <a:rPr lang="en-US" sz="1400" dirty="0" err="1"/>
              <a:t>Pharmacol</a:t>
            </a:r>
            <a:endParaRPr lang="en-US" sz="1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53140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28600"/>
            <a:ext cx="8382000" cy="1219200"/>
          </a:xfrm>
        </p:spPr>
        <p:txBody>
          <a:bodyPr>
            <a:noAutofit/>
          </a:bodyPr>
          <a:lstStyle/>
          <a:p>
            <a:pPr algn="just" eaLnBrk="1" hangingPunct="1"/>
            <a:r>
              <a:rPr lang="en-US" sz="1600" b="1" dirty="0"/>
              <a:t>	(R,S)-</a:t>
            </a:r>
            <a:r>
              <a:rPr lang="en-US" sz="1600" b="1" dirty="0" err="1"/>
              <a:t>Ket</a:t>
            </a:r>
            <a:r>
              <a:rPr lang="en-US" sz="1600" b="1" dirty="0"/>
              <a:t> metabolites contribute to the observed antidepressant response</a:t>
            </a:r>
            <a:r>
              <a:rPr lang="en-US" sz="1600" dirty="0"/>
              <a:t/>
            </a:r>
            <a:br>
              <a:rPr lang="en-US" sz="1600" dirty="0"/>
            </a:br>
            <a:r>
              <a:rPr lang="en-US" sz="1600" dirty="0"/>
              <a:t> The analysis of the clinical responses measured as percent change in the MADRS score indicated that (R,S)-DHNK, (2S,6S;2R,6R)-HNK (HNK4a) and (2S,4R;2R,4S)-HNK (HNK4f) were associated with reduced psychotic and dissociative symptoms at 40 min</a:t>
            </a:r>
          </a:p>
        </p:txBody>
      </p:sp>
      <p:pic>
        <p:nvPicPr>
          <p:cNvPr id="12291" name="Chart 2"/>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40"/>
          <a:stretch>
            <a:fillRect/>
          </a:stretch>
        </p:blipFill>
        <p:spPr bwMode="auto">
          <a:xfrm>
            <a:off x="1447800" y="4114800"/>
            <a:ext cx="2819400" cy="2085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2292" name="Chart 4"/>
          <p:cNvPicPr>
            <a:picLocks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40"/>
          <a:stretch>
            <a:fillRect/>
          </a:stretch>
        </p:blipFill>
        <p:spPr bwMode="auto">
          <a:xfrm>
            <a:off x="1371600" y="1600200"/>
            <a:ext cx="2895599" cy="2057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2293" name="Chart 13"/>
          <p:cNvPicPr>
            <a:picLocks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40"/>
          <a:stretch>
            <a:fillRect/>
          </a:stretch>
        </p:blipFill>
        <p:spPr bwMode="auto">
          <a:xfrm>
            <a:off x="4953000" y="4038600"/>
            <a:ext cx="3352800" cy="2209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4876800" y="1447800"/>
            <a:ext cx="3276600" cy="2286000"/>
          </a:xfrm>
          <a:prstGeom prst="rect">
            <a:avLst/>
          </a:prstGeom>
          <a:ln>
            <a:solidFill>
              <a:schemeClr val="tx1"/>
            </a:solidFill>
          </a:ln>
        </p:spPr>
      </p:pic>
      <p:sp>
        <p:nvSpPr>
          <p:cNvPr id="7" name="TextBox 6"/>
          <p:cNvSpPr txBox="1"/>
          <p:nvPr/>
        </p:nvSpPr>
        <p:spPr>
          <a:xfrm>
            <a:off x="5943600" y="6380202"/>
            <a:ext cx="2819400" cy="553998"/>
          </a:xfrm>
          <a:prstGeom prst="rect">
            <a:avLst/>
          </a:prstGeom>
          <a:noFill/>
        </p:spPr>
        <p:txBody>
          <a:bodyPr wrap="square" rtlCol="0">
            <a:spAutoFit/>
          </a:bodyPr>
          <a:lstStyle/>
          <a:p>
            <a:r>
              <a:rPr lang="en-US" sz="1200" dirty="0" err="1"/>
              <a:t>Zarate</a:t>
            </a:r>
            <a:r>
              <a:rPr lang="en-US" sz="1200" dirty="0"/>
              <a:t>, CA </a:t>
            </a:r>
            <a:r>
              <a:rPr lang="en-US" sz="1200" dirty="0" err="1"/>
              <a:t>Jr</a:t>
            </a:r>
            <a:r>
              <a:rPr lang="en-US" sz="1200" dirty="0"/>
              <a:t>, et al  (2012) </a:t>
            </a:r>
            <a:r>
              <a:rPr lang="en-US" sz="1200" dirty="0" err="1"/>
              <a:t>Biol</a:t>
            </a:r>
            <a:r>
              <a:rPr lang="en-US" sz="1200" dirty="0"/>
              <a:t> Psychiatry</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Are (2R,6R)-HNK and (2S,6S)-HNK antidepressants?</a:t>
            </a:r>
          </a:p>
        </p:txBody>
      </p:sp>
      <p:pic>
        <p:nvPicPr>
          <p:cNvPr id="333826" name="Picture 2" descr="http://mundocogumelo.files.wordpress.com/2006/08/alice-in-the-wonderland-white-rabbit.jpg"/>
          <p:cNvPicPr>
            <a:picLocks noGrp="1" noChangeAspect="1" noChangeArrowheads="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54691" y="1600200"/>
            <a:ext cx="6034617" cy="452596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91793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4495800" y="3224808"/>
            <a:ext cx="3505200" cy="2642592"/>
          </a:xfrm>
          <a:prstGeom prst="rect">
            <a:avLst/>
          </a:prstGeom>
          <a:noFill/>
          <a:ln w="9525">
            <a:noFill/>
            <a:miter lim="800000"/>
            <a:headEnd/>
            <a:tailEnd/>
          </a:ln>
        </p:spPr>
      </p:pic>
      <p:sp>
        <p:nvSpPr>
          <p:cNvPr id="50180" name="TextBox 1"/>
          <p:cNvSpPr txBox="1">
            <a:spLocks noChangeArrowheads="1"/>
          </p:cNvSpPr>
          <p:nvPr/>
        </p:nvSpPr>
        <p:spPr bwMode="auto">
          <a:xfrm>
            <a:off x="894278" y="533400"/>
            <a:ext cx="4744522" cy="1015663"/>
          </a:xfrm>
          <a:prstGeom prst="rect">
            <a:avLst/>
          </a:prstGeom>
          <a:noFill/>
          <a:ln w="9525">
            <a:noFill/>
            <a:miter lim="800000"/>
            <a:headEnd/>
            <a:tailEnd/>
          </a:ln>
        </p:spPr>
        <p:txBody>
          <a:bodyPr wrap="square">
            <a:prstTxWarp prst="textNoShape">
              <a:avLst/>
            </a:prstTxWarp>
            <a:spAutoFit/>
          </a:bodyPr>
          <a:lstStyle/>
          <a:p>
            <a:r>
              <a:rPr lang="en-GB" sz="2000" b="1" dirty="0"/>
              <a:t>(2S,6S)-HNK and (2R,6R)-HNK decrease depressive-like behaviour </a:t>
            </a:r>
            <a:r>
              <a:rPr lang="en-US" sz="2000" b="1" dirty="0">
                <a:latin typeface="+mj-lt"/>
              </a:rPr>
              <a:t>Immobility time in a Forced Swim Test</a:t>
            </a:r>
          </a:p>
        </p:txBody>
      </p:sp>
      <p:pic>
        <p:nvPicPr>
          <p:cNvPr id="5" name="Picture 2"/>
          <p:cNvPicPr>
            <a:picLocks noChangeAspect="1" noChangeArrowheads="1"/>
          </p:cNvPicPr>
          <p:nvPr/>
        </p:nvPicPr>
        <p:blipFill>
          <a:blip r:embed="rId3"/>
          <a:srcRect/>
          <a:stretch>
            <a:fillRect/>
          </a:stretch>
        </p:blipFill>
        <p:spPr bwMode="auto">
          <a:xfrm>
            <a:off x="685800" y="3276600"/>
            <a:ext cx="3479147" cy="2514600"/>
          </a:xfrm>
          <a:prstGeom prst="rect">
            <a:avLst/>
          </a:prstGeom>
          <a:noFill/>
          <a:ln w="9525">
            <a:noFill/>
            <a:miter lim="800000"/>
            <a:headEnd/>
            <a:tailEnd/>
          </a:ln>
        </p:spPr>
      </p:pic>
      <p:sp>
        <p:nvSpPr>
          <p:cNvPr id="6" name="Rectangle 5"/>
          <p:cNvSpPr/>
          <p:nvPr/>
        </p:nvSpPr>
        <p:spPr>
          <a:xfrm>
            <a:off x="533400" y="1938516"/>
            <a:ext cx="6629400" cy="1261884"/>
          </a:xfrm>
          <a:prstGeom prst="rect">
            <a:avLst/>
          </a:prstGeom>
          <a:ln w="3175">
            <a:noFill/>
          </a:ln>
        </p:spPr>
        <p:txBody>
          <a:bodyPr wrap="square">
            <a:spAutoFit/>
          </a:bodyPr>
          <a:lstStyle/>
          <a:p>
            <a:r>
              <a:rPr lang="en-US" sz="1400" dirty="0" err="1">
                <a:latin typeface="Wingdings"/>
                <a:ea typeface="Wingdings"/>
                <a:cs typeface="Wingdings"/>
              </a:rPr>
              <a:t></a:t>
            </a:r>
            <a:r>
              <a:rPr lang="en-US" sz="1400" dirty="0">
                <a:latin typeface="Wingdings"/>
                <a:ea typeface="Wingdings"/>
                <a:cs typeface="Wingdings"/>
              </a:rPr>
              <a:t> </a:t>
            </a:r>
            <a:r>
              <a:rPr lang="en-US" sz="1400" dirty="0"/>
              <a:t>The FST is a classic tests of antidepressant efficacy used in behavioral pharmacology. </a:t>
            </a:r>
          </a:p>
          <a:p>
            <a:r>
              <a:rPr lang="en-US" sz="1400" dirty="0" err="1">
                <a:latin typeface="Wingdings"/>
                <a:ea typeface="Wingdings"/>
                <a:cs typeface="Wingdings"/>
              </a:rPr>
              <a:t></a:t>
            </a:r>
            <a:r>
              <a:rPr lang="en-US" sz="1400" dirty="0">
                <a:latin typeface="Wingdings"/>
                <a:ea typeface="Wingdings"/>
                <a:cs typeface="Wingdings"/>
              </a:rPr>
              <a:t> </a:t>
            </a:r>
            <a:r>
              <a:rPr lang="en-US" sz="1400" dirty="0"/>
              <a:t>Every known antidepressant drug exert antidepressant effects in this test</a:t>
            </a:r>
          </a:p>
          <a:p>
            <a:r>
              <a:rPr lang="en-US" sz="1400" dirty="0" err="1">
                <a:latin typeface="Wingdings"/>
                <a:ea typeface="Wingdings"/>
                <a:cs typeface="Wingdings"/>
              </a:rPr>
              <a:t></a:t>
            </a:r>
            <a:r>
              <a:rPr lang="en-US" sz="1400" dirty="0">
                <a:latin typeface="Wingdings"/>
                <a:ea typeface="Wingdings"/>
                <a:cs typeface="Wingdings"/>
              </a:rPr>
              <a:t> </a:t>
            </a:r>
            <a:r>
              <a:rPr lang="en-US" sz="1400" dirty="0"/>
              <a:t>A positive effect in the FST is expected prior to undertaking human clinical trials.</a:t>
            </a:r>
          </a:p>
          <a:p>
            <a:endParaRPr lang="en-US" dirty="0"/>
          </a:p>
          <a:p>
            <a:endParaRPr lang="en-US" sz="1600" dirty="0"/>
          </a:p>
        </p:txBody>
      </p:sp>
      <p:sp>
        <p:nvSpPr>
          <p:cNvPr id="8" name="Rectangle 7"/>
          <p:cNvSpPr/>
          <p:nvPr/>
        </p:nvSpPr>
        <p:spPr>
          <a:xfrm>
            <a:off x="5943600" y="5943600"/>
            <a:ext cx="2438400" cy="307777"/>
          </a:xfrm>
          <a:prstGeom prst="rect">
            <a:avLst/>
          </a:prstGeom>
        </p:spPr>
        <p:txBody>
          <a:bodyPr wrap="square">
            <a:spAutoFit/>
          </a:bodyPr>
          <a:lstStyle/>
          <a:p>
            <a:r>
              <a:rPr lang="en-US" sz="1400" dirty="0" err="1"/>
              <a:t>Panos</a:t>
            </a:r>
            <a:r>
              <a:rPr lang="en-US" sz="1400" dirty="0"/>
              <a:t> Z, et al. (2106</a:t>
            </a:r>
            <a:r>
              <a:rPr lang="en-US" sz="1400" dirty="0" smtClean="0"/>
              <a:t>) Nature</a:t>
            </a:r>
            <a:endParaRPr lang="en-US" sz="1400" dirty="0"/>
          </a:p>
        </p:txBody>
      </p:sp>
      <p:pic>
        <p:nvPicPr>
          <p:cNvPr id="334850" name="Picture 2" descr="http://perfectbodyrx.com/wp-content/uploads/2010/12/mouse-swimming.pn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24600" y="198678"/>
            <a:ext cx="2066094" cy="164315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4568</TotalTime>
  <Words>2134</Words>
  <Application>Microsoft Macintosh PowerPoint</Application>
  <PresentationFormat>On-screen Show (4:3)</PresentationFormat>
  <Paragraphs>290</Paragraphs>
  <Slides>28</Slides>
  <Notes>1</Notes>
  <HiddenSlides>0</HiddenSlides>
  <MMClips>0</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1</vt:i4>
      </vt:variant>
      <vt:variant>
        <vt:lpstr>Slide Titles</vt:lpstr>
      </vt:variant>
      <vt:variant>
        <vt:i4>28</vt:i4>
      </vt:variant>
    </vt:vector>
  </HeadingPairs>
  <TitlesOfParts>
    <vt:vector size="31" baseType="lpstr">
      <vt:lpstr>Office Theme</vt:lpstr>
      <vt:lpstr>Document3!OLE_LINK1</vt:lpstr>
      <vt:lpstr>Chart</vt:lpstr>
      <vt:lpstr>Slide 1</vt:lpstr>
      <vt:lpstr>Slide 2</vt:lpstr>
      <vt:lpstr>Slide 3</vt:lpstr>
      <vt:lpstr>Slide 4</vt:lpstr>
      <vt:lpstr> It is a capital mistake to theorize before one has data. Insensibly one begins to twist facts to suit theories, instead of theories to suit facts.   Sherlock Holmes in “A Scandal in Bohemia”    Arthur Conan Doyle</vt:lpstr>
      <vt:lpstr>Slide 6</vt:lpstr>
      <vt:lpstr> (R,S)-Ket metabolites contribute to the observed antidepressant response  The analysis of the clinical responses measured as percent change in the MADRS score indicated that (R,S)-DHNK, (2S,6S;2R,6R)-HNK (HNK4a) and (2S,4R;2R,4S)-HNK (HNK4f) were associated with reduced psychotic and dissociative symptoms at 40 min</vt:lpstr>
      <vt:lpstr>Are (2R,6R)-HNK and (2S,6S)-HNK antidepressants?</vt:lpstr>
      <vt:lpstr>Slide 9</vt:lpstr>
      <vt:lpstr>Slide 10</vt:lpstr>
      <vt:lpstr>Slide 11</vt:lpstr>
      <vt:lpstr>      How does HNK work?   Non-targeted metabolomics study of (R,S)-Ket responders and non-responders  18 biomarkers identified, 4 were lysophosphatidylethanolamines and 9 lysophosphatidylcholines which were increased in responders relative to non-responders. The results indicate that the differences between patients who respond to (R,S)-Ket and those who do not are due to alterations in the mitochondrial b-oxidation of fatty acids.  </vt:lpstr>
      <vt:lpstr>Slide 13</vt:lpstr>
      <vt:lpstr>Slide 14</vt:lpstr>
      <vt:lpstr>Effect of ketamine and ketamine metabolites on D-serine concentration in PC-12 cells The data is expressed as IC50 values and percent (%) maximum decrease from vehicle-treated cells. The effect of the configuration at the chiral centers on the magnitude of the IC50 value represented as the enantioselectivity factor (a) is derived by IC50(2R isomer)/IC50(2S isomer). </vt:lpstr>
      <vt:lpstr>Slide 16</vt:lpstr>
      <vt:lpstr>Slide 17</vt:lpstr>
      <vt:lpstr>Slide 18</vt:lpstr>
      <vt:lpstr>Slide 19</vt:lpstr>
      <vt:lpstr>Slide 20</vt:lpstr>
      <vt:lpstr>Slide 21</vt:lpstr>
      <vt:lpstr>Slide 22</vt:lpstr>
      <vt:lpstr>Slide 23</vt:lpstr>
      <vt:lpstr>Slide 24</vt:lpstr>
      <vt:lpstr>Slide 25</vt:lpstr>
      <vt:lpstr>Slide 26</vt:lpstr>
      <vt:lpstr>The concentrations of ketamine metabolites in the plasma of a CRPS patient on Day 3. </vt:lpstr>
      <vt:lpstr>Slide 28</vt:lpstr>
    </vt:vector>
  </TitlesOfParts>
  <Company>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Wainer, Irving (NIH/NIA/IRP) [E]</dc:creator>
  <cp:lastModifiedBy>pamela  zulli</cp:lastModifiedBy>
  <cp:revision>219</cp:revision>
  <dcterms:created xsi:type="dcterms:W3CDTF">2016-10-18T15:28:25Z</dcterms:created>
  <dcterms:modified xsi:type="dcterms:W3CDTF">2016-10-18T16:08:59Z</dcterms:modified>
</cp:coreProperties>
</file>